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257" r:id="rId6"/>
    <p:sldId id="258" r:id="rId7"/>
    <p:sldId id="259" r:id="rId8"/>
    <p:sldId id="260" r:id="rId9"/>
    <p:sldId id="268" r:id="rId10"/>
    <p:sldId id="269" r:id="rId11"/>
    <p:sldId id="271" r:id="rId12"/>
    <p:sldId id="262" r:id="rId13"/>
    <p:sldId id="301" r:id="rId14"/>
    <p:sldId id="263" r:id="rId15"/>
    <p:sldId id="295" r:id="rId16"/>
    <p:sldId id="266" r:id="rId17"/>
    <p:sldId id="296" r:id="rId18"/>
    <p:sldId id="297" r:id="rId19"/>
    <p:sldId id="273" r:id="rId20"/>
    <p:sldId id="298" r:id="rId21"/>
    <p:sldId id="299" r:id="rId22"/>
    <p:sldId id="300" r:id="rId23"/>
    <p:sldId id="274" r:id="rId24"/>
    <p:sldId id="275" r:id="rId25"/>
    <p:sldId id="276" r:id="rId26"/>
    <p:sldId id="277" r:id="rId27"/>
    <p:sldId id="280" r:id="rId28"/>
    <p:sldId id="283" r:id="rId29"/>
    <p:sldId id="284" r:id="rId30"/>
    <p:sldId id="286" r:id="rId31"/>
    <p:sldId id="287" r:id="rId32"/>
    <p:sldId id="294" r:id="rId33"/>
    <p:sldId id="291"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9A001-E622-466C-8DE4-4BBA3132B634}" v="30" dt="2020-02-13T09:52:21.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77011" autoAdjust="0"/>
  </p:normalViewPr>
  <p:slideViewPr>
    <p:cSldViewPr snapToGrid="0">
      <p:cViewPr varScale="1">
        <p:scale>
          <a:sx n="53" d="100"/>
          <a:sy n="53" d="100"/>
        </p:scale>
        <p:origin x="102" y="4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ha Lee" userId="S::aos869@bangor.ac.uk::b86fe9f2-206c-4431-8b4d-baf6c84d3fed" providerId="AD" clId="Web-{2C59A001-E622-466C-8DE4-4BBA3132B634}"/>
    <pc:docChg chg="modSld">
      <pc:chgData name="Munha Lee" userId="S::aos869@bangor.ac.uk::b86fe9f2-206c-4431-8b4d-baf6c84d3fed" providerId="AD" clId="Web-{2C59A001-E622-466C-8DE4-4BBA3132B634}" dt="2020-02-13T09:52:21.411" v="29" actId="20577"/>
      <pc:docMkLst>
        <pc:docMk/>
      </pc:docMkLst>
      <pc:sldChg chg="modSp">
        <pc:chgData name="Munha Lee" userId="S::aos869@bangor.ac.uk::b86fe9f2-206c-4431-8b4d-baf6c84d3fed" providerId="AD" clId="Web-{2C59A001-E622-466C-8DE4-4BBA3132B634}" dt="2020-02-13T09:52:21.411" v="28" actId="20577"/>
        <pc:sldMkLst>
          <pc:docMk/>
          <pc:sldMk cId="2501964508" sldId="294"/>
        </pc:sldMkLst>
        <pc:spChg chg="mod">
          <ac:chgData name="Munha Lee" userId="S::aos869@bangor.ac.uk::b86fe9f2-206c-4431-8b4d-baf6c84d3fed" providerId="AD" clId="Web-{2C59A001-E622-466C-8DE4-4BBA3132B634}" dt="2020-02-13T09:52:21.411" v="28" actId="20577"/>
          <ac:spMkLst>
            <pc:docMk/>
            <pc:sldMk cId="2501964508" sldId="294"/>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3A1072-A136-4DAD-A7FC-B4059963E2F7}" type="datetimeFigureOut">
              <a:rPr lang="en-GB" smtClean="0"/>
              <a:t>13/02/2020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912563F-4287-41FF-8F52-A4DA19727C31}" type="slidenum">
              <a:rPr lang="en-GB" smtClean="0"/>
              <a:t>‹#›</a:t>
            </a:fld>
            <a:endParaRPr lang="en-GB"/>
          </a:p>
        </p:txBody>
      </p:sp>
    </p:spTree>
    <p:extLst>
      <p:ext uri="{BB962C8B-B14F-4D97-AF65-F5344CB8AC3E}">
        <p14:creationId xmlns:p14="http://schemas.microsoft.com/office/powerpoint/2010/main" val="250138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076279-9753-4824-9C7E-4FA9F49728D8}" type="datetimeFigureOut">
              <a:rPr lang="en-US" smtClean="0"/>
              <a:pPr/>
              <a:t>2/13/2020</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C03295-5FF5-4AE7-982A-D077CBA2CA0D}" type="slidenum">
              <a:rPr lang="en-GB" smtClean="0"/>
              <a:pPr/>
              <a:t>‹#›</a:t>
            </a:fld>
            <a:endParaRPr lang="en-GB" dirty="0"/>
          </a:p>
        </p:txBody>
      </p:sp>
    </p:spTree>
    <p:extLst>
      <p:ext uri="{BB962C8B-B14F-4D97-AF65-F5344CB8AC3E}">
        <p14:creationId xmlns:p14="http://schemas.microsoft.com/office/powerpoint/2010/main" val="20672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6C03295-5FF5-4AE7-982A-D077CBA2CA0D}" type="slidenum">
              <a:rPr lang="en-GB" smtClean="0"/>
              <a:pPr/>
              <a:t>5</a:t>
            </a:fld>
            <a:endParaRPr lang="en-GB" dirty="0"/>
          </a:p>
        </p:txBody>
      </p:sp>
    </p:spTree>
    <p:extLst>
      <p:ext uri="{BB962C8B-B14F-4D97-AF65-F5344CB8AC3E}">
        <p14:creationId xmlns:p14="http://schemas.microsoft.com/office/powerpoint/2010/main" val="227584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75037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2142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43080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109993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10925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31838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03333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36656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82735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127275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3B05A-006A-48FF-AB63-846EC5AC68C8}" type="datetimeFigureOut">
              <a:rPr lang="en-GB" smtClean="0"/>
              <a:pPr/>
              <a:t>13/02/2020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353822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3B05A-006A-48FF-AB63-846EC5AC68C8}" type="datetimeFigureOut">
              <a:rPr lang="en-GB" smtClean="0"/>
              <a:pPr/>
              <a:t>13/02/2020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3347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nZwajAJzG-M"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nd.org.uk/information-support/types-of-mental-health-problems/anxiety-and-panic-attacks/"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222422" y="996779"/>
            <a:ext cx="11771870" cy="4985980"/>
          </a:xfrm>
          <a:prstGeom prst="rect">
            <a:avLst/>
          </a:prstGeom>
        </p:spPr>
        <p:txBody>
          <a:bodyPr wrap="square">
            <a:spAutoFit/>
          </a:bodyPr>
          <a:lstStyle/>
          <a:p>
            <a:pPr algn="ctr"/>
            <a:r>
              <a:rPr lang="en-GB" sz="4000" b="1">
                <a:latin typeface="Century Gothic" panose="020B0502020202020204" pitchFamily="34" charset="0"/>
              </a:rPr>
              <a:t>Building Resilience </a:t>
            </a:r>
            <a:r>
              <a:rPr lang="en-GB" sz="4000" b="1" dirty="0">
                <a:latin typeface="Century Gothic" panose="020B0502020202020204" pitchFamily="34" charset="0"/>
              </a:rPr>
              <a:t>3</a:t>
            </a:r>
          </a:p>
          <a:p>
            <a:pPr algn="ctr"/>
            <a:r>
              <a:rPr lang="en-GB" sz="3600" dirty="0">
                <a:solidFill>
                  <a:srgbClr val="0070C0"/>
                </a:solidFill>
                <a:latin typeface="Century Gothic" panose="020B0502020202020204" pitchFamily="34" charset="0"/>
              </a:rPr>
              <a:t>Managing my anxiety</a:t>
            </a:r>
          </a:p>
          <a:p>
            <a:pPr algn="ctr"/>
            <a:endParaRPr lang="en-GB" sz="3600" dirty="0">
              <a:solidFill>
                <a:srgbClr val="0070C0"/>
              </a:solidFill>
              <a:latin typeface="Century Gothic" panose="020B0502020202020204" pitchFamily="34" charset="0"/>
            </a:endParaRPr>
          </a:p>
          <a:p>
            <a:pPr algn="ctr"/>
            <a:endParaRPr lang="en-GB" sz="3600" dirty="0">
              <a:solidFill>
                <a:srgbClr val="0070C0"/>
              </a:solidFill>
              <a:latin typeface="Century Gothic" panose="020B0502020202020204" pitchFamily="34" charset="0"/>
            </a:endParaRPr>
          </a:p>
          <a:p>
            <a:pPr algn="ctr"/>
            <a:endParaRPr lang="en-GB" sz="3600" dirty="0">
              <a:solidFill>
                <a:srgbClr val="0070C0"/>
              </a:solidFill>
              <a:latin typeface="Century Gothic" panose="020B0502020202020204" pitchFamily="34" charset="0"/>
            </a:endParaRPr>
          </a:p>
          <a:p>
            <a:endParaRPr lang="en-GB" sz="3600" dirty="0">
              <a:solidFill>
                <a:srgbClr val="0070C0"/>
              </a:solidFill>
              <a:latin typeface="Century Gothic" panose="020B0502020202020204" pitchFamily="34" charset="0"/>
            </a:endParaRPr>
          </a:p>
          <a:p>
            <a:r>
              <a:rPr lang="en-GB" sz="2000" dirty="0">
                <a:latin typeface="Century Gothic" panose="020B0502020202020204" pitchFamily="34" charset="0"/>
              </a:rPr>
              <a:t>This workshop aims to provide an understanding of how feelings, thoughts and behaviour  interact to produce common difficulties and to provide strategies to manage these difficulties, so that you can tackle these challenges with greater confidence in your abilities to cope and thrive.</a:t>
            </a:r>
          </a:p>
          <a:p>
            <a:pPr algn="ctr"/>
            <a:endParaRPr lang="en-GB" dirty="0">
              <a:latin typeface="Century Gothic" panose="020B0502020202020204" pitchFamily="34" charset="0"/>
            </a:endParaRPr>
          </a:p>
        </p:txBody>
      </p:sp>
      <p:pic>
        <p:nvPicPr>
          <p:cNvPr id="6" name="Picture 5" descr="Image result for hot cross bun diagram"/>
          <p:cNvPicPr/>
          <p:nvPr/>
        </p:nvPicPr>
        <p:blipFill>
          <a:blip r:embed="rId3" cstate="print">
            <a:extLst>
              <a:ext uri="{28A0092B-C50C-407E-A947-70E740481C1C}">
                <a14:useLocalDpi xmlns:a14="http://schemas.microsoft.com/office/drawing/2010/main" val="0"/>
              </a:ext>
            </a:extLst>
          </a:blip>
          <a:stretch>
            <a:fillRect/>
          </a:stretch>
        </p:blipFill>
        <p:spPr bwMode="auto">
          <a:xfrm>
            <a:off x="4291914" y="2343150"/>
            <a:ext cx="2705793" cy="1971675"/>
          </a:xfrm>
          <a:prstGeom prst="rect">
            <a:avLst/>
          </a:prstGeom>
          <a:noFill/>
          <a:ln>
            <a:noFill/>
          </a:ln>
        </p:spPr>
      </p:pic>
    </p:spTree>
    <p:extLst>
      <p:ext uri="{BB962C8B-B14F-4D97-AF65-F5344CB8AC3E}">
        <p14:creationId xmlns:p14="http://schemas.microsoft.com/office/powerpoint/2010/main" val="2629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nZwajAJzG-M"/>
          <p:cNvPicPr>
            <a:picLocks noRot="1" noChangeAspect="1"/>
          </p:cNvPicPr>
          <p:nvPr>
            <a:videoFile r:link="rId1"/>
          </p:nvPr>
        </p:nvPicPr>
        <p:blipFill>
          <a:blip r:embed="rId4"/>
          <a:stretch>
            <a:fillRect/>
          </a:stretch>
        </p:blipFill>
        <p:spPr>
          <a:xfrm>
            <a:off x="1645502" y="1376314"/>
            <a:ext cx="7094195" cy="3990484"/>
          </a:xfrm>
          <a:prstGeom prst="rect">
            <a:avLst/>
          </a:prstGeom>
        </p:spPr>
      </p:pic>
    </p:spTree>
    <p:extLst>
      <p:ext uri="{BB962C8B-B14F-4D97-AF65-F5344CB8AC3E}">
        <p14:creationId xmlns:p14="http://schemas.microsoft.com/office/powerpoint/2010/main" val="307181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42" y="1"/>
            <a:ext cx="12418242" cy="69852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Oval 3"/>
          <p:cNvSpPr/>
          <p:nvPr/>
        </p:nvSpPr>
        <p:spPr>
          <a:xfrm>
            <a:off x="457200" y="1475296"/>
            <a:ext cx="1470581" cy="6410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Trigger</a:t>
            </a:r>
          </a:p>
        </p:txBody>
      </p:sp>
      <p:sp>
        <p:nvSpPr>
          <p:cNvPr id="5" name="Oval 4"/>
          <p:cNvSpPr/>
          <p:nvPr/>
        </p:nvSpPr>
        <p:spPr>
          <a:xfrm>
            <a:off x="4119512" y="1098222"/>
            <a:ext cx="2130458" cy="12537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Thoughts</a:t>
            </a:r>
            <a:endParaRPr lang="en-GB" dirty="0">
              <a:latin typeface="Century Gothic" pitchFamily="34" charset="0"/>
            </a:endParaRPr>
          </a:p>
        </p:txBody>
      </p:sp>
      <p:sp>
        <p:nvSpPr>
          <p:cNvPr id="6" name="Oval 5"/>
          <p:cNvSpPr/>
          <p:nvPr/>
        </p:nvSpPr>
        <p:spPr>
          <a:xfrm>
            <a:off x="6947555" y="2846896"/>
            <a:ext cx="2130457" cy="1291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Feelings</a:t>
            </a:r>
          </a:p>
        </p:txBody>
      </p:sp>
      <p:sp>
        <p:nvSpPr>
          <p:cNvPr id="7" name="Oval 6"/>
          <p:cNvSpPr/>
          <p:nvPr/>
        </p:nvSpPr>
        <p:spPr>
          <a:xfrm>
            <a:off x="4232633" y="4166647"/>
            <a:ext cx="2149313" cy="13456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Sensations</a:t>
            </a:r>
          </a:p>
        </p:txBody>
      </p:sp>
      <p:sp>
        <p:nvSpPr>
          <p:cNvPr id="8" name="Oval 7"/>
          <p:cNvSpPr/>
          <p:nvPr/>
        </p:nvSpPr>
        <p:spPr>
          <a:xfrm>
            <a:off x="1319752" y="2908171"/>
            <a:ext cx="1951348" cy="11689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Behaviour</a:t>
            </a:r>
          </a:p>
        </p:txBody>
      </p:sp>
      <p:cxnSp>
        <p:nvCxnSpPr>
          <p:cNvPr id="9" name="Straight Arrow Connector 8"/>
          <p:cNvCxnSpPr/>
          <p:nvPr/>
        </p:nvCxnSpPr>
        <p:spPr>
          <a:xfrm>
            <a:off x="5194168" y="3035431"/>
            <a:ext cx="0" cy="10416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25245" y="3492632"/>
            <a:ext cx="23567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86260" y="2450969"/>
            <a:ext cx="763571" cy="4572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81946" y="2269502"/>
            <a:ext cx="829559" cy="5773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01353" y="4088880"/>
            <a:ext cx="900258" cy="66222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82565" y="4077093"/>
            <a:ext cx="904973" cy="6740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37208" y="1776954"/>
            <a:ext cx="1630837" cy="3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867775" y="1536569"/>
            <a:ext cx="2143125"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Century Gothic" pitchFamily="34" charset="0"/>
              </a:rPr>
              <a:t>Fight/Flight/Freeze</a:t>
            </a:r>
          </a:p>
        </p:txBody>
      </p:sp>
      <p:sp>
        <p:nvSpPr>
          <p:cNvPr id="17" name="Oval 16"/>
          <p:cNvSpPr/>
          <p:nvPr/>
        </p:nvSpPr>
        <p:spPr>
          <a:xfrm>
            <a:off x="9439274" y="4751109"/>
            <a:ext cx="2085975"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Century Gothic" pitchFamily="34" charset="0"/>
              </a:rPr>
              <a:t>Adrenaline</a:t>
            </a:r>
          </a:p>
          <a:p>
            <a:pPr algn="ctr"/>
            <a:r>
              <a:rPr lang="en-GB" dirty="0">
                <a:solidFill>
                  <a:schemeClr val="accent1"/>
                </a:solidFill>
                <a:latin typeface="Century Gothic" pitchFamily="34" charset="0"/>
              </a:rPr>
              <a:t>Cortisol</a:t>
            </a:r>
          </a:p>
        </p:txBody>
      </p:sp>
      <p:cxnSp>
        <p:nvCxnSpPr>
          <p:cNvPr id="18" name="Straight Arrow Connector 17"/>
          <p:cNvCxnSpPr/>
          <p:nvPr/>
        </p:nvCxnSpPr>
        <p:spPr>
          <a:xfrm>
            <a:off x="6249970" y="1725105"/>
            <a:ext cx="2516958" cy="169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228082" y="2450969"/>
            <a:ext cx="292231" cy="206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501353" y="5288437"/>
            <a:ext cx="3048000" cy="37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3375" y="2116319"/>
            <a:ext cx="2543175" cy="584775"/>
          </a:xfrm>
          <a:prstGeom prst="rect">
            <a:avLst/>
          </a:prstGeom>
          <a:noFill/>
        </p:spPr>
        <p:txBody>
          <a:bodyPr wrap="square" rtlCol="0">
            <a:spAutoFit/>
          </a:bodyPr>
          <a:lstStyle/>
          <a:p>
            <a:r>
              <a:rPr lang="en-GB" sz="1600" dirty="0">
                <a:latin typeface="Century Gothic" pitchFamily="34" charset="0"/>
              </a:rPr>
              <a:t>Flying-engine makes strange noise</a:t>
            </a:r>
          </a:p>
        </p:txBody>
      </p:sp>
      <p:sp>
        <p:nvSpPr>
          <p:cNvPr id="22" name="TextBox 21"/>
          <p:cNvSpPr txBox="1"/>
          <p:nvPr/>
        </p:nvSpPr>
        <p:spPr>
          <a:xfrm>
            <a:off x="4171950" y="2351987"/>
            <a:ext cx="2059167" cy="584775"/>
          </a:xfrm>
          <a:prstGeom prst="rect">
            <a:avLst/>
          </a:prstGeom>
          <a:noFill/>
        </p:spPr>
        <p:txBody>
          <a:bodyPr wrap="square" rtlCol="0">
            <a:spAutoFit/>
          </a:bodyPr>
          <a:lstStyle/>
          <a:p>
            <a:r>
              <a:rPr lang="en-GB" sz="1600" dirty="0">
                <a:latin typeface="Century Gothic" pitchFamily="34" charset="0"/>
              </a:rPr>
              <a:t>Plane might crash, might die, funeral</a:t>
            </a:r>
          </a:p>
        </p:txBody>
      </p:sp>
      <p:sp>
        <p:nvSpPr>
          <p:cNvPr id="23" name="TextBox 22"/>
          <p:cNvSpPr txBox="1"/>
          <p:nvPr/>
        </p:nvSpPr>
        <p:spPr>
          <a:xfrm>
            <a:off x="7934325" y="4088880"/>
            <a:ext cx="2286000" cy="338554"/>
          </a:xfrm>
          <a:prstGeom prst="rect">
            <a:avLst/>
          </a:prstGeom>
          <a:noFill/>
        </p:spPr>
        <p:txBody>
          <a:bodyPr wrap="square" rtlCol="0">
            <a:spAutoFit/>
          </a:bodyPr>
          <a:lstStyle/>
          <a:p>
            <a:r>
              <a:rPr lang="en-GB" sz="1600" dirty="0">
                <a:latin typeface="Century Gothic" pitchFamily="34" charset="0"/>
              </a:rPr>
              <a:t>Scared, worried, sad</a:t>
            </a:r>
          </a:p>
        </p:txBody>
      </p:sp>
      <p:sp>
        <p:nvSpPr>
          <p:cNvPr id="24" name="TextBox 23"/>
          <p:cNvSpPr txBox="1"/>
          <p:nvPr/>
        </p:nvSpPr>
        <p:spPr>
          <a:xfrm>
            <a:off x="3874417" y="5601880"/>
            <a:ext cx="3888458" cy="338554"/>
          </a:xfrm>
          <a:prstGeom prst="rect">
            <a:avLst/>
          </a:prstGeom>
          <a:noFill/>
        </p:spPr>
        <p:txBody>
          <a:bodyPr wrap="square" rtlCol="0">
            <a:spAutoFit/>
          </a:bodyPr>
          <a:lstStyle/>
          <a:p>
            <a:r>
              <a:rPr lang="en-GB" sz="1600" dirty="0">
                <a:latin typeface="Century Gothic" pitchFamily="34" charset="0"/>
              </a:rPr>
              <a:t>Breathless, sweaty, heart pounding</a:t>
            </a:r>
          </a:p>
        </p:txBody>
      </p:sp>
      <p:sp>
        <p:nvSpPr>
          <p:cNvPr id="25" name="TextBox 24"/>
          <p:cNvSpPr txBox="1"/>
          <p:nvPr/>
        </p:nvSpPr>
        <p:spPr>
          <a:xfrm>
            <a:off x="1349602" y="4232637"/>
            <a:ext cx="1420307" cy="338554"/>
          </a:xfrm>
          <a:prstGeom prst="rect">
            <a:avLst/>
          </a:prstGeom>
          <a:noFill/>
        </p:spPr>
        <p:txBody>
          <a:bodyPr wrap="square" rtlCol="0">
            <a:spAutoFit/>
          </a:bodyPr>
          <a:lstStyle/>
          <a:p>
            <a:r>
              <a:rPr lang="en-GB" sz="1600" dirty="0"/>
              <a:t>Never fly again</a:t>
            </a:r>
          </a:p>
        </p:txBody>
      </p:sp>
      <p:sp>
        <p:nvSpPr>
          <p:cNvPr id="26" name="TextBox 25"/>
          <p:cNvSpPr txBox="1"/>
          <p:nvPr/>
        </p:nvSpPr>
        <p:spPr>
          <a:xfrm>
            <a:off x="216816" y="5175318"/>
            <a:ext cx="3088848" cy="400110"/>
          </a:xfrm>
          <a:prstGeom prst="rect">
            <a:avLst/>
          </a:prstGeom>
          <a:noFill/>
        </p:spPr>
        <p:txBody>
          <a:bodyPr wrap="square" rtlCol="0">
            <a:spAutoFit/>
          </a:bodyPr>
          <a:lstStyle/>
          <a:p>
            <a:r>
              <a:rPr lang="en-GB" sz="2000" b="1" u="sng" dirty="0">
                <a:latin typeface="Century Gothic" panose="020B0502020202020204" pitchFamily="34" charset="0"/>
              </a:rPr>
              <a:t>Example: Fear of Flying</a:t>
            </a:r>
          </a:p>
        </p:txBody>
      </p:sp>
    </p:spTree>
    <p:extLst>
      <p:ext uri="{BB962C8B-B14F-4D97-AF65-F5344CB8AC3E}">
        <p14:creationId xmlns:p14="http://schemas.microsoft.com/office/powerpoint/2010/main" val="17747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Oval 5"/>
          <p:cNvSpPr/>
          <p:nvPr/>
        </p:nvSpPr>
        <p:spPr>
          <a:xfrm>
            <a:off x="711722" y="1475296"/>
            <a:ext cx="1326627" cy="6410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Trigger</a:t>
            </a:r>
          </a:p>
        </p:txBody>
      </p:sp>
      <p:sp>
        <p:nvSpPr>
          <p:cNvPr id="7" name="Oval 6"/>
          <p:cNvSpPr/>
          <p:nvPr/>
        </p:nvSpPr>
        <p:spPr>
          <a:xfrm>
            <a:off x="4119512" y="1313861"/>
            <a:ext cx="2130458" cy="12537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Thoughts</a:t>
            </a:r>
            <a:endParaRPr lang="en-GB" dirty="0">
              <a:latin typeface="Century Gothic" pitchFamily="34" charset="0"/>
            </a:endParaRPr>
          </a:p>
        </p:txBody>
      </p:sp>
      <p:sp>
        <p:nvSpPr>
          <p:cNvPr id="8" name="Oval 7"/>
          <p:cNvSpPr/>
          <p:nvPr/>
        </p:nvSpPr>
        <p:spPr>
          <a:xfrm>
            <a:off x="6947555" y="2865946"/>
            <a:ext cx="2130457" cy="1291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Feelings</a:t>
            </a:r>
          </a:p>
        </p:txBody>
      </p:sp>
      <p:sp>
        <p:nvSpPr>
          <p:cNvPr id="9" name="Oval 8"/>
          <p:cNvSpPr/>
          <p:nvPr/>
        </p:nvSpPr>
        <p:spPr>
          <a:xfrm>
            <a:off x="4232633" y="4166647"/>
            <a:ext cx="2149313" cy="13456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Sensations</a:t>
            </a:r>
          </a:p>
        </p:txBody>
      </p:sp>
      <p:sp>
        <p:nvSpPr>
          <p:cNvPr id="10" name="Oval 9"/>
          <p:cNvSpPr/>
          <p:nvPr/>
        </p:nvSpPr>
        <p:spPr>
          <a:xfrm>
            <a:off x="1319752" y="2908171"/>
            <a:ext cx="1951348" cy="11689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Behaviour</a:t>
            </a:r>
          </a:p>
        </p:txBody>
      </p:sp>
      <p:cxnSp>
        <p:nvCxnSpPr>
          <p:cNvPr id="13" name="Straight Arrow Connector 12"/>
          <p:cNvCxnSpPr/>
          <p:nvPr/>
        </p:nvCxnSpPr>
        <p:spPr>
          <a:xfrm>
            <a:off x="5194168" y="3035431"/>
            <a:ext cx="0" cy="10416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25245" y="3492632"/>
            <a:ext cx="23567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186260" y="2450969"/>
            <a:ext cx="763571" cy="4572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81946" y="2269502"/>
            <a:ext cx="829559" cy="5773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501353" y="4088880"/>
            <a:ext cx="900258" cy="66222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82565" y="4077093"/>
            <a:ext cx="904973" cy="6740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37208" y="1776954"/>
            <a:ext cx="1630837" cy="3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983744" y="1536569"/>
            <a:ext cx="2179556"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Century Gothic" pitchFamily="34" charset="0"/>
              </a:rPr>
              <a:t>Fight/Flight/Freeze</a:t>
            </a:r>
          </a:p>
        </p:txBody>
      </p:sp>
      <p:sp>
        <p:nvSpPr>
          <p:cNvPr id="27" name="Oval 26"/>
          <p:cNvSpPr/>
          <p:nvPr/>
        </p:nvSpPr>
        <p:spPr>
          <a:xfrm>
            <a:off x="9363075" y="4751109"/>
            <a:ext cx="2057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Century Gothic" pitchFamily="34" charset="0"/>
              </a:rPr>
              <a:t>Adrenaline</a:t>
            </a:r>
          </a:p>
          <a:p>
            <a:pPr algn="ctr"/>
            <a:r>
              <a:rPr lang="en-GB" dirty="0">
                <a:solidFill>
                  <a:schemeClr val="accent1"/>
                </a:solidFill>
                <a:latin typeface="Century Gothic" pitchFamily="34" charset="0"/>
              </a:rPr>
              <a:t>Cortisol</a:t>
            </a:r>
          </a:p>
        </p:txBody>
      </p:sp>
      <p:cxnSp>
        <p:nvCxnSpPr>
          <p:cNvPr id="29" name="Straight Arrow Connector 28"/>
          <p:cNvCxnSpPr/>
          <p:nvPr/>
        </p:nvCxnSpPr>
        <p:spPr>
          <a:xfrm>
            <a:off x="6249970" y="1725105"/>
            <a:ext cx="2516958" cy="169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228082" y="2450969"/>
            <a:ext cx="292231" cy="206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501353" y="5288437"/>
            <a:ext cx="3048000" cy="37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67645" y="5238751"/>
            <a:ext cx="3870980" cy="646331"/>
          </a:xfrm>
          <a:prstGeom prst="rect">
            <a:avLst/>
          </a:prstGeom>
          <a:noFill/>
        </p:spPr>
        <p:txBody>
          <a:bodyPr wrap="square" rtlCol="0">
            <a:spAutoFit/>
          </a:bodyPr>
          <a:lstStyle/>
          <a:p>
            <a:r>
              <a:rPr lang="en-GB" dirty="0">
                <a:latin typeface="Century Gothic" panose="020B0502020202020204" pitchFamily="34" charset="0"/>
              </a:rPr>
              <a:t>Can you think of an example of your own?</a:t>
            </a:r>
          </a:p>
        </p:txBody>
      </p:sp>
    </p:spTree>
    <p:extLst>
      <p:ext uri="{BB962C8B-B14F-4D97-AF65-F5344CB8AC3E}">
        <p14:creationId xmlns:p14="http://schemas.microsoft.com/office/powerpoint/2010/main" val="197186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772998" y="1000126"/>
            <a:ext cx="6578410" cy="461665"/>
          </a:xfrm>
          <a:prstGeom prst="rect">
            <a:avLst/>
          </a:prstGeom>
        </p:spPr>
        <p:txBody>
          <a:bodyPr wrap="square">
            <a:spAutoFit/>
          </a:bodyPr>
          <a:lstStyle/>
          <a:p>
            <a:r>
              <a:rPr lang="en-GB" altLang="en-US" sz="2400" b="1" dirty="0">
                <a:latin typeface="Century Gothic" panose="020B0502020202020204" pitchFamily="34" charset="0"/>
              </a:rPr>
              <a:t>Some features of anxiety:</a:t>
            </a:r>
            <a:endParaRPr lang="en-GB" sz="2400" b="1" dirty="0">
              <a:latin typeface="Century Gothic" panose="020B0502020202020204" pitchFamily="34" charset="0"/>
            </a:endParaRPr>
          </a:p>
        </p:txBody>
      </p:sp>
      <p:sp>
        <p:nvSpPr>
          <p:cNvPr id="4" name="Rectangle 3"/>
          <p:cNvSpPr/>
          <p:nvPr/>
        </p:nvSpPr>
        <p:spPr>
          <a:xfrm>
            <a:off x="499621" y="1894787"/>
            <a:ext cx="11263754" cy="4031873"/>
          </a:xfrm>
          <a:prstGeom prst="rect">
            <a:avLst/>
          </a:prstGeom>
        </p:spPr>
        <p:txBody>
          <a:bodyPr wrap="square">
            <a:spAutoFit/>
          </a:bodyPr>
          <a:lstStyle/>
          <a:p>
            <a:pPr marL="285750" indent="-285750">
              <a:lnSpc>
                <a:spcPct val="80000"/>
              </a:lnSpc>
              <a:buFont typeface="Arial" panose="020B0604020202020204" pitchFamily="34" charset="0"/>
              <a:buChar char="•"/>
            </a:pPr>
            <a:r>
              <a:rPr lang="en-GB" altLang="en-US" sz="2000" dirty="0">
                <a:latin typeface="Century Gothic" panose="020B0502020202020204" pitchFamily="34" charset="0"/>
              </a:rPr>
              <a:t>Anxiety is stone age software in 21</a:t>
            </a:r>
            <a:r>
              <a:rPr lang="en-GB" altLang="en-US" sz="2000" baseline="30000" dirty="0">
                <a:latin typeface="Century Gothic" panose="020B0502020202020204" pitchFamily="34" charset="0"/>
              </a:rPr>
              <a:t>st</a:t>
            </a:r>
            <a:r>
              <a:rPr lang="en-GB" altLang="en-US" sz="2000" dirty="0">
                <a:latin typeface="Century Gothic" panose="020B0502020202020204" pitchFamily="34" charset="0"/>
              </a:rPr>
              <a:t> century life.  Adrenaline and Cortisol is not ‘used up’ so remain in our bodies making us feel uncomfortable.</a:t>
            </a:r>
          </a:p>
          <a:p>
            <a:pPr marL="285750" indent="-285750">
              <a:lnSpc>
                <a:spcPct val="80000"/>
              </a:lnSpc>
              <a:buFont typeface="Arial" panose="020B0604020202020204" pitchFamily="34" charset="0"/>
              <a:buChar char="•"/>
            </a:pPr>
            <a:endParaRPr lang="en-GB" altLang="en-US" sz="2000" dirty="0">
              <a:latin typeface="Century Gothic" panose="020B0502020202020204" pitchFamily="34" charset="0"/>
            </a:endParaRPr>
          </a:p>
          <a:p>
            <a:pPr marL="285750" indent="-285750">
              <a:lnSpc>
                <a:spcPct val="80000"/>
              </a:lnSpc>
              <a:buFont typeface="Arial" panose="020B0604020202020204" pitchFamily="34" charset="0"/>
              <a:buChar char="•"/>
            </a:pPr>
            <a:r>
              <a:rPr lang="en-GB" altLang="en-US" sz="2000" dirty="0">
                <a:latin typeface="Century Gothic" panose="020B0502020202020204" pitchFamily="34" charset="0"/>
              </a:rPr>
              <a:t>“My life has been full of disasters, most of which have never happened”.   Montaigne.</a:t>
            </a:r>
          </a:p>
          <a:p>
            <a:pPr marL="285750" indent="-285750">
              <a:lnSpc>
                <a:spcPct val="80000"/>
              </a:lnSpc>
              <a:buFont typeface="Arial" panose="020B0604020202020204" pitchFamily="34" charset="0"/>
              <a:buChar char="•"/>
            </a:pPr>
            <a:endParaRPr lang="en-GB" altLang="en-US" sz="2000" dirty="0">
              <a:latin typeface="Century Gothic" panose="020B0502020202020204" pitchFamily="34" charset="0"/>
            </a:endParaRPr>
          </a:p>
          <a:p>
            <a:pPr marL="285750" indent="-285750">
              <a:lnSpc>
                <a:spcPct val="80000"/>
              </a:lnSpc>
              <a:buFont typeface="Arial" panose="020B0604020202020204" pitchFamily="34" charset="0"/>
              <a:buChar char="•"/>
            </a:pPr>
            <a:r>
              <a:rPr lang="en-GB" altLang="en-US" sz="2000" dirty="0">
                <a:latin typeface="Century Gothic" panose="020B0502020202020204" pitchFamily="34" charset="0"/>
              </a:rPr>
              <a:t>Anxiety is helpful when danger is real but is a problem when there’s no real danger as in an over-sensitive smoke alarm.</a:t>
            </a:r>
          </a:p>
          <a:p>
            <a:pPr marL="285750" indent="-285750">
              <a:lnSpc>
                <a:spcPct val="80000"/>
              </a:lnSpc>
              <a:buFont typeface="Arial" panose="020B0604020202020204" pitchFamily="34" charset="0"/>
              <a:buChar char="•"/>
            </a:pPr>
            <a:endParaRPr lang="en-GB" altLang="en-US" sz="2000" dirty="0">
              <a:latin typeface="Century Gothic" panose="020B0502020202020204" pitchFamily="34" charset="0"/>
            </a:endParaRPr>
          </a:p>
          <a:p>
            <a:pPr marL="285750" indent="-285750">
              <a:lnSpc>
                <a:spcPct val="80000"/>
              </a:lnSpc>
              <a:buFont typeface="Arial" panose="020B0604020202020204" pitchFamily="34" charset="0"/>
              <a:buChar char="•"/>
            </a:pPr>
            <a:r>
              <a:rPr lang="en-GB" altLang="en-US" sz="2000" dirty="0">
                <a:latin typeface="Century Gothic" panose="020B0502020202020204" pitchFamily="34" charset="0"/>
              </a:rPr>
              <a:t>Body’s alarm system can’t distinguish between imagined and real dangers.             Much anxiety is thought driven.</a:t>
            </a:r>
          </a:p>
          <a:p>
            <a:pPr marL="285750" indent="-285750">
              <a:lnSpc>
                <a:spcPct val="80000"/>
              </a:lnSpc>
              <a:buFont typeface="Arial" panose="020B0604020202020204" pitchFamily="34" charset="0"/>
              <a:buChar char="•"/>
            </a:pPr>
            <a:endParaRPr lang="en-GB" altLang="en-US" sz="2000" dirty="0">
              <a:latin typeface="Century Gothic" panose="020B0502020202020204" pitchFamily="34" charset="0"/>
            </a:endParaRPr>
          </a:p>
          <a:p>
            <a:pPr marL="285750" indent="-285750">
              <a:lnSpc>
                <a:spcPct val="80000"/>
              </a:lnSpc>
              <a:buFont typeface="Arial" panose="020B0604020202020204" pitchFamily="34" charset="0"/>
              <a:buChar char="•"/>
            </a:pPr>
            <a:r>
              <a:rPr lang="en-GB" altLang="en-US" sz="2000" dirty="0">
                <a:latin typeface="Century Gothic" panose="020B0502020202020204" pitchFamily="34" charset="0"/>
              </a:rPr>
              <a:t>Anxiety often leads to escalating vicious circles.</a:t>
            </a:r>
          </a:p>
          <a:p>
            <a:pPr>
              <a:lnSpc>
                <a:spcPct val="80000"/>
              </a:lnSpc>
            </a:pPr>
            <a:endParaRPr lang="en-GB" altLang="en-US" sz="2000" dirty="0">
              <a:latin typeface="Century Gothic" panose="020B0502020202020204" pitchFamily="34" charset="0"/>
            </a:endParaRPr>
          </a:p>
          <a:p>
            <a:pPr marL="285750" indent="-285750">
              <a:lnSpc>
                <a:spcPct val="80000"/>
              </a:lnSpc>
              <a:buFont typeface="Arial" panose="020B0604020202020204" pitchFamily="34" charset="0"/>
              <a:buChar char="•"/>
            </a:pPr>
            <a:r>
              <a:rPr lang="en-GB" altLang="en-US" sz="2000" dirty="0">
                <a:latin typeface="Century Gothic" panose="020B0502020202020204" pitchFamily="34" charset="0"/>
              </a:rPr>
              <a:t>Anxiety commonly leads to avoidance which makes the problem bigger.                    We don’t learn that we can cope.</a:t>
            </a:r>
          </a:p>
          <a:p>
            <a:pPr marL="285750" indent="-285750">
              <a:lnSpc>
                <a:spcPct val="80000"/>
              </a:lnSpc>
            </a:pPr>
            <a:endParaRPr lang="en-GB" altLang="en-US" sz="2000" dirty="0">
              <a:latin typeface="Century Gothic" panose="020B0502020202020204" pitchFamily="34" charset="0"/>
            </a:endParaRPr>
          </a:p>
        </p:txBody>
      </p:sp>
      <p:pic>
        <p:nvPicPr>
          <p:cNvPr id="4105" name="Picture 9" descr="C:\Users\Jill\AppData\Local\Microsoft\Windows\Temporary Internet Files\Content.IE5\GF5IHVZB\stress[1].jpg"/>
          <p:cNvPicPr>
            <a:picLocks noChangeAspect="1" noChangeArrowheads="1"/>
          </p:cNvPicPr>
          <p:nvPr/>
        </p:nvPicPr>
        <p:blipFill>
          <a:blip r:embed="rId3"/>
          <a:srcRect/>
          <a:stretch>
            <a:fillRect/>
          </a:stretch>
        </p:blipFill>
        <p:spPr bwMode="auto">
          <a:xfrm>
            <a:off x="9991725" y="4129091"/>
            <a:ext cx="1714500" cy="1654493"/>
          </a:xfrm>
          <a:prstGeom prst="rect">
            <a:avLst/>
          </a:prstGeom>
          <a:noFill/>
        </p:spPr>
      </p:pic>
    </p:spTree>
    <p:extLst>
      <p:ext uri="{BB962C8B-B14F-4D97-AF65-F5344CB8AC3E}">
        <p14:creationId xmlns:p14="http://schemas.microsoft.com/office/powerpoint/2010/main" val="195338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88" y="0"/>
            <a:ext cx="12418244" cy="6985262"/>
          </a:xfrm>
          <a:prstGeom prst="rect">
            <a:avLst/>
          </a:prstGeom>
          <a:noFill/>
          <a:ln w="25400" algn="ctr">
            <a:solidFill>
              <a:srgbClr val="000000"/>
            </a:solidFill>
            <a:miter lim="800000"/>
            <a:headEnd/>
            <a:tailEnd/>
          </a:ln>
          <a:effectLst/>
        </p:spPr>
      </p:pic>
      <p:sp>
        <p:nvSpPr>
          <p:cNvPr id="6" name="Oval 5"/>
          <p:cNvSpPr/>
          <p:nvPr/>
        </p:nvSpPr>
        <p:spPr>
          <a:xfrm>
            <a:off x="711722" y="1475296"/>
            <a:ext cx="1326627" cy="6410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Trigger</a:t>
            </a:r>
          </a:p>
        </p:txBody>
      </p:sp>
      <p:sp>
        <p:nvSpPr>
          <p:cNvPr id="7" name="Oval 6"/>
          <p:cNvSpPr/>
          <p:nvPr/>
        </p:nvSpPr>
        <p:spPr>
          <a:xfrm>
            <a:off x="4128939" y="1077011"/>
            <a:ext cx="2130458" cy="12537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Thoughts</a:t>
            </a:r>
            <a:endParaRPr lang="en-GB" dirty="0">
              <a:latin typeface="Century Gothic" pitchFamily="34" charset="0"/>
            </a:endParaRPr>
          </a:p>
        </p:txBody>
      </p:sp>
      <p:sp>
        <p:nvSpPr>
          <p:cNvPr id="8" name="Oval 7"/>
          <p:cNvSpPr/>
          <p:nvPr/>
        </p:nvSpPr>
        <p:spPr>
          <a:xfrm>
            <a:off x="7748832" y="2785621"/>
            <a:ext cx="2130457" cy="1291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Feelings</a:t>
            </a:r>
          </a:p>
        </p:txBody>
      </p:sp>
      <p:sp>
        <p:nvSpPr>
          <p:cNvPr id="9" name="Oval 8"/>
          <p:cNvSpPr/>
          <p:nvPr/>
        </p:nvSpPr>
        <p:spPr>
          <a:xfrm>
            <a:off x="4238625" y="4417638"/>
            <a:ext cx="2149313" cy="13456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Sensations</a:t>
            </a:r>
          </a:p>
        </p:txBody>
      </p:sp>
      <p:sp>
        <p:nvSpPr>
          <p:cNvPr id="10" name="Oval 9"/>
          <p:cNvSpPr/>
          <p:nvPr/>
        </p:nvSpPr>
        <p:spPr>
          <a:xfrm>
            <a:off x="659877" y="2908171"/>
            <a:ext cx="1951348" cy="11689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Behaviour</a:t>
            </a:r>
          </a:p>
        </p:txBody>
      </p:sp>
      <p:cxnSp>
        <p:nvCxnSpPr>
          <p:cNvPr id="13" name="Straight Arrow Connector 12"/>
          <p:cNvCxnSpPr/>
          <p:nvPr/>
        </p:nvCxnSpPr>
        <p:spPr>
          <a:xfrm>
            <a:off x="5194168" y="3035431"/>
            <a:ext cx="0" cy="10416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25245" y="3492632"/>
            <a:ext cx="23567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186260" y="2450969"/>
            <a:ext cx="763571" cy="4572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81946" y="2269502"/>
            <a:ext cx="829559" cy="5773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501353" y="4088880"/>
            <a:ext cx="900258" cy="66222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82565" y="4077093"/>
            <a:ext cx="904973" cy="6740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37208" y="1776954"/>
            <a:ext cx="1630837" cy="3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983744" y="1536569"/>
            <a:ext cx="2179556"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Century Gothic" pitchFamily="34" charset="0"/>
              </a:rPr>
              <a:t>Fight/Flight/Freeze</a:t>
            </a:r>
          </a:p>
        </p:txBody>
      </p:sp>
      <p:sp>
        <p:nvSpPr>
          <p:cNvPr id="27" name="Oval 26"/>
          <p:cNvSpPr/>
          <p:nvPr/>
        </p:nvSpPr>
        <p:spPr>
          <a:xfrm>
            <a:off x="9363075" y="4751109"/>
            <a:ext cx="2057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Century Gothic" pitchFamily="34" charset="0"/>
              </a:rPr>
              <a:t>Adrenaline</a:t>
            </a:r>
          </a:p>
          <a:p>
            <a:pPr algn="ctr"/>
            <a:r>
              <a:rPr lang="en-GB" dirty="0">
                <a:solidFill>
                  <a:schemeClr val="accent1"/>
                </a:solidFill>
                <a:latin typeface="Century Gothic" pitchFamily="34" charset="0"/>
              </a:rPr>
              <a:t>Cortisol</a:t>
            </a:r>
          </a:p>
        </p:txBody>
      </p:sp>
      <p:cxnSp>
        <p:nvCxnSpPr>
          <p:cNvPr id="29" name="Straight Arrow Connector 28"/>
          <p:cNvCxnSpPr/>
          <p:nvPr/>
        </p:nvCxnSpPr>
        <p:spPr>
          <a:xfrm>
            <a:off x="6249970" y="1725105"/>
            <a:ext cx="2516958" cy="169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228082" y="2450969"/>
            <a:ext cx="292231" cy="206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501353" y="5288437"/>
            <a:ext cx="3048000" cy="37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67645" y="5238751"/>
            <a:ext cx="3870980" cy="646331"/>
          </a:xfrm>
          <a:prstGeom prst="rect">
            <a:avLst/>
          </a:prstGeom>
          <a:noFill/>
        </p:spPr>
        <p:txBody>
          <a:bodyPr wrap="square" rtlCol="0">
            <a:spAutoFit/>
          </a:bodyPr>
          <a:lstStyle/>
          <a:p>
            <a:r>
              <a:rPr lang="en-GB" dirty="0">
                <a:latin typeface="Century Gothic" panose="020B0502020202020204" pitchFamily="34" charset="0"/>
              </a:rPr>
              <a:t>Escalating vicious circles leads to Panic Attacks</a:t>
            </a:r>
          </a:p>
        </p:txBody>
      </p:sp>
      <p:sp>
        <p:nvSpPr>
          <p:cNvPr id="5" name="Oval 4"/>
          <p:cNvSpPr/>
          <p:nvPr/>
        </p:nvSpPr>
        <p:spPr>
          <a:xfrm>
            <a:off x="6033156" y="2450970"/>
            <a:ext cx="1244338" cy="91989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Thoughts about </a:t>
            </a:r>
          </a:p>
          <a:p>
            <a:pPr algn="ctr"/>
            <a:r>
              <a:rPr lang="en-GB" sz="1400" dirty="0"/>
              <a:t>sensation</a:t>
            </a:r>
          </a:p>
        </p:txBody>
      </p:sp>
      <p:cxnSp>
        <p:nvCxnSpPr>
          <p:cNvPr id="18" name="Straight Arrow Connector 17"/>
          <p:cNvCxnSpPr/>
          <p:nvPr/>
        </p:nvCxnSpPr>
        <p:spPr>
          <a:xfrm flipV="1">
            <a:off x="5769204" y="3252247"/>
            <a:ext cx="732149" cy="105580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966408" y="2076256"/>
            <a:ext cx="2092751" cy="43598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058400" y="2542882"/>
            <a:ext cx="254524" cy="20715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589336" y="5090477"/>
            <a:ext cx="256409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1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744718" y="1451728"/>
            <a:ext cx="9417377" cy="584775"/>
          </a:xfrm>
          <a:prstGeom prst="rect">
            <a:avLst/>
          </a:prstGeom>
          <a:noFill/>
        </p:spPr>
        <p:txBody>
          <a:bodyPr wrap="square" rtlCol="0">
            <a:spAutoFit/>
          </a:bodyPr>
          <a:lstStyle/>
          <a:p>
            <a:pPr algn="ctr"/>
            <a:r>
              <a:rPr lang="en-GB" sz="3200" dirty="0">
                <a:latin typeface="Century Gothic" panose="020B0502020202020204" pitchFamily="34" charset="0"/>
              </a:rPr>
              <a:t>Quick techniques for Managing Panic</a:t>
            </a:r>
          </a:p>
        </p:txBody>
      </p:sp>
      <p:sp>
        <p:nvSpPr>
          <p:cNvPr id="4" name="TextBox 3"/>
          <p:cNvSpPr txBox="1"/>
          <p:nvPr/>
        </p:nvSpPr>
        <p:spPr>
          <a:xfrm>
            <a:off x="546755" y="2177593"/>
            <a:ext cx="10265790" cy="3177028"/>
          </a:xfrm>
          <a:prstGeom prst="rect">
            <a:avLst/>
          </a:prstGeom>
          <a:noFill/>
        </p:spPr>
        <p:txBody>
          <a:bodyPr wrap="square" rtlCol="0">
            <a:spAutoFit/>
          </a:bodyPr>
          <a:lstStyle/>
          <a:p>
            <a:pPr lvl="1"/>
            <a:r>
              <a:rPr lang="en-GB" sz="2000" b="1" dirty="0">
                <a:latin typeface="Century Gothic" panose="020B0502020202020204" pitchFamily="34" charset="0"/>
              </a:rPr>
              <a:t>1. Stop Technique</a:t>
            </a:r>
          </a:p>
          <a:p>
            <a:r>
              <a:rPr lang="en-GB" dirty="0">
                <a:latin typeface="Century Gothic" panose="020B0502020202020204" pitchFamily="34" charset="0"/>
              </a:rPr>
              <a:t>When you notice panic building say STOP to yourself - out loud if the situation permits this.</a:t>
            </a:r>
          </a:p>
          <a:p>
            <a:r>
              <a:rPr lang="en-GB" dirty="0">
                <a:latin typeface="Century Gothic" panose="020B0502020202020204" pitchFamily="34" charset="0"/>
              </a:rPr>
              <a:t>Breathe in gently.</a:t>
            </a:r>
          </a:p>
          <a:p>
            <a:r>
              <a:rPr lang="en-GB" dirty="0">
                <a:latin typeface="Century Gothic" panose="020B0502020202020204" pitchFamily="34" charset="0"/>
              </a:rPr>
              <a:t>Breathe out slowly, relaxing SHOULDERS, ARMS and HANDS.</a:t>
            </a:r>
          </a:p>
          <a:p>
            <a:r>
              <a:rPr lang="en-GB" dirty="0">
                <a:latin typeface="Century Gothic" panose="020B0502020202020204" pitchFamily="34" charset="0"/>
              </a:rPr>
              <a:t>Pause.</a:t>
            </a:r>
          </a:p>
          <a:p>
            <a:r>
              <a:rPr lang="en-GB" dirty="0">
                <a:latin typeface="Century Gothic" panose="020B0502020202020204" pitchFamily="34" charset="0"/>
              </a:rPr>
              <a:t>Breathe in again.</a:t>
            </a:r>
          </a:p>
          <a:p>
            <a:r>
              <a:rPr lang="en-GB" dirty="0">
                <a:latin typeface="Century Gothic" panose="020B0502020202020204" pitchFamily="34" charset="0"/>
              </a:rPr>
              <a:t>Breathe out slowly relaxing FOREHEAD and JAW.</a:t>
            </a:r>
          </a:p>
          <a:p>
            <a:r>
              <a:rPr lang="en-GB" dirty="0">
                <a:latin typeface="Century Gothic" panose="020B0502020202020204" pitchFamily="34" charset="0"/>
              </a:rPr>
              <a:t>Pause then carry on with what you were doing, moving a little more slowly, talking more slowly, with your voice a little lower.</a:t>
            </a:r>
          </a:p>
          <a:p>
            <a:endParaRPr lang="en-GB" dirty="0">
              <a:latin typeface="Century Gothic" panose="020B0502020202020204" pitchFamily="34" charset="0"/>
            </a:endParaRPr>
          </a:p>
          <a:p>
            <a:r>
              <a:rPr lang="en-GB" dirty="0">
                <a:latin typeface="Century Gothic" panose="020B0502020202020204" pitchFamily="34" charset="0"/>
              </a:rPr>
              <a:t>2.  </a:t>
            </a:r>
            <a:r>
              <a:rPr lang="en-GB" b="1" dirty="0">
                <a:latin typeface="Century Gothic" panose="020B0502020202020204" pitchFamily="34" charset="0"/>
              </a:rPr>
              <a:t>Anti-anxiety breathing - </a:t>
            </a:r>
            <a:r>
              <a:rPr lang="en-GB" dirty="0">
                <a:latin typeface="Century Gothic" panose="020B0502020202020204" pitchFamily="34" charset="0"/>
              </a:rPr>
              <a:t>short in breath/ long out breath.  COUNT.</a:t>
            </a:r>
          </a:p>
        </p:txBody>
      </p:sp>
    </p:spTree>
    <p:extLst>
      <p:ext uri="{BB962C8B-B14F-4D97-AF65-F5344CB8AC3E}">
        <p14:creationId xmlns:p14="http://schemas.microsoft.com/office/powerpoint/2010/main" val="306583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509048" y="1076325"/>
            <a:ext cx="5225002" cy="461665"/>
          </a:xfrm>
          <a:prstGeom prst="rect">
            <a:avLst/>
          </a:prstGeom>
          <a:noFill/>
        </p:spPr>
        <p:txBody>
          <a:bodyPr wrap="square" rtlCol="0">
            <a:spAutoFit/>
          </a:bodyPr>
          <a:lstStyle/>
          <a:p>
            <a:r>
              <a:rPr lang="en-GB" sz="2400" b="1" dirty="0">
                <a:latin typeface="Century Gothic" panose="020B0502020202020204" pitchFamily="34" charset="0"/>
              </a:rPr>
              <a:t>Strategies for Managing Anxiety-</a:t>
            </a:r>
          </a:p>
        </p:txBody>
      </p:sp>
      <p:sp>
        <p:nvSpPr>
          <p:cNvPr id="4" name="TextBox 3"/>
          <p:cNvSpPr txBox="1"/>
          <p:nvPr/>
        </p:nvSpPr>
        <p:spPr>
          <a:xfrm>
            <a:off x="878166" y="1876426"/>
            <a:ext cx="10875684"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entury Gothic" panose="020B0502020202020204" pitchFamily="34" charset="0"/>
              </a:rPr>
              <a:t>Learn Mindfulness skills.</a:t>
            </a:r>
          </a:p>
          <a:p>
            <a:pPr marL="285750" indent="-285750"/>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Learn to think realistically.</a:t>
            </a:r>
          </a:p>
          <a:p>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Learn to confront the situations you avoid in small steps; graded exposure.</a:t>
            </a:r>
          </a:p>
          <a:p>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Adopt an anti-anxiety lifestyle.</a:t>
            </a:r>
          </a:p>
          <a:p>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p:txBody>
      </p:sp>
      <p:pic>
        <p:nvPicPr>
          <p:cNvPr id="6150" name="Picture 6" descr="C:\Users\Jill\AppData\Local\Microsoft\Windows\Temporary Internet Files\Content.IE5\NQN614TG\mindfulness[1].jpg"/>
          <p:cNvPicPr>
            <a:picLocks noChangeAspect="1" noChangeArrowheads="1"/>
          </p:cNvPicPr>
          <p:nvPr/>
        </p:nvPicPr>
        <p:blipFill>
          <a:blip r:embed="rId3"/>
          <a:srcRect/>
          <a:stretch>
            <a:fillRect/>
          </a:stretch>
        </p:blipFill>
        <p:spPr bwMode="auto">
          <a:xfrm>
            <a:off x="4743450" y="4110042"/>
            <a:ext cx="2095500" cy="1618774"/>
          </a:xfrm>
          <a:prstGeom prst="rect">
            <a:avLst/>
          </a:prstGeom>
          <a:noFill/>
        </p:spPr>
      </p:pic>
      <p:pic>
        <p:nvPicPr>
          <p:cNvPr id="6165" name="Picture 21" descr="C:\Users\Jill\AppData\Local\Microsoft\Windows\Temporary Internet Files\Content.IE5\N0FVWI27\one-bite-at-a-time-001[1].jpg"/>
          <p:cNvPicPr>
            <a:picLocks noChangeAspect="1" noChangeArrowheads="1"/>
          </p:cNvPicPr>
          <p:nvPr/>
        </p:nvPicPr>
        <p:blipFill>
          <a:blip r:embed="rId4" cstate="print"/>
          <a:srcRect/>
          <a:stretch>
            <a:fillRect/>
          </a:stretch>
        </p:blipFill>
        <p:spPr bwMode="auto">
          <a:xfrm>
            <a:off x="8134350" y="3990975"/>
            <a:ext cx="2743200" cy="1828800"/>
          </a:xfrm>
          <a:prstGeom prst="rect">
            <a:avLst/>
          </a:prstGeom>
          <a:noFill/>
        </p:spPr>
      </p:pic>
      <p:pic>
        <p:nvPicPr>
          <p:cNvPr id="6166" name="Picture 22" descr="C:\Users\Jill\AppData\Local\Microsoft\Windows\Temporary Internet Files\Content.IE5\MURBBS5N\Think[1].jpg"/>
          <p:cNvPicPr>
            <a:picLocks noChangeAspect="1" noChangeArrowheads="1"/>
          </p:cNvPicPr>
          <p:nvPr/>
        </p:nvPicPr>
        <p:blipFill>
          <a:blip r:embed="rId5"/>
          <a:srcRect/>
          <a:stretch>
            <a:fillRect/>
          </a:stretch>
        </p:blipFill>
        <p:spPr bwMode="auto">
          <a:xfrm>
            <a:off x="7396175" y="1133484"/>
            <a:ext cx="1293971" cy="1498283"/>
          </a:xfrm>
          <a:prstGeom prst="rect">
            <a:avLst/>
          </a:prstGeom>
          <a:noFill/>
        </p:spPr>
      </p:pic>
    </p:spTree>
    <p:extLst>
      <p:ext uri="{BB962C8B-B14F-4D97-AF65-F5344CB8AC3E}">
        <p14:creationId xmlns:p14="http://schemas.microsoft.com/office/powerpoint/2010/main" val="383792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772998" y="2676524"/>
            <a:ext cx="9869864" cy="3416320"/>
          </a:xfrm>
          <a:prstGeom prst="rect">
            <a:avLst/>
          </a:prstGeom>
          <a:noFill/>
        </p:spPr>
        <p:txBody>
          <a:bodyPr wrap="square" rtlCol="0">
            <a:spAutoFit/>
          </a:bodyPr>
          <a:lstStyle/>
          <a:p>
            <a:r>
              <a:rPr lang="en-US" altLang="en-US" dirty="0">
                <a:latin typeface="Century Gothic" panose="020B0502020202020204" pitchFamily="34" charset="0"/>
              </a:rPr>
              <a:t>Mindfulness is developed by purposefully paying attention in a non-judgmental way to your experience of your body, your mind and the world around you. </a:t>
            </a:r>
          </a:p>
          <a:p>
            <a:r>
              <a:rPr lang="en-US" altLang="en-US" dirty="0">
                <a:latin typeface="Century Gothic" panose="020B0502020202020204" pitchFamily="34" charset="0"/>
              </a:rPr>
              <a:t>Mindfulness is about being awake and aware and living in the present, rather than dwelling in the past or anticipating the future. </a:t>
            </a:r>
          </a:p>
          <a:p>
            <a:endParaRPr lang="en-GB" altLang="en-US" dirty="0">
              <a:latin typeface="Century Gothic" panose="020B0502020202020204" pitchFamily="34" charset="0"/>
            </a:endParaRPr>
          </a:p>
          <a:p>
            <a:r>
              <a:rPr lang="en-US" altLang="en-US" dirty="0">
                <a:latin typeface="Century Gothic" panose="020B0502020202020204" pitchFamily="34" charset="0"/>
              </a:rPr>
              <a:t>Staying in touch with the present in this way, from one moment to the next, may lead you to experience yourself differently, perhaps feeling less stuck, or recognizing more strength, balance and confidence in yourself. </a:t>
            </a:r>
          </a:p>
          <a:p>
            <a:endParaRPr lang="en-GB" altLang="en-US" dirty="0">
              <a:latin typeface="Century Gothic" panose="020B0502020202020204" pitchFamily="34" charset="0"/>
            </a:endParaRPr>
          </a:p>
          <a:p>
            <a:r>
              <a:rPr lang="en-GB" altLang="en-US" dirty="0">
                <a:latin typeface="Century Gothic" panose="020B0502020202020204" pitchFamily="34" charset="0"/>
              </a:rPr>
              <a:t>Mindfulness is taught through meditation skills which include bringing attention to the breath and the body during stillness and movement.</a:t>
            </a:r>
          </a:p>
          <a:p>
            <a:endParaRPr lang="en-GB" altLang="en-US" dirty="0"/>
          </a:p>
        </p:txBody>
      </p:sp>
      <p:sp>
        <p:nvSpPr>
          <p:cNvPr id="5" name="TextBox 4"/>
          <p:cNvSpPr txBox="1"/>
          <p:nvPr/>
        </p:nvSpPr>
        <p:spPr>
          <a:xfrm>
            <a:off x="838986" y="962026"/>
            <a:ext cx="7852527" cy="461665"/>
          </a:xfrm>
          <a:prstGeom prst="rect">
            <a:avLst/>
          </a:prstGeom>
          <a:noFill/>
        </p:spPr>
        <p:txBody>
          <a:bodyPr wrap="square" rtlCol="0">
            <a:spAutoFit/>
          </a:bodyPr>
          <a:lstStyle/>
          <a:p>
            <a:r>
              <a:rPr lang="en-GB" sz="2400" b="1" dirty="0">
                <a:latin typeface="Century Gothic" panose="020B0502020202020204" pitchFamily="34" charset="0"/>
              </a:rPr>
              <a:t>Mindfulness Approaches</a:t>
            </a:r>
          </a:p>
        </p:txBody>
      </p:sp>
      <p:pic>
        <p:nvPicPr>
          <p:cNvPr id="2058" name="Picture 10" descr="C:\Users\Jill\AppData\Local\Microsoft\Windows\Temporary Internet Files\Content.IE5\OXYTLLRP\mindfulness[2].jpg"/>
          <p:cNvPicPr>
            <a:picLocks noChangeAspect="1" noChangeArrowheads="1"/>
          </p:cNvPicPr>
          <p:nvPr/>
        </p:nvPicPr>
        <p:blipFill>
          <a:blip r:embed="rId3"/>
          <a:srcRect/>
          <a:stretch>
            <a:fillRect/>
          </a:stretch>
        </p:blipFill>
        <p:spPr bwMode="auto">
          <a:xfrm>
            <a:off x="6191250" y="966795"/>
            <a:ext cx="3017520" cy="1694212"/>
          </a:xfrm>
          <a:prstGeom prst="rect">
            <a:avLst/>
          </a:prstGeom>
          <a:noFill/>
        </p:spPr>
      </p:pic>
    </p:spTree>
    <p:extLst>
      <p:ext uri="{BB962C8B-B14F-4D97-AF65-F5344CB8AC3E}">
        <p14:creationId xmlns:p14="http://schemas.microsoft.com/office/powerpoint/2010/main" val="126849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428624" y="895350"/>
            <a:ext cx="10563029" cy="461665"/>
          </a:xfrm>
          <a:prstGeom prst="rect">
            <a:avLst/>
          </a:prstGeom>
          <a:noFill/>
        </p:spPr>
        <p:txBody>
          <a:bodyPr wrap="square" rtlCol="0">
            <a:spAutoFit/>
          </a:bodyPr>
          <a:lstStyle/>
          <a:p>
            <a:r>
              <a:rPr lang="en-GB" sz="2400" b="1" dirty="0">
                <a:latin typeface="Century Gothic" panose="020B0502020202020204" pitchFamily="34" charset="0"/>
              </a:rPr>
              <a:t>How can Mindfulness help with anxiety?</a:t>
            </a:r>
          </a:p>
        </p:txBody>
      </p:sp>
      <p:sp>
        <p:nvSpPr>
          <p:cNvPr id="4" name="TextBox 3"/>
          <p:cNvSpPr txBox="1"/>
          <p:nvPr/>
        </p:nvSpPr>
        <p:spPr>
          <a:xfrm>
            <a:off x="428624" y="1476375"/>
            <a:ext cx="11420476" cy="4247317"/>
          </a:xfrm>
          <a:prstGeom prst="rect">
            <a:avLst/>
          </a:prstGeom>
          <a:noFill/>
        </p:spPr>
        <p:txBody>
          <a:bodyPr wrap="square" rtlCol="0">
            <a:spAutoFit/>
          </a:bodyPr>
          <a:lstStyle/>
          <a:p>
            <a:r>
              <a:rPr lang="en-GB" altLang="en-US" dirty="0">
                <a:latin typeface="Century Gothic" panose="020B0502020202020204" pitchFamily="34" charset="0"/>
              </a:rPr>
              <a:t>Learning mindfulness gives us the skills to:</a:t>
            </a:r>
          </a:p>
          <a:p>
            <a:endParaRPr lang="en-GB" altLang="en-US" dirty="0">
              <a:latin typeface="Century Gothic" panose="020B0502020202020204" pitchFamily="34" charset="0"/>
            </a:endParaRPr>
          </a:p>
          <a:p>
            <a:pPr marL="342900" indent="-342900">
              <a:buFont typeface="Arial" panose="020B0604020202020204" pitchFamily="34" charset="0"/>
              <a:buChar char="•"/>
            </a:pPr>
            <a:r>
              <a:rPr lang="en-GB" altLang="en-US" dirty="0">
                <a:latin typeface="Century Gothic" panose="020B0502020202020204" pitchFamily="34" charset="0"/>
              </a:rPr>
              <a:t>learn to ground ourselves enabling thinking to come back online;</a:t>
            </a:r>
          </a:p>
          <a:p>
            <a:endParaRPr lang="en-GB" altLang="en-US" dirty="0">
              <a:latin typeface="Century Gothic" panose="020B0502020202020204" pitchFamily="34" charset="0"/>
            </a:endParaRPr>
          </a:p>
          <a:p>
            <a:pPr marL="285750" indent="-285750">
              <a:buFont typeface="Arial" panose="020B0604020202020204" pitchFamily="34" charset="0"/>
              <a:buChar char="•"/>
            </a:pPr>
            <a:r>
              <a:rPr lang="en-GB" altLang="en-US" dirty="0">
                <a:latin typeface="Century Gothic" panose="020B0502020202020204" pitchFamily="34" charset="0"/>
              </a:rPr>
              <a:t>pay attention to our thoughts;</a:t>
            </a:r>
          </a:p>
          <a:p>
            <a:endParaRPr lang="en-GB" altLang="en-US" dirty="0">
              <a:latin typeface="Century Gothic" panose="020B0502020202020204" pitchFamily="34" charset="0"/>
            </a:endParaRPr>
          </a:p>
          <a:p>
            <a:pPr marL="285750" indent="-285750">
              <a:buFont typeface="Arial" panose="020B0604020202020204" pitchFamily="34" charset="0"/>
              <a:buChar char="•"/>
            </a:pPr>
            <a:r>
              <a:rPr lang="en-GB" altLang="en-US" dirty="0">
                <a:latin typeface="Century Gothic" panose="020B0502020202020204" pitchFamily="34" charset="0"/>
              </a:rPr>
              <a:t>label anxious thinking when we notice it;</a:t>
            </a:r>
          </a:p>
          <a:p>
            <a:pPr marL="285750" indent="-285750">
              <a:buFont typeface="Arial" panose="020B0604020202020204" pitchFamily="34" charset="0"/>
              <a:buChar char="•"/>
            </a:pPr>
            <a:endParaRPr lang="en-GB" altLang="en-US" dirty="0">
              <a:latin typeface="Century Gothic" panose="020B0502020202020204" pitchFamily="34" charset="0"/>
            </a:endParaRPr>
          </a:p>
          <a:p>
            <a:pPr marL="285750" indent="-285750">
              <a:buFont typeface="Arial" panose="020B0604020202020204" pitchFamily="34" charset="0"/>
              <a:buChar char="•"/>
            </a:pPr>
            <a:r>
              <a:rPr lang="en-GB" altLang="en-US" dirty="0">
                <a:latin typeface="Century Gothic" panose="020B0502020202020204" pitchFamily="34" charset="0"/>
              </a:rPr>
              <a:t>take a step back mentally and let the thinking go-like a cloud in the sky or water flowing;</a:t>
            </a:r>
          </a:p>
          <a:p>
            <a:pPr marL="285750" indent="-285750">
              <a:buFont typeface="Arial" panose="020B0604020202020204" pitchFamily="34" charset="0"/>
              <a:buChar char="•"/>
            </a:pPr>
            <a:endParaRPr lang="en-GB" altLang="en-US" dirty="0">
              <a:latin typeface="Century Gothic" panose="020B0502020202020204" pitchFamily="34" charset="0"/>
            </a:endParaRPr>
          </a:p>
          <a:p>
            <a:pPr marL="285750" indent="-285750">
              <a:buFont typeface="Arial" panose="020B0604020202020204" pitchFamily="34" charset="0"/>
              <a:buChar char="•"/>
            </a:pPr>
            <a:r>
              <a:rPr lang="en-GB" altLang="en-US" dirty="0">
                <a:latin typeface="Century Gothic" panose="020B0502020202020204" pitchFamily="34" charset="0"/>
              </a:rPr>
              <a:t>stop ourselves getting involved in the thinking;</a:t>
            </a:r>
          </a:p>
          <a:p>
            <a:pPr marL="285750" indent="-285750">
              <a:buFont typeface="Arial" panose="020B0604020202020204" pitchFamily="34" charset="0"/>
              <a:buChar char="•"/>
            </a:pPr>
            <a:endParaRPr lang="en-GB" altLang="en-US" dirty="0">
              <a:latin typeface="Century Gothic" panose="020B0502020202020204" pitchFamily="34" charset="0"/>
            </a:endParaRPr>
          </a:p>
          <a:p>
            <a:pPr marL="285750" indent="-285750">
              <a:buFont typeface="Arial" panose="020B0604020202020204" pitchFamily="34" charset="0"/>
              <a:buChar char="•"/>
            </a:pPr>
            <a:r>
              <a:rPr lang="en-GB" altLang="en-US" dirty="0">
                <a:latin typeface="Century Gothic" panose="020B0502020202020204" pitchFamily="34" charset="0"/>
              </a:rPr>
              <a:t>use our breath and body to ground us in the present;</a:t>
            </a:r>
          </a:p>
          <a:p>
            <a:endParaRPr lang="en-GB" altLang="en-US" dirty="0">
              <a:latin typeface="Century Gothic" panose="020B0502020202020204" pitchFamily="34" charset="0"/>
            </a:endParaRPr>
          </a:p>
          <a:p>
            <a:pPr marL="285750" indent="-285750">
              <a:buFont typeface="Arial" panose="020B0604020202020204" pitchFamily="34" charset="0"/>
              <a:buChar char="•"/>
            </a:pPr>
            <a:r>
              <a:rPr lang="en-GB" altLang="en-US" dirty="0">
                <a:latin typeface="Century Gothic" panose="020B0502020202020204" pitchFamily="34" charset="0"/>
              </a:rPr>
              <a:t>distract ourselves when necessary.</a:t>
            </a:r>
          </a:p>
        </p:txBody>
      </p:sp>
      <p:pic>
        <p:nvPicPr>
          <p:cNvPr id="8203" name="Picture 11" descr="C:\Users\Jill\AppData\Local\Microsoft\Windows\Temporary Internet Files\Content.IE5\OXYTLLRP\08-mindfulness[1].jpg"/>
          <p:cNvPicPr>
            <a:picLocks noChangeAspect="1" noChangeArrowheads="1"/>
          </p:cNvPicPr>
          <p:nvPr/>
        </p:nvPicPr>
        <p:blipFill>
          <a:blip r:embed="rId3"/>
          <a:srcRect/>
          <a:stretch>
            <a:fillRect/>
          </a:stretch>
        </p:blipFill>
        <p:spPr bwMode="auto">
          <a:xfrm>
            <a:off x="8668729" y="1708638"/>
            <a:ext cx="2667000" cy="1381125"/>
          </a:xfrm>
          <a:prstGeom prst="rect">
            <a:avLst/>
          </a:prstGeom>
          <a:noFill/>
        </p:spPr>
      </p:pic>
      <p:pic>
        <p:nvPicPr>
          <p:cNvPr id="8205" name="Picture 13" descr="C:\Users\Jill\AppData\Local\Microsoft\Windows\Temporary Internet Files\Content.IE5\OXYTLLRP\mindfulness-quote[1].jpg"/>
          <p:cNvPicPr>
            <a:picLocks noChangeAspect="1" noChangeArrowheads="1"/>
          </p:cNvPicPr>
          <p:nvPr/>
        </p:nvPicPr>
        <p:blipFill>
          <a:blip r:embed="rId4" cstate="print"/>
          <a:srcRect/>
          <a:stretch>
            <a:fillRect/>
          </a:stretch>
        </p:blipFill>
        <p:spPr bwMode="auto">
          <a:xfrm>
            <a:off x="10002229" y="4065458"/>
            <a:ext cx="1717883" cy="1658234"/>
          </a:xfrm>
          <a:prstGeom prst="rect">
            <a:avLst/>
          </a:prstGeom>
          <a:noFill/>
        </p:spPr>
      </p:pic>
    </p:spTree>
    <p:extLst>
      <p:ext uri="{BB962C8B-B14F-4D97-AF65-F5344CB8AC3E}">
        <p14:creationId xmlns:p14="http://schemas.microsoft.com/office/powerpoint/2010/main" val="282114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999241" y="1517715"/>
            <a:ext cx="9360817" cy="523220"/>
          </a:xfrm>
          <a:prstGeom prst="rect">
            <a:avLst/>
          </a:prstGeom>
          <a:noFill/>
        </p:spPr>
        <p:txBody>
          <a:bodyPr wrap="square" rtlCol="0">
            <a:spAutoFit/>
          </a:bodyPr>
          <a:lstStyle/>
          <a:p>
            <a:pPr algn="ctr"/>
            <a:r>
              <a:rPr lang="en-GB" sz="2800" dirty="0">
                <a:latin typeface="Century Gothic" panose="020B0502020202020204" pitchFamily="34" charset="0"/>
              </a:rPr>
              <a:t>Learning Mindfulness Skills</a:t>
            </a:r>
          </a:p>
        </p:txBody>
      </p:sp>
      <p:sp>
        <p:nvSpPr>
          <p:cNvPr id="6" name="TextBox 5"/>
          <p:cNvSpPr txBox="1"/>
          <p:nvPr/>
        </p:nvSpPr>
        <p:spPr>
          <a:xfrm>
            <a:off x="1197204" y="2526384"/>
            <a:ext cx="9162854" cy="2246769"/>
          </a:xfrm>
          <a:prstGeom prst="rect">
            <a:avLst/>
          </a:prstGeom>
          <a:noFill/>
        </p:spPr>
        <p:txBody>
          <a:bodyPr wrap="square" rtlCol="0">
            <a:spAutoFit/>
          </a:bodyPr>
          <a:lstStyle/>
          <a:p>
            <a:r>
              <a:rPr lang="en-GB" sz="2000" dirty="0">
                <a:latin typeface="Century Gothic" panose="020B0502020202020204" pitchFamily="34" charset="0"/>
              </a:rPr>
              <a:t>Learning Mindfulness skills takes time, commitment and perseverance - like learning any new skill.</a:t>
            </a:r>
          </a:p>
          <a:p>
            <a:endParaRPr lang="en-GB" sz="2000" dirty="0">
              <a:latin typeface="Century Gothic" panose="020B0502020202020204" pitchFamily="34" charset="0"/>
            </a:endParaRPr>
          </a:p>
          <a:p>
            <a:r>
              <a:rPr lang="en-GB" sz="2000" dirty="0">
                <a:latin typeface="Century Gothic" panose="020B0502020202020204" pitchFamily="34" charset="0"/>
              </a:rPr>
              <a:t>You can learn by</a:t>
            </a:r>
          </a:p>
          <a:p>
            <a:pPr marL="342900" indent="-342900">
              <a:buFont typeface="Arial" panose="020B0604020202020204" pitchFamily="34" charset="0"/>
              <a:buChar char="•"/>
            </a:pPr>
            <a:r>
              <a:rPr lang="en-GB" sz="2000" dirty="0">
                <a:latin typeface="Century Gothic" panose="020B0502020202020204" pitchFamily="34" charset="0"/>
              </a:rPr>
              <a:t>Attending the Mindfulness Drop-in – </a:t>
            </a:r>
          </a:p>
          <a:p>
            <a:pPr marL="800100" lvl="1" indent="-342900">
              <a:buFont typeface="Courier New" panose="02070309020205020404" pitchFamily="49" charset="0"/>
              <a:buChar char="o"/>
            </a:pPr>
            <a:r>
              <a:rPr lang="en-GB" sz="2000" dirty="0">
                <a:latin typeface="Century Gothic" panose="020B0502020202020204" pitchFamily="34" charset="0"/>
              </a:rPr>
              <a:t>every Tuesdays 11am-11:50am in term time at Rathbone Annexe.</a:t>
            </a:r>
          </a:p>
          <a:p>
            <a:pPr marL="285750" indent="-285750">
              <a:buFont typeface="Arial" panose="020B0604020202020204" pitchFamily="34" charset="0"/>
              <a:buChar char="•"/>
            </a:pPr>
            <a:r>
              <a:rPr lang="en-GB" sz="2000" dirty="0">
                <a:latin typeface="Century Gothic" panose="020B0502020202020204" pitchFamily="34" charset="0"/>
              </a:rPr>
              <a:t>Using free apps, such as Insight Timer.</a:t>
            </a:r>
          </a:p>
        </p:txBody>
      </p:sp>
    </p:spTree>
    <p:extLst>
      <p:ext uri="{BB962C8B-B14F-4D97-AF65-F5344CB8AC3E}">
        <p14:creationId xmlns:p14="http://schemas.microsoft.com/office/powerpoint/2010/main" val="315692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29309" y="951346"/>
            <a:ext cx="11905673" cy="5047536"/>
          </a:xfrm>
          <a:prstGeom prst="rect">
            <a:avLst/>
          </a:prstGeom>
          <a:noFill/>
        </p:spPr>
        <p:txBody>
          <a:bodyPr wrap="square" rtlCol="0">
            <a:spAutoFit/>
          </a:bodyPr>
          <a:lstStyle/>
          <a:p>
            <a:r>
              <a:rPr lang="en-GB" sz="3600" b="1" dirty="0">
                <a:latin typeface="Century Gothic" panose="020B0502020202020204" pitchFamily="34" charset="0"/>
              </a:rPr>
              <a:t>What is Anxiety?</a:t>
            </a:r>
          </a:p>
          <a:p>
            <a:endParaRPr lang="en-GB" dirty="0"/>
          </a:p>
          <a:p>
            <a:endParaRPr lang="en-GB" dirty="0"/>
          </a:p>
          <a:p>
            <a:endParaRPr lang="en-GB" dirty="0"/>
          </a:p>
          <a:p>
            <a:endParaRPr lang="en-GB" dirty="0"/>
          </a:p>
          <a:p>
            <a:endParaRPr lang="en-GB" dirty="0"/>
          </a:p>
          <a:p>
            <a:endParaRPr lang="en-GB" dirty="0"/>
          </a:p>
          <a:p>
            <a:endParaRPr lang="en-GB" dirty="0"/>
          </a:p>
          <a:p>
            <a:r>
              <a:rPr lang="en-GB" sz="2400" dirty="0">
                <a:latin typeface="Century Gothic" panose="020B0502020202020204" pitchFamily="34" charset="0"/>
              </a:rPr>
              <a:t>Anxiety is a word we use to describe feelings of unease, worry and fear. </a:t>
            </a:r>
          </a:p>
          <a:p>
            <a:r>
              <a:rPr lang="en-GB" sz="2400" dirty="0">
                <a:latin typeface="Century Gothic" panose="020B0502020202020204" pitchFamily="34" charset="0"/>
              </a:rPr>
              <a:t>It incorporates both the emotions and the physical sensations we might experience when we are worried or nervous about something. </a:t>
            </a:r>
          </a:p>
          <a:p>
            <a:r>
              <a:rPr lang="en-GB" sz="2400" dirty="0">
                <a:latin typeface="Century Gothic" panose="020B0502020202020204" pitchFamily="34" charset="0"/>
              </a:rPr>
              <a:t>Although we usually find it unpleasant, anxiety is related to the </a:t>
            </a:r>
          </a:p>
          <a:p>
            <a:r>
              <a:rPr lang="en-GB" sz="2400" dirty="0">
                <a:latin typeface="Century Gothic" panose="020B0502020202020204" pitchFamily="34" charset="0"/>
                <a:hlinkClick r:id="rId3"/>
              </a:rPr>
              <a:t>‘fight or flight’ response</a:t>
            </a:r>
            <a:r>
              <a:rPr lang="en-GB" sz="2400" dirty="0">
                <a:latin typeface="Century Gothic" panose="020B0502020202020204" pitchFamily="34" charset="0"/>
              </a:rPr>
              <a:t> – our normal biological reaction to feeling threatened.</a:t>
            </a:r>
          </a:p>
          <a:p>
            <a:endParaRPr lang="en-GB" sz="2400" dirty="0">
              <a:latin typeface="Century Gothic" panose="020B0502020202020204" pitchFamily="34" charset="0"/>
            </a:endParaRPr>
          </a:p>
          <a:p>
            <a:r>
              <a:rPr lang="en-GB" sz="1600" dirty="0">
                <a:latin typeface="Century Gothic" panose="020B0502020202020204" pitchFamily="34" charset="0"/>
              </a:rPr>
              <a:t>From mind.org.uk</a:t>
            </a:r>
          </a:p>
        </p:txBody>
      </p:sp>
      <p:pic>
        <p:nvPicPr>
          <p:cNvPr id="1032" name="Picture 8" descr="C:\Users\Jill\AppData\Local\Microsoft\Windows\Temporary Internet Files\Content.IE5\NQ1MJ55T\test_anxiety[1].jpg"/>
          <p:cNvPicPr>
            <a:picLocks noChangeAspect="1" noChangeArrowheads="1"/>
          </p:cNvPicPr>
          <p:nvPr/>
        </p:nvPicPr>
        <p:blipFill>
          <a:blip r:embed="rId4"/>
          <a:srcRect/>
          <a:stretch>
            <a:fillRect/>
          </a:stretch>
        </p:blipFill>
        <p:spPr bwMode="auto">
          <a:xfrm>
            <a:off x="4994268" y="1198700"/>
            <a:ext cx="1807845" cy="1956435"/>
          </a:xfrm>
          <a:prstGeom prst="rect">
            <a:avLst/>
          </a:prstGeom>
          <a:noFill/>
        </p:spPr>
      </p:pic>
      <p:pic>
        <p:nvPicPr>
          <p:cNvPr id="1042" name="Picture 18" descr="C:\Users\Jill\AppData\Local\Microsoft\Windows\Temporary Internet Files\Content.IE5\KY4DKD8C\mr-men-mr-worry[1].jpg"/>
          <p:cNvPicPr>
            <a:picLocks noChangeAspect="1" noChangeArrowheads="1"/>
          </p:cNvPicPr>
          <p:nvPr/>
        </p:nvPicPr>
        <p:blipFill>
          <a:blip r:embed="rId5"/>
          <a:srcRect/>
          <a:stretch>
            <a:fillRect/>
          </a:stretch>
        </p:blipFill>
        <p:spPr bwMode="auto">
          <a:xfrm>
            <a:off x="8041410" y="1153393"/>
            <a:ext cx="2133600" cy="2133600"/>
          </a:xfrm>
          <a:prstGeom prst="rect">
            <a:avLst/>
          </a:prstGeom>
          <a:noFill/>
        </p:spPr>
      </p:pic>
    </p:spTree>
    <p:extLst>
      <p:ext uri="{BB962C8B-B14F-4D97-AF65-F5344CB8AC3E}">
        <p14:creationId xmlns:p14="http://schemas.microsoft.com/office/powerpoint/2010/main" val="350125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074656" y="1009651"/>
            <a:ext cx="8531257" cy="461665"/>
          </a:xfrm>
          <a:prstGeom prst="rect">
            <a:avLst/>
          </a:prstGeom>
          <a:noFill/>
        </p:spPr>
        <p:txBody>
          <a:bodyPr wrap="square" rtlCol="0">
            <a:spAutoFit/>
          </a:bodyPr>
          <a:lstStyle/>
          <a:p>
            <a:r>
              <a:rPr lang="en-GB" sz="2400" b="1" dirty="0">
                <a:latin typeface="Century Gothic" panose="020B0502020202020204" pitchFamily="34" charset="0"/>
              </a:rPr>
              <a:t>What is realistic thinking?</a:t>
            </a:r>
          </a:p>
        </p:txBody>
      </p:sp>
      <p:sp>
        <p:nvSpPr>
          <p:cNvPr id="4" name="TextBox 3"/>
          <p:cNvSpPr txBox="1"/>
          <p:nvPr/>
        </p:nvSpPr>
        <p:spPr>
          <a:xfrm>
            <a:off x="782425" y="1447801"/>
            <a:ext cx="10809499" cy="5632311"/>
          </a:xfrm>
          <a:prstGeom prst="rect">
            <a:avLst/>
          </a:prstGeom>
          <a:noFill/>
        </p:spPr>
        <p:txBody>
          <a:bodyPr wrap="square" rtlCol="0">
            <a:spAutoFit/>
          </a:bodyPr>
          <a:lstStyle/>
          <a:p>
            <a:pPr>
              <a:lnSpc>
                <a:spcPct val="150000"/>
              </a:lnSpc>
            </a:pPr>
            <a:r>
              <a:rPr lang="en-GB" sz="2000" dirty="0">
                <a:latin typeface="Century Gothic" panose="020B0502020202020204" pitchFamily="34" charset="0"/>
              </a:rPr>
              <a:t>Realistic thinking involves noticing and letting go of our tendency to go with our automatic ‘knee-jerk’ reactions to a situation.  </a:t>
            </a:r>
          </a:p>
          <a:p>
            <a:pPr>
              <a:lnSpc>
                <a:spcPct val="150000"/>
              </a:lnSpc>
            </a:pPr>
            <a:endParaRPr lang="en-GB" sz="2000" dirty="0">
              <a:latin typeface="Century Gothic" panose="020B0502020202020204" pitchFamily="34" charset="0"/>
            </a:endParaRPr>
          </a:p>
          <a:p>
            <a:pPr>
              <a:lnSpc>
                <a:spcPct val="150000"/>
              </a:lnSpc>
            </a:pPr>
            <a:endParaRPr lang="en-GB" sz="2000" dirty="0">
              <a:latin typeface="Century Gothic" panose="020B0502020202020204" pitchFamily="34" charset="0"/>
            </a:endParaRPr>
          </a:p>
          <a:p>
            <a:pPr>
              <a:lnSpc>
                <a:spcPct val="150000"/>
              </a:lnSpc>
            </a:pPr>
            <a:endParaRPr lang="en-GB" sz="2000" dirty="0">
              <a:latin typeface="Century Gothic" panose="020B0502020202020204" pitchFamily="34" charset="0"/>
            </a:endParaRPr>
          </a:p>
          <a:p>
            <a:pPr>
              <a:lnSpc>
                <a:spcPct val="150000"/>
              </a:lnSpc>
            </a:pPr>
            <a:r>
              <a:rPr lang="en-GB" sz="2000" dirty="0">
                <a:latin typeface="Century Gothic" panose="020B0502020202020204" pitchFamily="34" charset="0"/>
              </a:rPr>
              <a:t>It involves slowing down and considering all aspects of a situation -</a:t>
            </a:r>
          </a:p>
          <a:p>
            <a:pPr>
              <a:lnSpc>
                <a:spcPct val="150000"/>
              </a:lnSpc>
            </a:pPr>
            <a:r>
              <a:rPr lang="en-GB" sz="2000" dirty="0">
                <a:latin typeface="Century Gothic" panose="020B0502020202020204" pitchFamily="34" charset="0"/>
              </a:rPr>
              <a:t>positive, negative and neutral, before reaching a conclusion </a:t>
            </a:r>
          </a:p>
          <a:p>
            <a:pPr>
              <a:lnSpc>
                <a:spcPct val="150000"/>
              </a:lnSpc>
            </a:pPr>
            <a:r>
              <a:rPr lang="en-GB" sz="2000" dirty="0">
                <a:latin typeface="Century Gothic" panose="020B0502020202020204" pitchFamily="34" charset="0"/>
              </a:rPr>
              <a:t>or decision about a course of action.</a:t>
            </a:r>
          </a:p>
          <a:p>
            <a:pPr>
              <a:lnSpc>
                <a:spcPct val="150000"/>
              </a:lnSpc>
            </a:pPr>
            <a:r>
              <a:rPr lang="en-GB" sz="2000" dirty="0">
                <a:latin typeface="Century Gothic" panose="020B0502020202020204" pitchFamily="34" charset="0"/>
              </a:rPr>
              <a:t>It means looking at yourself, others and the world in a fair and balanced way.</a:t>
            </a:r>
          </a:p>
          <a:p>
            <a:pPr>
              <a:lnSpc>
                <a:spcPct val="150000"/>
              </a:lnSpc>
            </a:pPr>
            <a:endParaRPr lang="en-GB" sz="2000" dirty="0">
              <a:latin typeface="Century Gothic" panose="020B0502020202020204" pitchFamily="34" charset="0"/>
            </a:endParaRPr>
          </a:p>
          <a:p>
            <a:pPr>
              <a:lnSpc>
                <a:spcPct val="150000"/>
              </a:lnSpc>
            </a:pPr>
            <a:endParaRPr lang="en-GB" sz="2000" dirty="0">
              <a:latin typeface="Century Gothic" panose="020B0502020202020204" pitchFamily="34" charset="0"/>
            </a:endParaRPr>
          </a:p>
          <a:p>
            <a:pPr>
              <a:lnSpc>
                <a:spcPct val="150000"/>
              </a:lnSpc>
            </a:pPr>
            <a:endParaRPr lang="en-GB" sz="2000" dirty="0">
              <a:latin typeface="Century Gothic" panose="020B0502020202020204" pitchFamily="34" charset="0"/>
            </a:endParaRPr>
          </a:p>
        </p:txBody>
      </p:sp>
      <p:pic>
        <p:nvPicPr>
          <p:cNvPr id="7170" name="Picture 2" descr="C:\Users\Jill\AppData\Local\Microsoft\Windows\Temporary Internet Files\Content.IE5\Y7X7MPM1\thinking-cartoon12[1].png"/>
          <p:cNvPicPr>
            <a:picLocks noChangeAspect="1" noChangeArrowheads="1"/>
          </p:cNvPicPr>
          <p:nvPr/>
        </p:nvPicPr>
        <p:blipFill>
          <a:blip r:embed="rId3"/>
          <a:srcRect/>
          <a:stretch>
            <a:fillRect/>
          </a:stretch>
        </p:blipFill>
        <p:spPr bwMode="auto">
          <a:xfrm>
            <a:off x="9682164" y="3686175"/>
            <a:ext cx="1303020" cy="1463040"/>
          </a:xfrm>
          <a:prstGeom prst="rect">
            <a:avLst/>
          </a:prstGeom>
          <a:noFill/>
        </p:spPr>
      </p:pic>
      <p:pic>
        <p:nvPicPr>
          <p:cNvPr id="7177" name="Picture 9" descr="C:\Users\Jill\AppData\Local\Microsoft\Windows\Temporary Internet Files\Content.IE5\BMV5I9ZN\pulling_your_hair_out[1].jpg"/>
          <p:cNvPicPr>
            <a:picLocks noChangeAspect="1" noChangeArrowheads="1"/>
          </p:cNvPicPr>
          <p:nvPr/>
        </p:nvPicPr>
        <p:blipFill>
          <a:blip r:embed="rId4" cstate="print"/>
          <a:srcRect/>
          <a:stretch>
            <a:fillRect/>
          </a:stretch>
        </p:blipFill>
        <p:spPr bwMode="auto">
          <a:xfrm>
            <a:off x="7803285" y="1919496"/>
            <a:ext cx="1478585" cy="1790090"/>
          </a:xfrm>
          <a:prstGeom prst="rect">
            <a:avLst/>
          </a:prstGeom>
          <a:noFill/>
        </p:spPr>
      </p:pic>
    </p:spTree>
    <p:extLst>
      <p:ext uri="{BB962C8B-B14F-4D97-AF65-F5344CB8AC3E}">
        <p14:creationId xmlns:p14="http://schemas.microsoft.com/office/powerpoint/2010/main" val="356731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2344399" y="7010400"/>
            <a:ext cx="742971" cy="417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344400" cy="6943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725864" y="1019176"/>
            <a:ext cx="9162854" cy="523220"/>
          </a:xfrm>
          <a:prstGeom prst="rect">
            <a:avLst/>
          </a:prstGeom>
          <a:noFill/>
        </p:spPr>
        <p:txBody>
          <a:bodyPr wrap="square" rtlCol="0">
            <a:spAutoFit/>
          </a:bodyPr>
          <a:lstStyle/>
          <a:p>
            <a:r>
              <a:rPr lang="en-GB" sz="2800" b="1" dirty="0">
                <a:latin typeface="Century Gothic" panose="020B0502020202020204" pitchFamily="34" charset="0"/>
              </a:rPr>
              <a:t>How to develop realistic thinking skills</a:t>
            </a:r>
          </a:p>
        </p:txBody>
      </p:sp>
      <p:sp>
        <p:nvSpPr>
          <p:cNvPr id="6" name="TextBox 5"/>
          <p:cNvSpPr txBox="1"/>
          <p:nvPr/>
        </p:nvSpPr>
        <p:spPr>
          <a:xfrm>
            <a:off x="650449" y="2309567"/>
            <a:ext cx="11065301" cy="4524315"/>
          </a:xfrm>
          <a:prstGeom prst="rect">
            <a:avLst/>
          </a:prstGeom>
          <a:noFill/>
        </p:spPr>
        <p:txBody>
          <a:bodyPr wrap="square" rtlCol="0">
            <a:spAutoFit/>
          </a:bodyPr>
          <a:lstStyle/>
          <a:p>
            <a:pPr marL="457200" indent="-457200">
              <a:lnSpc>
                <a:spcPct val="90000"/>
              </a:lnSpc>
              <a:buFont typeface="+mj-lt"/>
              <a:buAutoNum type="arabicPeriod"/>
            </a:pPr>
            <a:r>
              <a:rPr lang="en-GB" altLang="en-US" sz="2000" b="1" dirty="0">
                <a:latin typeface="Century Gothic" panose="020B0502020202020204" pitchFamily="34" charset="0"/>
              </a:rPr>
              <a:t> </a:t>
            </a:r>
            <a:r>
              <a:rPr lang="en-GB" altLang="en-US" sz="2000" dirty="0">
                <a:latin typeface="Century Gothic" panose="020B0502020202020204" pitchFamily="34" charset="0"/>
              </a:rPr>
              <a:t>Pay attention to the way you talk to yourself.                                                                                                                                                  (Learning Mindfulness skills can help us to notice this more readily)</a:t>
            </a:r>
          </a:p>
          <a:p>
            <a:pPr marL="457200" indent="-457200">
              <a:lnSpc>
                <a:spcPct val="90000"/>
              </a:lnSpc>
            </a:pPr>
            <a:endParaRPr lang="en-GB" altLang="en-US" sz="2000" dirty="0">
              <a:latin typeface="Century Gothic" panose="020B0502020202020204" pitchFamily="34" charset="0"/>
            </a:endParaRPr>
          </a:p>
          <a:p>
            <a:pPr marL="457200" indent="-457200">
              <a:lnSpc>
                <a:spcPct val="90000"/>
              </a:lnSpc>
            </a:pPr>
            <a:endParaRPr lang="en-GB" altLang="en-US" sz="2000" dirty="0">
              <a:latin typeface="Century Gothic" panose="020B0502020202020204" pitchFamily="34" charset="0"/>
            </a:endParaRPr>
          </a:p>
          <a:p>
            <a:pPr marL="457200" indent="-457200">
              <a:lnSpc>
                <a:spcPct val="90000"/>
              </a:lnSpc>
            </a:pPr>
            <a:endParaRPr lang="en-GB" altLang="en-US" sz="2000" dirty="0">
              <a:latin typeface="Century Gothic" panose="020B0502020202020204" pitchFamily="34" charset="0"/>
            </a:endParaRPr>
          </a:p>
          <a:p>
            <a:pPr marL="457200" indent="-457200">
              <a:lnSpc>
                <a:spcPct val="90000"/>
              </a:lnSpc>
            </a:pPr>
            <a:r>
              <a:rPr lang="en-GB" altLang="en-US" sz="2000" b="1" dirty="0">
                <a:latin typeface="Century Gothic" panose="020B0502020202020204" pitchFamily="34" charset="0"/>
              </a:rPr>
              <a:t>2.    </a:t>
            </a:r>
            <a:r>
              <a:rPr lang="en-GB" altLang="en-US" sz="2000" dirty="0">
                <a:latin typeface="Century Gothic" panose="020B0502020202020204" pitchFamily="34" charset="0"/>
              </a:rPr>
              <a:t>Identify thoughts that lead to feelings of anxiety.</a:t>
            </a:r>
            <a:r>
              <a:rPr lang="en-GB" altLang="en-US" sz="2000" b="1" dirty="0">
                <a:latin typeface="Century Gothic" panose="020B0502020202020204" pitchFamily="34" charset="0"/>
              </a:rPr>
              <a:t>  </a:t>
            </a:r>
            <a:endParaRPr lang="en-GB" altLang="en-US" sz="2000" dirty="0">
              <a:latin typeface="Century Gothic" panose="020B0502020202020204" pitchFamily="34" charset="0"/>
            </a:endParaRPr>
          </a:p>
          <a:p>
            <a:pPr>
              <a:lnSpc>
                <a:spcPct val="90000"/>
              </a:lnSpc>
            </a:pPr>
            <a:r>
              <a:rPr lang="en-GB" altLang="en-US" sz="2000" dirty="0">
                <a:latin typeface="Century Gothic" panose="020B0502020202020204" pitchFamily="34" charset="0"/>
              </a:rPr>
              <a:t>      Ask yourself:</a:t>
            </a:r>
          </a:p>
          <a:p>
            <a:pPr>
              <a:lnSpc>
                <a:spcPct val="90000"/>
              </a:lnSpc>
            </a:pPr>
            <a:endParaRPr lang="en-GB" altLang="en-US" sz="2000" dirty="0">
              <a:latin typeface="Century Gothic" panose="020B0502020202020204" pitchFamily="34" charset="0"/>
            </a:endParaRPr>
          </a:p>
          <a:p>
            <a:pPr>
              <a:lnSpc>
                <a:spcPct val="90000"/>
              </a:lnSpc>
            </a:pPr>
            <a:r>
              <a:rPr lang="en-GB" altLang="en-US" sz="2000" dirty="0">
                <a:latin typeface="Century Gothic" panose="020B0502020202020204" pitchFamily="34" charset="0"/>
              </a:rPr>
              <a:t>      What am I thinking right now?</a:t>
            </a:r>
          </a:p>
          <a:p>
            <a:pPr>
              <a:lnSpc>
                <a:spcPct val="90000"/>
              </a:lnSpc>
            </a:pPr>
            <a:r>
              <a:rPr lang="en-GB" altLang="en-US" sz="2000" dirty="0">
                <a:latin typeface="Century Gothic" panose="020B0502020202020204" pitchFamily="34" charset="0"/>
              </a:rPr>
              <a:t>      What is making me feel anxious?</a:t>
            </a:r>
          </a:p>
          <a:p>
            <a:pPr>
              <a:lnSpc>
                <a:spcPct val="90000"/>
              </a:lnSpc>
            </a:pPr>
            <a:r>
              <a:rPr lang="en-GB" altLang="en-US" sz="2000" dirty="0">
                <a:latin typeface="Century Gothic" panose="020B0502020202020204" pitchFamily="34" charset="0"/>
              </a:rPr>
              <a:t>      What am I worried will happen?</a:t>
            </a:r>
          </a:p>
          <a:p>
            <a:pPr>
              <a:lnSpc>
                <a:spcPct val="90000"/>
              </a:lnSpc>
            </a:pPr>
            <a:r>
              <a:rPr lang="en-GB" altLang="en-US" sz="2000" dirty="0">
                <a:latin typeface="Century Gothic" panose="020B0502020202020204" pitchFamily="34" charset="0"/>
              </a:rPr>
              <a:t>      What bad thing do I expect to happen? </a:t>
            </a: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p:txBody>
      </p:sp>
      <p:pic>
        <p:nvPicPr>
          <p:cNvPr id="8198" name="Picture 6" descr="C:\Users\Jill\AppData\Local\Microsoft\Windows\Temporary Internet Files\Content.IE5\MURBBS5N\Question_Clip_Art[1].png"/>
          <p:cNvPicPr>
            <a:picLocks noChangeAspect="1" noChangeArrowheads="1"/>
          </p:cNvPicPr>
          <p:nvPr/>
        </p:nvPicPr>
        <p:blipFill>
          <a:blip r:embed="rId4"/>
          <a:srcRect/>
          <a:stretch>
            <a:fillRect/>
          </a:stretch>
        </p:blipFill>
        <p:spPr bwMode="auto">
          <a:xfrm>
            <a:off x="10029661" y="1461811"/>
            <a:ext cx="1428950" cy="2463509"/>
          </a:xfrm>
          <a:prstGeom prst="rect">
            <a:avLst/>
          </a:prstGeom>
          <a:noFill/>
        </p:spPr>
      </p:pic>
      <p:pic>
        <p:nvPicPr>
          <p:cNvPr id="8201" name="Picture 9" descr="C:\Users\Jill\AppData\Local\Microsoft\Windows\Temporary Internet Files\Content.IE5\IAP68R3S\question_1[1].jpg"/>
          <p:cNvPicPr>
            <a:picLocks noChangeAspect="1" noChangeArrowheads="1"/>
          </p:cNvPicPr>
          <p:nvPr/>
        </p:nvPicPr>
        <p:blipFill>
          <a:blip r:embed="rId5"/>
          <a:srcRect/>
          <a:stretch>
            <a:fillRect/>
          </a:stretch>
        </p:blipFill>
        <p:spPr bwMode="auto">
          <a:xfrm>
            <a:off x="7391400" y="3609975"/>
            <a:ext cx="2438400" cy="2438400"/>
          </a:xfrm>
          <a:prstGeom prst="rect">
            <a:avLst/>
          </a:prstGeom>
          <a:noFill/>
        </p:spPr>
      </p:pic>
    </p:spTree>
    <p:extLst>
      <p:ext uri="{BB962C8B-B14F-4D97-AF65-F5344CB8AC3E}">
        <p14:creationId xmlns:p14="http://schemas.microsoft.com/office/powerpoint/2010/main" val="134230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609600" y="1057275"/>
            <a:ext cx="10353675" cy="4708981"/>
          </a:xfrm>
          <a:prstGeom prst="rect">
            <a:avLst/>
          </a:prstGeom>
        </p:spPr>
        <p:txBody>
          <a:bodyPr wrap="square">
            <a:spAutoFit/>
          </a:bodyPr>
          <a:lstStyle/>
          <a:p>
            <a:r>
              <a:rPr lang="en-GB" altLang="en-US" sz="2000" b="1" dirty="0">
                <a:latin typeface="Century Gothic" panose="020B0502020202020204" pitchFamily="34" charset="0"/>
              </a:rPr>
              <a:t>3. </a:t>
            </a:r>
            <a:r>
              <a:rPr lang="en-GB" altLang="en-US" sz="2000" dirty="0">
                <a:latin typeface="Century Gothic" panose="020B0502020202020204" pitchFamily="34" charset="0"/>
              </a:rPr>
              <a:t>Challenge your anxious thinking</a:t>
            </a:r>
          </a:p>
          <a:p>
            <a:endParaRPr lang="en-GB" altLang="en-US" sz="2000" dirty="0">
              <a:latin typeface="Century Gothic" panose="020B0502020202020204" pitchFamily="34" charset="0"/>
            </a:endParaRPr>
          </a:p>
          <a:p>
            <a:r>
              <a:rPr lang="en-GB" altLang="en-US" sz="2000" dirty="0">
                <a:latin typeface="Century Gothic" panose="020B0502020202020204" pitchFamily="34" charset="0"/>
              </a:rPr>
              <a:t>Thinking something doesn’t make it true.</a:t>
            </a:r>
          </a:p>
          <a:p>
            <a:endParaRPr lang="en-GB" altLang="en-US" sz="2000" dirty="0">
              <a:latin typeface="Century Gothic" panose="020B0502020202020204" pitchFamily="34" charset="0"/>
            </a:endParaRPr>
          </a:p>
          <a:p>
            <a:r>
              <a:rPr lang="en-GB" altLang="en-US" sz="2000" u="sng" dirty="0">
                <a:latin typeface="Century Gothic" panose="020B0502020202020204" pitchFamily="34" charset="0"/>
              </a:rPr>
              <a:t>Look out for thinking traps:</a:t>
            </a:r>
          </a:p>
          <a:p>
            <a:endParaRPr lang="en-GB" altLang="en-US" sz="2000" dirty="0">
              <a:latin typeface="Century Gothic" panose="020B0502020202020204" pitchFamily="34" charset="0"/>
            </a:endParaRPr>
          </a:p>
          <a:p>
            <a:pPr>
              <a:buFont typeface="Arial" pitchFamily="34" charset="0"/>
              <a:buChar char="•"/>
            </a:pPr>
            <a:r>
              <a:rPr lang="en-GB" altLang="en-US" sz="2000" dirty="0">
                <a:latin typeface="Century Gothic" panose="020B0502020202020204" pitchFamily="34" charset="0"/>
              </a:rPr>
              <a:t> Fortune telling</a:t>
            </a:r>
          </a:p>
          <a:p>
            <a:pPr>
              <a:buFont typeface="Arial" pitchFamily="34" charset="0"/>
              <a:buChar char="•"/>
            </a:pPr>
            <a:r>
              <a:rPr lang="en-GB" altLang="en-US" sz="2000" dirty="0">
                <a:latin typeface="Century Gothic" panose="020B0502020202020204" pitchFamily="34" charset="0"/>
              </a:rPr>
              <a:t> Black and white thinking</a:t>
            </a:r>
          </a:p>
          <a:p>
            <a:pPr>
              <a:buFont typeface="Arial" pitchFamily="34" charset="0"/>
              <a:buChar char="•"/>
            </a:pPr>
            <a:r>
              <a:rPr lang="en-GB" altLang="en-US" sz="2000" dirty="0">
                <a:latin typeface="Century Gothic" panose="020B0502020202020204" pitchFamily="34" charset="0"/>
              </a:rPr>
              <a:t> Mind-reading</a:t>
            </a:r>
          </a:p>
          <a:p>
            <a:pPr>
              <a:buFont typeface="Arial" pitchFamily="34" charset="0"/>
              <a:buChar char="•"/>
            </a:pPr>
            <a:r>
              <a:rPr lang="en-GB" altLang="en-US" sz="2000" dirty="0">
                <a:latin typeface="Century Gothic" panose="020B0502020202020204" pitchFamily="34" charset="0"/>
              </a:rPr>
              <a:t> Over-generalisation</a:t>
            </a:r>
          </a:p>
          <a:p>
            <a:pPr>
              <a:buFont typeface="Arial" pitchFamily="34" charset="0"/>
              <a:buChar char="•"/>
            </a:pPr>
            <a:r>
              <a:rPr lang="en-GB" altLang="en-US" sz="2000" dirty="0">
                <a:latin typeface="Century Gothic" panose="020B0502020202020204" pitchFamily="34" charset="0"/>
              </a:rPr>
              <a:t> Labelling</a:t>
            </a:r>
          </a:p>
          <a:p>
            <a:pPr>
              <a:buFont typeface="Arial" pitchFamily="34" charset="0"/>
              <a:buChar char="•"/>
            </a:pPr>
            <a:r>
              <a:rPr lang="en-GB" altLang="en-US" sz="2000" dirty="0">
                <a:latin typeface="Century Gothic" panose="020B0502020202020204" pitchFamily="34" charset="0"/>
              </a:rPr>
              <a:t> Over-estimating danger </a:t>
            </a:r>
          </a:p>
          <a:p>
            <a:pPr>
              <a:buFont typeface="Arial" pitchFamily="34" charset="0"/>
              <a:buChar char="•"/>
            </a:pPr>
            <a:r>
              <a:rPr lang="en-GB" altLang="en-US" sz="2000" dirty="0">
                <a:latin typeface="Century Gothic" panose="020B0502020202020204" pitchFamily="34" charset="0"/>
              </a:rPr>
              <a:t> Catastrophising</a:t>
            </a:r>
          </a:p>
          <a:p>
            <a:pPr>
              <a:buFont typeface="Arial" pitchFamily="34" charset="0"/>
              <a:buChar char="•"/>
            </a:pPr>
            <a:r>
              <a:rPr lang="en-GB" altLang="en-US" sz="2000" dirty="0">
                <a:latin typeface="Century Gothic" panose="020B0502020202020204" pitchFamily="34" charset="0"/>
              </a:rPr>
              <a:t> ‘Shoulds’ and ‘Musts’</a:t>
            </a:r>
          </a:p>
          <a:p>
            <a:pPr>
              <a:buFont typeface="Arial" pitchFamily="34" charset="0"/>
              <a:buChar char="•"/>
            </a:pPr>
            <a:r>
              <a:rPr lang="en-GB" altLang="en-US" sz="2000" dirty="0">
                <a:latin typeface="Century Gothic" panose="020B0502020202020204" pitchFamily="34" charset="0"/>
              </a:rPr>
              <a:t> Filtering</a:t>
            </a:r>
          </a:p>
        </p:txBody>
      </p:sp>
      <p:pic>
        <p:nvPicPr>
          <p:cNvPr id="9219" name="Picture 3" descr="C:\Users\Jill\AppData\Local\Microsoft\Windows\Temporary Internet Files\Content.IE5\IAP68R3S\trap[1].png"/>
          <p:cNvPicPr>
            <a:picLocks noChangeAspect="1" noChangeArrowheads="1"/>
          </p:cNvPicPr>
          <p:nvPr/>
        </p:nvPicPr>
        <p:blipFill>
          <a:blip r:embed="rId3"/>
          <a:srcRect/>
          <a:stretch>
            <a:fillRect/>
          </a:stretch>
        </p:blipFill>
        <p:spPr bwMode="auto">
          <a:xfrm>
            <a:off x="5308242" y="4117617"/>
            <a:ext cx="1788568" cy="1788568"/>
          </a:xfrm>
          <a:prstGeom prst="rect">
            <a:avLst/>
          </a:prstGeom>
          <a:noFill/>
        </p:spPr>
      </p:pic>
      <p:pic>
        <p:nvPicPr>
          <p:cNvPr id="9231" name="Picture 15" descr="C:\Users\Jill\AppData\Local\Microsoft\Windows\Temporary Internet Files\Content.IE5\2S0F48EX\questions[1].jpg"/>
          <p:cNvPicPr>
            <a:picLocks noChangeAspect="1" noChangeArrowheads="1"/>
          </p:cNvPicPr>
          <p:nvPr/>
        </p:nvPicPr>
        <p:blipFill>
          <a:blip r:embed="rId4"/>
          <a:srcRect/>
          <a:stretch>
            <a:fillRect/>
          </a:stretch>
        </p:blipFill>
        <p:spPr bwMode="auto">
          <a:xfrm>
            <a:off x="8119498" y="2724150"/>
            <a:ext cx="2589581" cy="2194560"/>
          </a:xfrm>
          <a:prstGeom prst="rect">
            <a:avLst/>
          </a:prstGeom>
          <a:noFill/>
        </p:spPr>
      </p:pic>
      <p:pic>
        <p:nvPicPr>
          <p:cNvPr id="9232" name="Picture 16" descr="C:\Users\Jill\AppData\Local\Microsoft\Windows\Temporary Internet Files\Content.IE5\21H21I1O\Smiley_Pondering_Thought_Bubble[1].jpg"/>
          <p:cNvPicPr>
            <a:picLocks noChangeAspect="1" noChangeArrowheads="1"/>
          </p:cNvPicPr>
          <p:nvPr/>
        </p:nvPicPr>
        <p:blipFill>
          <a:blip r:embed="rId5"/>
          <a:srcRect/>
          <a:stretch>
            <a:fillRect/>
          </a:stretch>
        </p:blipFill>
        <p:spPr bwMode="auto">
          <a:xfrm>
            <a:off x="6747887" y="1290062"/>
            <a:ext cx="1013460" cy="1584960"/>
          </a:xfrm>
          <a:prstGeom prst="rect">
            <a:avLst/>
          </a:prstGeom>
          <a:noFill/>
        </p:spPr>
      </p:pic>
    </p:spTree>
    <p:extLst>
      <p:ext uri="{BB962C8B-B14F-4D97-AF65-F5344CB8AC3E}">
        <p14:creationId xmlns:p14="http://schemas.microsoft.com/office/powerpoint/2010/main" val="408935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0"/>
            <a:ext cx="1255395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612741" y="1047750"/>
            <a:ext cx="10693433" cy="5632311"/>
          </a:xfrm>
          <a:prstGeom prst="rect">
            <a:avLst/>
          </a:prstGeom>
        </p:spPr>
        <p:txBody>
          <a:bodyPr wrap="square">
            <a:spAutoFit/>
          </a:bodyPr>
          <a:lstStyle/>
          <a:p>
            <a:r>
              <a:rPr lang="en-GB" altLang="en-US" b="1" dirty="0">
                <a:latin typeface="Century Gothic" panose="020B0502020202020204" pitchFamily="34" charset="0"/>
              </a:rPr>
              <a:t>4.</a:t>
            </a:r>
            <a:r>
              <a:rPr lang="en-GB" altLang="en-US" dirty="0">
                <a:latin typeface="Century Gothic" panose="020B0502020202020204" pitchFamily="34" charset="0"/>
              </a:rPr>
              <a:t> </a:t>
            </a:r>
            <a:r>
              <a:rPr lang="en-GB" altLang="en-US" sz="2000" dirty="0">
                <a:latin typeface="Century Gothic" panose="020B0502020202020204" pitchFamily="34" charset="0"/>
              </a:rPr>
              <a:t>Look at the evidence and formulate a new, balanced thought.</a:t>
            </a: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r>
              <a:rPr lang="en-GB" altLang="en-US" sz="2000" b="1" dirty="0">
                <a:latin typeface="Century Gothic" panose="020B0502020202020204" pitchFamily="34" charset="0"/>
              </a:rPr>
              <a:t>Q.</a:t>
            </a:r>
            <a:r>
              <a:rPr lang="en-GB" altLang="en-US" sz="2000" dirty="0">
                <a:latin typeface="Century Gothic" panose="020B0502020202020204" pitchFamily="34" charset="0"/>
              </a:rPr>
              <a:t> What evidence do I have for this thought?</a:t>
            </a:r>
          </a:p>
          <a:p>
            <a:r>
              <a:rPr lang="en-GB" altLang="en-US" sz="2000" dirty="0">
                <a:latin typeface="Century Gothic" panose="020B0502020202020204" pitchFamily="34" charset="0"/>
              </a:rPr>
              <a:t>     What evidence do I have against?</a:t>
            </a: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r>
              <a:rPr lang="en-GB" altLang="en-US" sz="2000" dirty="0">
                <a:latin typeface="Century Gothic" panose="020B0502020202020204" pitchFamily="34" charset="0"/>
              </a:rPr>
              <a:t>    Put your thought on trial</a:t>
            </a:r>
          </a:p>
          <a:p>
            <a:r>
              <a:rPr lang="en-GB" altLang="en-US" sz="2000" dirty="0">
                <a:latin typeface="Century Gothic" panose="020B0502020202020204" pitchFamily="34" charset="0"/>
              </a:rPr>
              <a:t>    Use thought record to do this</a:t>
            </a: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p:txBody>
      </p:sp>
      <p:pic>
        <p:nvPicPr>
          <p:cNvPr id="10242" name="Picture 2" descr="C:\Users\Jill\AppData\Local\Microsoft\Windows\Temporary Internet Files\Content.IE5\21H21I1O\detective[1].jpg"/>
          <p:cNvPicPr>
            <a:picLocks noChangeAspect="1" noChangeArrowheads="1"/>
          </p:cNvPicPr>
          <p:nvPr/>
        </p:nvPicPr>
        <p:blipFill>
          <a:blip r:embed="rId3"/>
          <a:srcRect/>
          <a:stretch>
            <a:fillRect/>
          </a:stretch>
        </p:blipFill>
        <p:spPr bwMode="auto">
          <a:xfrm>
            <a:off x="7967665" y="2657490"/>
            <a:ext cx="1473518" cy="1520190"/>
          </a:xfrm>
          <a:prstGeom prst="rect">
            <a:avLst/>
          </a:prstGeom>
          <a:noFill/>
        </p:spPr>
      </p:pic>
      <p:pic>
        <p:nvPicPr>
          <p:cNvPr id="10244" name="Picture 4" descr="C:\Users\Jill\AppData\Local\Microsoft\Windows\Temporary Internet Files\Content.IE5\NQN614TG\judgeani[1].gif"/>
          <p:cNvPicPr>
            <a:picLocks noChangeAspect="1" noChangeArrowheads="1" noCrop="1"/>
          </p:cNvPicPr>
          <p:nvPr/>
        </p:nvPicPr>
        <p:blipFill>
          <a:blip r:embed="rId4"/>
          <a:srcRect/>
          <a:stretch>
            <a:fillRect/>
          </a:stretch>
        </p:blipFill>
        <p:spPr bwMode="auto">
          <a:xfrm>
            <a:off x="6391275" y="4400550"/>
            <a:ext cx="1219200" cy="1219200"/>
          </a:xfrm>
          <a:prstGeom prst="rect">
            <a:avLst/>
          </a:prstGeom>
          <a:noFill/>
        </p:spPr>
      </p:pic>
      <p:pic>
        <p:nvPicPr>
          <p:cNvPr id="10253" name="Picture 13" descr="C:\Users\Jill\AppData\Local\Microsoft\Windows\Temporary Internet Files\Content.IE5\GDI3VHS2\question2-300x300[1].jpg"/>
          <p:cNvPicPr>
            <a:picLocks noChangeAspect="1" noChangeArrowheads="1"/>
          </p:cNvPicPr>
          <p:nvPr/>
        </p:nvPicPr>
        <p:blipFill>
          <a:blip r:embed="rId5"/>
          <a:srcRect/>
          <a:stretch>
            <a:fillRect/>
          </a:stretch>
        </p:blipFill>
        <p:spPr bwMode="auto">
          <a:xfrm>
            <a:off x="3267100" y="1447825"/>
            <a:ext cx="1428750" cy="1428750"/>
          </a:xfrm>
          <a:prstGeom prst="rect">
            <a:avLst/>
          </a:prstGeom>
          <a:noFill/>
        </p:spPr>
      </p:pic>
    </p:spTree>
    <p:extLst>
      <p:ext uri="{BB962C8B-B14F-4D97-AF65-F5344CB8AC3E}">
        <p14:creationId xmlns:p14="http://schemas.microsoft.com/office/powerpoint/2010/main" val="244907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299150884"/>
              </p:ext>
            </p:extLst>
          </p:nvPr>
        </p:nvGraphicFramePr>
        <p:xfrm>
          <a:off x="476252" y="1583703"/>
          <a:ext cx="11239497" cy="4383464"/>
        </p:xfrm>
        <a:graphic>
          <a:graphicData uri="http://schemas.openxmlformats.org/drawingml/2006/table">
            <a:tbl>
              <a:tblPr/>
              <a:tblGrid>
                <a:gridCol w="2162173">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2814300">
                  <a:extLst>
                    <a:ext uri="{9D8B030D-6E8A-4147-A177-3AD203B41FA5}">
                      <a16:colId xmlns:a16="http://schemas.microsoft.com/office/drawing/2014/main" val="20002"/>
                    </a:ext>
                  </a:extLst>
                </a:gridCol>
                <a:gridCol w="3272175">
                  <a:extLst>
                    <a:ext uri="{9D8B030D-6E8A-4147-A177-3AD203B41FA5}">
                      <a16:colId xmlns:a16="http://schemas.microsoft.com/office/drawing/2014/main" val="20003"/>
                    </a:ext>
                  </a:extLst>
                </a:gridCol>
                <a:gridCol w="1666874">
                  <a:extLst>
                    <a:ext uri="{9D8B030D-6E8A-4147-A177-3AD203B41FA5}">
                      <a16:colId xmlns:a16="http://schemas.microsoft.com/office/drawing/2014/main" val="20004"/>
                    </a:ext>
                  </a:extLst>
                </a:gridCol>
              </a:tblGrid>
              <a:tr h="4383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sng" strike="noStrike" cap="none" normalizeH="0" baseline="0" dirty="0">
                          <a:ln>
                            <a:noFill/>
                          </a:ln>
                          <a:solidFill>
                            <a:schemeClr val="tx1"/>
                          </a:solidFill>
                          <a:effectLst/>
                          <a:latin typeface="Century Gothic" panose="020B0502020202020204" pitchFamily="34" charset="0"/>
                        </a:rPr>
                        <a:t>Situation.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sng"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sng" strike="noStrike" cap="none" normalizeH="0" baseline="0" dirty="0">
                          <a:ln>
                            <a:noFill/>
                          </a:ln>
                          <a:solidFill>
                            <a:schemeClr val="tx1"/>
                          </a:solidFill>
                          <a:effectLst/>
                          <a:latin typeface="Century Gothic" panose="020B0502020202020204" pitchFamily="34" charset="0"/>
                        </a:rPr>
                        <a:t>Feeling Now- </a:t>
                      </a:r>
                      <a:r>
                        <a:rPr kumimoji="0" lang="en-GB" sz="1200" b="0" i="0" u="sng" strike="noStrike" cap="none" normalizeH="0" baseline="0" dirty="0">
                          <a:ln>
                            <a:noFill/>
                          </a:ln>
                          <a:solidFill>
                            <a:schemeClr val="tx1"/>
                          </a:solidFill>
                          <a:effectLst/>
                          <a:latin typeface="Century Gothic" panose="020B0502020202020204" pitchFamily="34" charset="0"/>
                        </a:rPr>
                        <a:t>(0-10)</a:t>
                      </a:r>
                      <a:endParaRPr kumimoji="0" lang="en-GB" sz="12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sng" strike="noStrike" cap="none" normalizeH="0" baseline="0" dirty="0">
                          <a:ln>
                            <a:noFill/>
                          </a:ln>
                          <a:solidFill>
                            <a:schemeClr val="tx1"/>
                          </a:solidFill>
                          <a:effectLst/>
                          <a:latin typeface="Century Gothic" panose="020B0502020202020204" pitchFamily="34" charset="0"/>
                        </a:rPr>
                        <a:t>Anxious thoughts.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entury Gothic" panose="020B0502020202020204" pitchFamily="34" charset="0"/>
                        </a:rPr>
                        <a:t>Hot thought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sng" strike="noStrike" cap="none" normalizeH="0" baseline="0" dirty="0">
                          <a:ln>
                            <a:noFill/>
                          </a:ln>
                          <a:solidFill>
                            <a:schemeClr val="tx1"/>
                          </a:solidFill>
                          <a:effectLst/>
                          <a:latin typeface="Century Gothic" panose="020B0502020202020204" pitchFamily="34" charset="0"/>
                        </a:rPr>
                        <a:t>Evidence For/Against thoughts.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entury Gothic" panose="020B0502020202020204" pitchFamily="34" charset="0"/>
                        </a:rPr>
                        <a:t>For</a:t>
                      </a: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entury Gothic" panose="020B0502020202020204" pitchFamily="34" charset="0"/>
                        </a:rPr>
                        <a:t>Against:</a:t>
                      </a:r>
                      <a:r>
                        <a:rPr kumimoji="0" lang="en-GB" sz="2000" b="0" i="0" u="none" strike="noStrike" cap="none" normalizeH="0" baseline="0" dirty="0">
                          <a:ln>
                            <a:noFill/>
                          </a:ln>
                          <a:solidFill>
                            <a:schemeClr val="tx1"/>
                          </a:solidFill>
                          <a:effectLst/>
                          <a:latin typeface="Century Gothic" panose="020B0502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sng" strike="noStrike" cap="none" normalizeH="0" baseline="0" dirty="0">
                          <a:ln>
                            <a:noFill/>
                          </a:ln>
                          <a:solidFill>
                            <a:schemeClr val="tx1"/>
                          </a:solidFill>
                          <a:effectLst/>
                          <a:latin typeface="Century Gothic" panose="020B0502020202020204" pitchFamily="34" charset="0"/>
                        </a:rPr>
                        <a:t>Balanced Thought-</a:t>
                      </a:r>
                      <a:r>
                        <a:rPr kumimoji="0" lang="en-GB" sz="2000" b="1" i="0" u="none" strike="noStrike" cap="none" normalizeH="0" baseline="0" dirty="0">
                          <a:ln>
                            <a:noFill/>
                          </a:ln>
                          <a:solidFill>
                            <a:schemeClr val="tx1"/>
                          </a:solidFill>
                          <a:effectLst/>
                          <a:latin typeface="Century Gothic" panose="020B0502020202020204" pitchFamily="34"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sng" strike="noStrike" cap="none" normalizeH="0" baseline="0" dirty="0">
                          <a:ln>
                            <a:noFill/>
                          </a:ln>
                          <a:solidFill>
                            <a:schemeClr val="tx1"/>
                          </a:solidFill>
                          <a:effectLst/>
                          <a:latin typeface="Century Gothic" panose="020B0502020202020204" pitchFamily="34" charset="0"/>
                        </a:rPr>
                        <a:t>Feeling After.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sng" strike="noStrike" cap="none" normalizeH="0" baseline="0" dirty="0">
                        <a:ln>
                          <a:noFill/>
                        </a:ln>
                        <a:solidFill>
                          <a:schemeClr val="tx1"/>
                        </a:solidFill>
                        <a:effectLst/>
                        <a:latin typeface="Century Gothic" panose="020B0502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791855" y="989814"/>
            <a:ext cx="8286157" cy="461665"/>
          </a:xfrm>
          <a:prstGeom prst="rect">
            <a:avLst/>
          </a:prstGeom>
          <a:noFill/>
        </p:spPr>
        <p:txBody>
          <a:bodyPr wrap="square" rtlCol="0">
            <a:spAutoFit/>
          </a:bodyPr>
          <a:lstStyle/>
          <a:p>
            <a:r>
              <a:rPr lang="en-GB" sz="2400" b="1" dirty="0">
                <a:latin typeface="Century Gothic" panose="020B0502020202020204" pitchFamily="34" charset="0"/>
              </a:rPr>
              <a:t>Thought Record:</a:t>
            </a:r>
          </a:p>
        </p:txBody>
      </p:sp>
      <p:sp>
        <p:nvSpPr>
          <p:cNvPr id="5" name="TextBox 4"/>
          <p:cNvSpPr txBox="1"/>
          <p:nvPr/>
        </p:nvSpPr>
        <p:spPr>
          <a:xfrm>
            <a:off x="593889" y="5071621"/>
            <a:ext cx="176281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solidFill>
                  <a:srgbClr val="92D050"/>
                </a:solidFill>
              </a:rPr>
              <a:t>Try a thought record yourself</a:t>
            </a:r>
          </a:p>
        </p:txBody>
      </p:sp>
    </p:spTree>
    <p:extLst>
      <p:ext uri="{BB962C8B-B14F-4D97-AF65-F5344CB8AC3E}">
        <p14:creationId xmlns:p14="http://schemas.microsoft.com/office/powerpoint/2010/main" val="3284103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525446" y="1005722"/>
            <a:ext cx="10595728" cy="523220"/>
          </a:xfrm>
          <a:prstGeom prst="rect">
            <a:avLst/>
          </a:prstGeom>
          <a:noFill/>
        </p:spPr>
        <p:txBody>
          <a:bodyPr wrap="square" rtlCol="0">
            <a:spAutoFit/>
          </a:bodyPr>
          <a:lstStyle/>
          <a:p>
            <a:r>
              <a:rPr lang="en-GB" sz="2800" b="1" dirty="0">
                <a:latin typeface="Century Gothic" panose="020B0502020202020204" pitchFamily="34" charset="0"/>
              </a:rPr>
              <a:t>Facing your fears; graded exposure: How to do it</a:t>
            </a:r>
          </a:p>
        </p:txBody>
      </p:sp>
      <p:sp>
        <p:nvSpPr>
          <p:cNvPr id="5" name="TextBox 4"/>
          <p:cNvSpPr txBox="1"/>
          <p:nvPr/>
        </p:nvSpPr>
        <p:spPr>
          <a:xfrm>
            <a:off x="393962" y="1617286"/>
            <a:ext cx="10887959" cy="4093428"/>
          </a:xfrm>
          <a:prstGeom prst="rect">
            <a:avLst/>
          </a:prstGeom>
          <a:noFill/>
        </p:spPr>
        <p:txBody>
          <a:bodyPr wrap="square" rtlCol="0">
            <a:spAutoFit/>
          </a:bodyPr>
          <a:lstStyle/>
          <a:p>
            <a:pPr marL="342900" indent="-342900">
              <a:buAutoNum type="arabicPeriod"/>
            </a:pPr>
            <a:r>
              <a:rPr lang="en-GB" sz="2000" dirty="0">
                <a:latin typeface="Century Gothic" panose="020B0502020202020204" pitchFamily="34" charset="0"/>
              </a:rPr>
              <a:t>Make a list of all the things you avoid because they are too scary.  </a:t>
            </a:r>
          </a:p>
          <a:p>
            <a:pPr marL="342900" indent="-342900"/>
            <a:r>
              <a:rPr lang="en-GB" sz="2000" dirty="0">
                <a:latin typeface="Century Gothic" panose="020B0502020202020204" pitchFamily="34" charset="0"/>
              </a:rPr>
              <a:t>     Then rewrite your list with the scariest at the top and the least scariest at the bottom.</a:t>
            </a:r>
          </a:p>
          <a:p>
            <a:pPr marL="342900" indent="-342900">
              <a:buAutoNum type="arabicPeriod"/>
            </a:pPr>
            <a:endParaRPr lang="en-GB" sz="2000" dirty="0">
              <a:latin typeface="Century Gothic" panose="020B0502020202020204" pitchFamily="34" charset="0"/>
            </a:endParaRPr>
          </a:p>
          <a:p>
            <a:pPr marL="342900" indent="-342900"/>
            <a:r>
              <a:rPr lang="en-GB" sz="2000" dirty="0">
                <a:latin typeface="Century Gothic" panose="020B0502020202020204" pitchFamily="34" charset="0"/>
              </a:rPr>
              <a:t>2.  Then choose one of the items at the bottom of your list to focus on.  Draw a ladder with lots of rungs.  Work out what you want to achieve with this item and put it on the top of the ladder.  Then break down how you will get there into SMALL STEPS.   Be imaginative.</a:t>
            </a:r>
          </a:p>
          <a:p>
            <a:pPr marL="342900" indent="-342900">
              <a:buAutoNum type="arabicPeriod"/>
            </a:pPr>
            <a:endParaRPr lang="en-GB" sz="2000" dirty="0">
              <a:latin typeface="Century Gothic" panose="020B0502020202020204" pitchFamily="34" charset="0"/>
            </a:endParaRPr>
          </a:p>
          <a:p>
            <a:pPr marL="342900" indent="-342900"/>
            <a:r>
              <a:rPr lang="en-GB" sz="2000" dirty="0">
                <a:latin typeface="Century Gothic" panose="020B0502020202020204" pitchFamily="34" charset="0"/>
              </a:rPr>
              <a:t>3.  Then Beginning with Step 1 - the easiest step,  do it over and over again until it no longer creates any anxiety.  The more you do it the easier it will get.  </a:t>
            </a:r>
          </a:p>
          <a:p>
            <a:pPr marL="342900" indent="-342900"/>
            <a:r>
              <a:rPr lang="en-GB" sz="2000" dirty="0">
                <a:latin typeface="Century Gothic" panose="020B0502020202020204" pitchFamily="34" charset="0"/>
              </a:rPr>
              <a:t>     Once you can do this move on to Step 2 and so on.</a:t>
            </a:r>
          </a:p>
          <a:p>
            <a:endParaRPr lang="en-GB" sz="2000" dirty="0">
              <a:latin typeface="Century Gothic" panose="020B0502020202020204" pitchFamily="34" charset="0"/>
            </a:endParaRPr>
          </a:p>
          <a:p>
            <a:r>
              <a:rPr lang="en-GB" sz="2000" dirty="0">
                <a:latin typeface="Century Gothic" panose="020B0502020202020204" pitchFamily="34" charset="0"/>
              </a:rPr>
              <a:t>Exposure needs to be PLANNED, PROLONGED and  REPEATED</a:t>
            </a:r>
            <a:r>
              <a:rPr lang="en-GB" dirty="0"/>
              <a:t>.</a:t>
            </a:r>
            <a:endParaRPr lang="en-GB" sz="2000" dirty="0">
              <a:latin typeface="Century Gothic" panose="020B0502020202020204" pitchFamily="34" charset="0"/>
            </a:endParaRPr>
          </a:p>
        </p:txBody>
      </p:sp>
      <p:pic>
        <p:nvPicPr>
          <p:cNvPr id="2052" name="Picture 4" descr="C:\Users\Jill\AppData\Local\Microsoft\Windows\Temporary Internet Files\Content.IE5\2S0F48EX\5-steps-success[1].jpg"/>
          <p:cNvPicPr>
            <a:picLocks noChangeAspect="1" noChangeArrowheads="1"/>
          </p:cNvPicPr>
          <p:nvPr/>
        </p:nvPicPr>
        <p:blipFill>
          <a:blip r:embed="rId3" cstate="print"/>
          <a:srcRect/>
          <a:stretch>
            <a:fillRect/>
          </a:stretch>
        </p:blipFill>
        <p:spPr bwMode="auto">
          <a:xfrm>
            <a:off x="9691695" y="4472013"/>
            <a:ext cx="2117408" cy="1397318"/>
          </a:xfrm>
          <a:prstGeom prst="rect">
            <a:avLst/>
          </a:prstGeom>
          <a:noFill/>
        </p:spPr>
      </p:pic>
    </p:spTree>
    <p:extLst>
      <p:ext uri="{BB962C8B-B14F-4D97-AF65-F5344CB8AC3E}">
        <p14:creationId xmlns:p14="http://schemas.microsoft.com/office/powerpoint/2010/main" val="3686808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452487" y="1036949"/>
            <a:ext cx="10171522" cy="5170646"/>
          </a:xfrm>
          <a:prstGeom prst="rect">
            <a:avLst/>
          </a:prstGeom>
          <a:noFill/>
        </p:spPr>
        <p:txBody>
          <a:bodyPr wrap="square" rtlCol="0">
            <a:spAutoFit/>
          </a:bodyPr>
          <a:lstStyle/>
          <a:p>
            <a:r>
              <a:rPr lang="en-GB" sz="2400" b="1" dirty="0">
                <a:latin typeface="Century Gothic" panose="020B0502020202020204" pitchFamily="34" charset="0"/>
              </a:rPr>
              <a:t>Example of graded exposure for presentation anxiety:</a:t>
            </a:r>
          </a:p>
          <a:p>
            <a:endParaRPr lang="en-GB" dirty="0">
              <a:latin typeface="Century Gothic" panose="020B0502020202020204" pitchFamily="34" charset="0"/>
            </a:endParaRPr>
          </a:p>
          <a:p>
            <a:r>
              <a:rPr lang="en-GB" dirty="0">
                <a:latin typeface="Century Gothic" panose="020B0502020202020204" pitchFamily="34" charset="0"/>
              </a:rPr>
              <a:t>Aim: Be able to deliver the presentation confidently and well</a:t>
            </a:r>
          </a:p>
          <a:p>
            <a:endParaRPr lang="en-GB" dirty="0">
              <a:latin typeface="Century Gothic" panose="020B0502020202020204" pitchFamily="34" charset="0"/>
            </a:endParaRPr>
          </a:p>
          <a:p>
            <a:r>
              <a:rPr lang="en-GB" dirty="0">
                <a:latin typeface="Century Gothic" panose="020B0502020202020204" pitchFamily="34" charset="0"/>
              </a:rPr>
              <a:t>7. Practice giving it to a few friends in the room</a:t>
            </a:r>
          </a:p>
          <a:p>
            <a:endParaRPr lang="en-GB" dirty="0">
              <a:latin typeface="Century Gothic" panose="020B0502020202020204" pitchFamily="34" charset="0"/>
            </a:endParaRPr>
          </a:p>
          <a:p>
            <a:r>
              <a:rPr lang="en-GB" dirty="0">
                <a:latin typeface="Century Gothic" panose="020B0502020202020204" pitchFamily="34" charset="0"/>
              </a:rPr>
              <a:t>6. Practice reading it out loud to myself in the room</a:t>
            </a:r>
          </a:p>
          <a:p>
            <a:endParaRPr lang="en-GB" dirty="0">
              <a:latin typeface="Century Gothic" panose="020B0502020202020204" pitchFamily="34" charset="0"/>
            </a:endParaRPr>
          </a:p>
          <a:p>
            <a:r>
              <a:rPr lang="en-GB" dirty="0">
                <a:latin typeface="Century Gothic" panose="020B0502020202020204" pitchFamily="34" charset="0"/>
              </a:rPr>
              <a:t>5. Familiarise myself with the room where the session will be held</a:t>
            </a:r>
          </a:p>
          <a:p>
            <a:endParaRPr lang="en-GB" dirty="0">
              <a:latin typeface="Century Gothic" panose="020B0502020202020204" pitchFamily="34" charset="0"/>
            </a:endParaRPr>
          </a:p>
          <a:p>
            <a:r>
              <a:rPr lang="en-GB" dirty="0">
                <a:latin typeface="Century Gothic" panose="020B0502020202020204" pitchFamily="34" charset="0"/>
              </a:rPr>
              <a:t>4. Practice by giving it to a few friends and asking for feedback</a:t>
            </a:r>
          </a:p>
          <a:p>
            <a:endParaRPr lang="en-GB" dirty="0">
              <a:latin typeface="Century Gothic" panose="020B0502020202020204" pitchFamily="34" charset="0"/>
            </a:endParaRPr>
          </a:p>
          <a:p>
            <a:r>
              <a:rPr lang="en-GB" dirty="0">
                <a:latin typeface="Century Gothic" panose="020B0502020202020204" pitchFamily="34" charset="0"/>
              </a:rPr>
              <a:t>3. Practice by giving it  to a few friends in my room</a:t>
            </a:r>
          </a:p>
          <a:p>
            <a:endParaRPr lang="en-GB" dirty="0">
              <a:latin typeface="Century Gothic" panose="020B0502020202020204" pitchFamily="34" charset="0"/>
            </a:endParaRPr>
          </a:p>
          <a:p>
            <a:r>
              <a:rPr lang="en-GB" dirty="0">
                <a:latin typeface="Century Gothic" panose="020B0502020202020204" pitchFamily="34" charset="0"/>
              </a:rPr>
              <a:t>2. Practice by giving it to a friend in my room</a:t>
            </a:r>
          </a:p>
          <a:p>
            <a:endParaRPr lang="en-GB" dirty="0">
              <a:latin typeface="Century Gothic" panose="020B0502020202020204" pitchFamily="34" charset="0"/>
            </a:endParaRPr>
          </a:p>
          <a:p>
            <a:r>
              <a:rPr lang="en-GB" dirty="0">
                <a:latin typeface="Century Gothic" panose="020B0502020202020204" pitchFamily="34" charset="0"/>
              </a:rPr>
              <a:t>1. Practice by giving my presentation aloud to myself in my room</a:t>
            </a:r>
          </a:p>
          <a:p>
            <a:endParaRPr lang="en-GB" dirty="0"/>
          </a:p>
        </p:txBody>
      </p:sp>
      <p:cxnSp>
        <p:nvCxnSpPr>
          <p:cNvPr id="5" name="Straight Connector 4"/>
          <p:cNvCxnSpPr/>
          <p:nvPr/>
        </p:nvCxnSpPr>
        <p:spPr>
          <a:xfrm>
            <a:off x="452487" y="1668544"/>
            <a:ext cx="0" cy="4081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97963" y="2045616"/>
            <a:ext cx="8550111" cy="37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08709" y="1668544"/>
            <a:ext cx="37707" cy="4270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97963" y="2545239"/>
            <a:ext cx="8550111" cy="65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97963" y="3148553"/>
            <a:ext cx="8672660" cy="56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7963" y="3638746"/>
            <a:ext cx="8766928" cy="84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97963" y="4166647"/>
            <a:ext cx="8832915" cy="84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97963" y="4703975"/>
            <a:ext cx="8870623" cy="103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16818" y="5312004"/>
            <a:ext cx="8851768" cy="61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2487" y="5316718"/>
            <a:ext cx="0" cy="622169"/>
          </a:xfrm>
          <a:prstGeom prst="line">
            <a:avLst/>
          </a:prstGeom>
        </p:spPr>
        <p:style>
          <a:lnRef idx="1">
            <a:schemeClr val="accent1"/>
          </a:lnRef>
          <a:fillRef idx="0">
            <a:schemeClr val="accent1"/>
          </a:fillRef>
          <a:effectRef idx="0">
            <a:schemeClr val="accent1"/>
          </a:effectRef>
          <a:fontRef idx="minor">
            <a:schemeClr val="tx1"/>
          </a:fontRef>
        </p:style>
      </p:cxnSp>
      <p:pic>
        <p:nvPicPr>
          <p:cNvPr id="3079" name="Picture 7" descr="C:\Users\Jill\AppData\Local\Microsoft\Windows\Temporary Internet Files\Content.IE5\Y7X7MPM1\presentation[1].gif"/>
          <p:cNvPicPr>
            <a:picLocks noChangeAspect="1" noChangeArrowheads="1"/>
          </p:cNvPicPr>
          <p:nvPr/>
        </p:nvPicPr>
        <p:blipFill>
          <a:blip r:embed="rId3"/>
          <a:srcRect/>
          <a:stretch>
            <a:fillRect/>
          </a:stretch>
        </p:blipFill>
        <p:spPr bwMode="auto">
          <a:xfrm>
            <a:off x="9048750" y="2247900"/>
            <a:ext cx="2400300" cy="2533650"/>
          </a:xfrm>
          <a:prstGeom prst="rect">
            <a:avLst/>
          </a:prstGeom>
          <a:noFill/>
        </p:spPr>
      </p:pic>
    </p:spTree>
    <p:extLst>
      <p:ext uri="{BB962C8B-B14F-4D97-AF65-F5344CB8AC3E}">
        <p14:creationId xmlns:p14="http://schemas.microsoft.com/office/powerpoint/2010/main" val="34348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273278" y="1244143"/>
            <a:ext cx="11156721" cy="5632311"/>
          </a:xfrm>
          <a:prstGeom prst="rect">
            <a:avLst/>
          </a:prstGeom>
          <a:noFill/>
        </p:spPr>
        <p:txBody>
          <a:bodyPr wrap="square" rtlCol="0">
            <a:spAutoFit/>
          </a:bodyPr>
          <a:lstStyle/>
          <a:p>
            <a:pPr>
              <a:lnSpc>
                <a:spcPct val="90000"/>
              </a:lnSpc>
            </a:pPr>
            <a:r>
              <a:rPr lang="en-GB" altLang="en-US" sz="2000" b="1" dirty="0">
                <a:latin typeface="Century Gothic" panose="020B0502020202020204" pitchFamily="34" charset="0"/>
              </a:rPr>
              <a:t>Step 4: </a:t>
            </a:r>
            <a:r>
              <a:rPr lang="en-GB" altLang="en-US" sz="2000" dirty="0">
                <a:latin typeface="Century Gothic" panose="020B0502020202020204" pitchFamily="34" charset="0"/>
              </a:rPr>
              <a:t>Keep Practising.  Maintain the gains you have made.</a:t>
            </a:r>
          </a:p>
          <a:p>
            <a:pPr>
              <a:lnSpc>
                <a:spcPct val="90000"/>
              </a:lnSpc>
            </a:pPr>
            <a:endParaRPr lang="en-GB" altLang="en-US" sz="2000" dirty="0">
              <a:latin typeface="Century Gothic" panose="020B0502020202020204" pitchFamily="34" charset="0"/>
            </a:endParaRPr>
          </a:p>
          <a:p>
            <a:pPr>
              <a:lnSpc>
                <a:spcPct val="90000"/>
              </a:lnSpc>
            </a:pPr>
            <a:endParaRPr lang="en-GB" altLang="en-US" sz="2000" b="1" dirty="0">
              <a:latin typeface="Century Gothic" panose="020B0502020202020204" pitchFamily="34" charset="0"/>
            </a:endParaRPr>
          </a:p>
          <a:p>
            <a:pPr>
              <a:lnSpc>
                <a:spcPct val="90000"/>
              </a:lnSpc>
            </a:pPr>
            <a:endParaRPr lang="en-GB" altLang="en-US" sz="2000" b="1" dirty="0">
              <a:latin typeface="Century Gothic" panose="020B0502020202020204" pitchFamily="34" charset="0"/>
            </a:endParaRPr>
          </a:p>
          <a:p>
            <a:pPr>
              <a:lnSpc>
                <a:spcPct val="90000"/>
              </a:lnSpc>
            </a:pPr>
            <a:endParaRPr lang="en-GB" altLang="en-US" sz="2000" b="1" dirty="0">
              <a:latin typeface="Century Gothic" panose="020B0502020202020204" pitchFamily="34" charset="0"/>
            </a:endParaRPr>
          </a:p>
          <a:p>
            <a:pPr>
              <a:lnSpc>
                <a:spcPct val="90000"/>
              </a:lnSpc>
            </a:pPr>
            <a:r>
              <a:rPr lang="en-GB" altLang="en-US" sz="2000" b="1" dirty="0">
                <a:latin typeface="Century Gothic" panose="020B0502020202020204" pitchFamily="34" charset="0"/>
              </a:rPr>
              <a:t>Step 5:</a:t>
            </a:r>
            <a:r>
              <a:rPr lang="en-GB" altLang="en-US" sz="2000" dirty="0">
                <a:latin typeface="Century Gothic" panose="020B0502020202020204" pitchFamily="34" charset="0"/>
              </a:rPr>
              <a:t> Reward brave behaviour.  </a:t>
            </a:r>
          </a:p>
          <a:p>
            <a:pPr>
              <a:lnSpc>
                <a:spcPct val="90000"/>
              </a:lnSpc>
            </a:pPr>
            <a:r>
              <a:rPr lang="en-GB" altLang="en-US" sz="2000" dirty="0">
                <a:latin typeface="Century Gothic" panose="020B0502020202020204" pitchFamily="34" charset="0"/>
              </a:rPr>
              <a:t>             Facing fears is not easy, so reward yourself when you achieve a goal.</a:t>
            </a: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gn="ctr">
              <a:lnSpc>
                <a:spcPct val="90000"/>
              </a:lnSpc>
            </a:pPr>
            <a:r>
              <a:rPr lang="en-GB" altLang="en-US" sz="2000" dirty="0">
                <a:latin typeface="Century Gothic" panose="020B0502020202020204" pitchFamily="34" charset="0"/>
              </a:rPr>
              <a:t>            </a:t>
            </a:r>
          </a:p>
          <a:p>
            <a:pPr algn="ctr">
              <a:lnSpc>
                <a:spcPct val="90000"/>
              </a:lnSpc>
            </a:pPr>
            <a:r>
              <a:rPr lang="en-GB" altLang="en-US" sz="2000" dirty="0">
                <a:latin typeface="Century Gothic" panose="020B0502020202020204" pitchFamily="34" charset="0"/>
              </a:rPr>
              <a:t>                    Don’t be discouraged if fears creep back in times of stress -</a:t>
            </a:r>
          </a:p>
          <a:p>
            <a:pPr algn="ctr">
              <a:lnSpc>
                <a:spcPct val="90000"/>
              </a:lnSpc>
            </a:pPr>
            <a:r>
              <a:rPr lang="en-GB" altLang="en-US" sz="2000" dirty="0">
                <a:latin typeface="Century Gothic" panose="020B0502020202020204" pitchFamily="34" charset="0"/>
              </a:rPr>
              <a:t>            just use the tools you have learnt to get started again.  </a:t>
            </a:r>
          </a:p>
          <a:p>
            <a:pPr algn="ctr">
              <a:lnSpc>
                <a:spcPct val="90000"/>
              </a:lnSpc>
            </a:pPr>
            <a:r>
              <a:rPr lang="en-GB" altLang="en-US" sz="2000" dirty="0">
                <a:latin typeface="Century Gothic" panose="020B0502020202020204" pitchFamily="34" charset="0"/>
              </a:rPr>
              <a:t>Coping with anxiety is a lifelong task.</a:t>
            </a: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solidFill>
                <a:srgbClr val="0070C0"/>
              </a:solidFill>
            </a:endParaRPr>
          </a:p>
        </p:txBody>
      </p:sp>
      <p:pic>
        <p:nvPicPr>
          <p:cNvPr id="5122" name="Picture 2" descr="C:\Users\Jill\AppData\Local\Microsoft\Windows\Temporary Internet Files\Content.IE5\IAP68R3S\Stress-ZebraStripes[1].jpg"/>
          <p:cNvPicPr>
            <a:picLocks noChangeAspect="1" noChangeArrowheads="1"/>
          </p:cNvPicPr>
          <p:nvPr/>
        </p:nvPicPr>
        <p:blipFill>
          <a:blip r:embed="rId3"/>
          <a:srcRect/>
          <a:stretch>
            <a:fillRect/>
          </a:stretch>
        </p:blipFill>
        <p:spPr bwMode="auto">
          <a:xfrm>
            <a:off x="823918" y="3652843"/>
            <a:ext cx="1690688" cy="2109788"/>
          </a:xfrm>
          <a:prstGeom prst="rect">
            <a:avLst/>
          </a:prstGeom>
          <a:noFill/>
        </p:spPr>
      </p:pic>
      <p:pic>
        <p:nvPicPr>
          <p:cNvPr id="5126" name="Picture 6" descr="C:\Users\Jill\AppData\Local\Microsoft\Windows\Temporary Internet Files\Content.IE5\SHHXK0KA\goodjob[1].png"/>
          <p:cNvPicPr>
            <a:picLocks noChangeAspect="1" noChangeArrowheads="1"/>
          </p:cNvPicPr>
          <p:nvPr/>
        </p:nvPicPr>
        <p:blipFill>
          <a:blip r:embed="rId4" cstate="print"/>
          <a:srcRect/>
          <a:stretch>
            <a:fillRect/>
          </a:stretch>
        </p:blipFill>
        <p:spPr bwMode="auto">
          <a:xfrm>
            <a:off x="10582310" y="2786088"/>
            <a:ext cx="857250" cy="1185863"/>
          </a:xfrm>
          <a:prstGeom prst="rect">
            <a:avLst/>
          </a:prstGeom>
          <a:noFill/>
        </p:spPr>
      </p:pic>
      <p:pic>
        <p:nvPicPr>
          <p:cNvPr id="5130" name="Picture 10" descr="C:\Users\Jill\AppData\Local\Microsoft\Windows\Temporary Internet Files\Content.IE5\OXYTLLRP\practice[1].gif"/>
          <p:cNvPicPr>
            <a:picLocks noChangeAspect="1" noChangeArrowheads="1"/>
          </p:cNvPicPr>
          <p:nvPr/>
        </p:nvPicPr>
        <p:blipFill>
          <a:blip r:embed="rId5"/>
          <a:srcRect/>
          <a:stretch>
            <a:fillRect/>
          </a:stretch>
        </p:blipFill>
        <p:spPr bwMode="auto">
          <a:xfrm>
            <a:off x="8258175" y="1066813"/>
            <a:ext cx="1714500" cy="1590675"/>
          </a:xfrm>
          <a:prstGeom prst="rect">
            <a:avLst/>
          </a:prstGeom>
          <a:noFill/>
        </p:spPr>
      </p:pic>
    </p:spTree>
    <p:extLst>
      <p:ext uri="{BB962C8B-B14F-4D97-AF65-F5344CB8AC3E}">
        <p14:creationId xmlns:p14="http://schemas.microsoft.com/office/powerpoint/2010/main" val="2762680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537329" y="914401"/>
            <a:ext cx="9511644" cy="1015663"/>
          </a:xfrm>
          <a:prstGeom prst="rect">
            <a:avLst/>
          </a:prstGeom>
          <a:noFill/>
        </p:spPr>
        <p:txBody>
          <a:bodyPr wrap="square" rtlCol="0">
            <a:spAutoFit/>
          </a:bodyPr>
          <a:lstStyle/>
          <a:p>
            <a:r>
              <a:rPr lang="en-GB" sz="2400" b="1" dirty="0">
                <a:latin typeface="Century Gothic" panose="020B0502020202020204" pitchFamily="34" charset="0"/>
              </a:rPr>
              <a:t>Anti-Anxiety lifestyle</a:t>
            </a:r>
          </a:p>
          <a:p>
            <a:endParaRPr lang="en-GB" dirty="0"/>
          </a:p>
          <a:p>
            <a:pPr algn="ctr"/>
            <a:endParaRPr lang="en-GB" dirty="0"/>
          </a:p>
        </p:txBody>
      </p:sp>
      <p:sp>
        <p:nvSpPr>
          <p:cNvPr id="6" name="TextBox 5"/>
          <p:cNvSpPr txBox="1"/>
          <p:nvPr/>
        </p:nvSpPr>
        <p:spPr>
          <a:xfrm>
            <a:off x="537328" y="1552575"/>
            <a:ext cx="8568965"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Century Gothic" panose="020B0502020202020204" pitchFamily="34" charset="0"/>
              </a:rPr>
              <a:t>Eat well</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Develop a good sleeping pattern</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Cultivate hobbies and have fun with friends</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Regular physical exercise will burn off anxiety hormones</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Be careful about caffeine, alcohol, smoking and drugs</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Learn relaxation skills- or Mindfulness, Yoga,  Tai Chi etc</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Work towards having a balanced life</a:t>
            </a:r>
          </a:p>
        </p:txBody>
      </p:sp>
      <p:pic>
        <p:nvPicPr>
          <p:cNvPr id="6150" name="Picture 6" descr="C:\Users\Jill\AppData\Local\Microsoft\Windows\Temporary Internet Files\Content.IE5\57QD8K45\healthy_heart[1].jpg"/>
          <p:cNvPicPr>
            <a:picLocks noChangeAspect="1" noChangeArrowheads="1"/>
          </p:cNvPicPr>
          <p:nvPr/>
        </p:nvPicPr>
        <p:blipFill>
          <a:blip r:embed="rId3"/>
          <a:srcRect/>
          <a:stretch>
            <a:fillRect/>
          </a:stretch>
        </p:blipFill>
        <p:spPr bwMode="auto">
          <a:xfrm>
            <a:off x="8334375" y="2057400"/>
            <a:ext cx="3067050" cy="3162300"/>
          </a:xfrm>
          <a:prstGeom prst="rect">
            <a:avLst/>
          </a:prstGeom>
          <a:noFill/>
        </p:spPr>
      </p:pic>
    </p:spTree>
    <p:extLst>
      <p:ext uri="{BB962C8B-B14F-4D97-AF65-F5344CB8AC3E}">
        <p14:creationId xmlns:p14="http://schemas.microsoft.com/office/powerpoint/2010/main" val="279425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565608" y="942975"/>
            <a:ext cx="11035841" cy="4678204"/>
          </a:xfrm>
          <a:prstGeom prst="rect">
            <a:avLst/>
          </a:prstGeom>
          <a:noFill/>
        </p:spPr>
        <p:txBody>
          <a:bodyPr wrap="square" rtlCol="0" anchor="t">
            <a:spAutoFit/>
          </a:bodyPr>
          <a:lstStyle/>
          <a:p>
            <a:r>
              <a:rPr lang="en-GB" sz="2400" b="1" dirty="0">
                <a:latin typeface="Century Gothic" panose="020B0502020202020204" pitchFamily="34" charset="0"/>
              </a:rPr>
              <a:t>Resources available:</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pPr marL="285750" indent="-285750"/>
            <a:r>
              <a:rPr lang="en-GB" dirty="0">
                <a:latin typeface="Century Gothic" panose="020B0502020202020204" pitchFamily="34" charset="0"/>
              </a:rPr>
              <a:t>Use support systems available within the University -</a:t>
            </a:r>
          </a:p>
          <a:p>
            <a:pPr marL="285750" indent="-285750">
              <a:buFont typeface="Arial" panose="020B0604020202020204" pitchFamily="34" charset="0"/>
              <a:buChar char="•"/>
            </a:pPr>
            <a:r>
              <a:rPr lang="en-GB" dirty="0">
                <a:latin typeface="Century Gothic" panose="020B0502020202020204" pitchFamily="34" charset="0"/>
              </a:rPr>
              <a:t>Academic support-personal tutors, subject tutors, Dyslexia Service, Study Support Service</a:t>
            </a:r>
          </a:p>
          <a:p>
            <a:pPr marL="285750" indent="-285750">
              <a:buFont typeface="Arial" panose="020B0604020202020204" pitchFamily="34" charset="0"/>
              <a:buChar char="•"/>
            </a:pPr>
            <a:r>
              <a:rPr lang="en-GB" dirty="0">
                <a:latin typeface="Century Gothic" panose="020B0502020202020204" pitchFamily="34" charset="0"/>
              </a:rPr>
              <a:t>Student Support - Disability Services, Money Support.</a:t>
            </a:r>
          </a:p>
          <a:p>
            <a:pPr marL="285750" indent="-285750">
              <a:buFont typeface="Arial" panose="020B0604020202020204" pitchFamily="34" charset="0"/>
              <a:buChar char="•"/>
            </a:pPr>
            <a:r>
              <a:rPr lang="en-GB" dirty="0">
                <a:latin typeface="Century Gothic" panose="020B0502020202020204" pitchFamily="34" charset="0"/>
              </a:rPr>
              <a:t>Student Union Services.</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r>
              <a:rPr lang="en-GB" dirty="0">
                <a:latin typeface="Century Gothic" panose="020B0502020202020204" pitchFamily="34" charset="0"/>
              </a:rPr>
              <a:t>Learn more about anxiety and ways to overcome it.</a:t>
            </a:r>
          </a:p>
          <a:p>
            <a:pPr marL="285750" indent="-285750">
              <a:buFont typeface="Arial" panose="020B0604020202020204" pitchFamily="34" charset="0"/>
              <a:buChar char="•"/>
            </a:pPr>
            <a:r>
              <a:rPr lang="en-GB" dirty="0">
                <a:latin typeface="Century Gothic" panose="020B0502020202020204" pitchFamily="34" charset="0"/>
              </a:rPr>
              <a:t>Attend Building Resilience workshops - see Counselling Service website.</a:t>
            </a:r>
          </a:p>
          <a:p>
            <a:pPr marL="285750" indent="-285750">
              <a:buFont typeface="Arial" panose="020B0604020202020204" pitchFamily="34" charset="0"/>
              <a:buChar char="•"/>
            </a:pPr>
            <a:r>
              <a:rPr lang="en-GB" dirty="0">
                <a:latin typeface="Century Gothic" panose="020B0502020202020204" pitchFamily="34" charset="0"/>
              </a:rPr>
              <a:t>Learn Mindfulness Meditation.</a:t>
            </a:r>
          </a:p>
          <a:p>
            <a:pPr marL="285750" indent="-285750">
              <a:buFont typeface="Arial" panose="020B0604020202020204" pitchFamily="34" charset="0"/>
              <a:buChar char="•"/>
            </a:pPr>
            <a:r>
              <a:rPr lang="en-GB" dirty="0">
                <a:latin typeface="Century Gothic" panose="020B0502020202020204" pitchFamily="34" charset="0"/>
              </a:rPr>
              <a:t>Look at self–help links on Counselling Service website.</a:t>
            </a:r>
          </a:p>
          <a:p>
            <a:endParaRPr lang="en-GB" dirty="0">
              <a:latin typeface="Century Gothic"/>
            </a:endParaRPr>
          </a:p>
          <a:p>
            <a:endParaRPr lang="en-GB" sz="2000" dirty="0">
              <a:latin typeface="Century Gothic" panose="020B0502020202020204" pitchFamily="34" charset="0"/>
            </a:endParaRPr>
          </a:p>
          <a:p>
            <a:r>
              <a:rPr lang="en-GB" sz="2000" dirty="0">
                <a:latin typeface="Century Gothic" panose="020B0502020202020204" pitchFamily="34" charset="0"/>
              </a:rPr>
              <a:t>   This Workshop attracts BEA points.  </a:t>
            </a:r>
          </a:p>
        </p:txBody>
      </p:sp>
      <p:pic>
        <p:nvPicPr>
          <p:cNvPr id="9234" name="Picture 18" descr="C:\Users\Jill\AppData\Local\Microsoft\Windows\Temporary Internet Files\Content.IE5\JJRZ3VHE\Here_to_Help[1].jpg"/>
          <p:cNvPicPr>
            <a:picLocks noChangeAspect="1" noChangeArrowheads="1"/>
          </p:cNvPicPr>
          <p:nvPr/>
        </p:nvPicPr>
        <p:blipFill>
          <a:blip r:embed="rId3"/>
          <a:srcRect/>
          <a:stretch>
            <a:fillRect/>
          </a:stretch>
        </p:blipFill>
        <p:spPr bwMode="auto">
          <a:xfrm>
            <a:off x="7867650" y="976316"/>
            <a:ext cx="1950720" cy="1444752"/>
          </a:xfrm>
          <a:prstGeom prst="rect">
            <a:avLst/>
          </a:prstGeom>
          <a:noFill/>
        </p:spPr>
      </p:pic>
    </p:spTree>
    <p:extLst>
      <p:ext uri="{BB962C8B-B14F-4D97-AF65-F5344CB8AC3E}">
        <p14:creationId xmlns:p14="http://schemas.microsoft.com/office/powerpoint/2010/main" val="250196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451821" y="951345"/>
            <a:ext cx="11398434" cy="4832092"/>
          </a:xfrm>
          <a:prstGeom prst="rect">
            <a:avLst/>
          </a:prstGeom>
          <a:noFill/>
        </p:spPr>
        <p:txBody>
          <a:bodyPr wrap="square" rtlCol="0">
            <a:spAutoFit/>
          </a:bodyPr>
          <a:lstStyle/>
          <a:p>
            <a:r>
              <a:rPr lang="en-GB" sz="3200" b="1" dirty="0">
                <a:latin typeface="Century Gothic" panose="020B0502020202020204" pitchFamily="34" charset="0"/>
              </a:rPr>
              <a:t>When is anxiety a problem?</a:t>
            </a:r>
          </a:p>
          <a:p>
            <a:endParaRPr lang="en-GB" dirty="0">
              <a:latin typeface="Century Gothic" panose="020B0502020202020204" pitchFamily="34" charset="0"/>
            </a:endParaRPr>
          </a:p>
          <a:p>
            <a:r>
              <a:rPr lang="en-GB" sz="2000" dirty="0">
                <a:latin typeface="Century Gothic" panose="020B0502020202020204" pitchFamily="34" charset="0"/>
              </a:rPr>
              <a:t>Feelings of anxiety are a normal response to life challenges- e.g. before a job interview; </a:t>
            </a:r>
          </a:p>
          <a:p>
            <a:r>
              <a:rPr lang="en-GB" sz="2000" dirty="0">
                <a:latin typeface="Century Gothic" panose="020B0502020202020204" pitchFamily="34" charset="0"/>
              </a:rPr>
              <a:t>a group presentation; or an exam.</a:t>
            </a:r>
          </a:p>
          <a:p>
            <a:endParaRPr lang="en-GB" sz="2000" dirty="0">
              <a:latin typeface="Century Gothic" panose="020B0502020202020204" pitchFamily="34" charset="0"/>
            </a:endParaRPr>
          </a:p>
          <a:p>
            <a:endParaRPr lang="en-GB" sz="2000" dirty="0">
              <a:latin typeface="Century Gothic" panose="020B0502020202020204" pitchFamily="34" charset="0"/>
            </a:endParaRPr>
          </a:p>
          <a:p>
            <a:r>
              <a:rPr lang="en-GB" sz="2000" dirty="0">
                <a:latin typeface="Century Gothic" panose="020B0502020202020204" pitchFamily="34" charset="0"/>
              </a:rPr>
              <a:t>But anxiety becomes a problem when;</a:t>
            </a:r>
          </a:p>
          <a:p>
            <a:pPr marL="285750" indent="-285750">
              <a:buFont typeface="Arial" panose="020B0604020202020204" pitchFamily="34" charset="0"/>
              <a:buChar char="•"/>
            </a:pPr>
            <a:r>
              <a:rPr lang="en-GB" sz="2000" dirty="0">
                <a:latin typeface="Century Gothic" panose="020B0502020202020204" pitchFamily="34" charset="0"/>
              </a:rPr>
              <a:t>Anxious feelings are overwhelming and affect performance negatively.</a:t>
            </a:r>
          </a:p>
          <a:p>
            <a:pPr marL="285750" indent="-285750">
              <a:buFont typeface="Arial" panose="020B0604020202020204" pitchFamily="34" charset="0"/>
              <a:buChar char="•"/>
            </a:pPr>
            <a:r>
              <a:rPr lang="en-GB" sz="2000" dirty="0">
                <a:latin typeface="Century Gothic" panose="020B0502020202020204" pitchFamily="34" charset="0"/>
              </a:rPr>
              <a:t>Anxiety is so strong it stops us doing things we need to do.</a:t>
            </a:r>
          </a:p>
          <a:p>
            <a:pPr marL="285750" indent="-285750">
              <a:buFont typeface="Arial" panose="020B0604020202020204" pitchFamily="34" charset="0"/>
              <a:buChar char="•"/>
            </a:pPr>
            <a:r>
              <a:rPr lang="en-GB" sz="2000" dirty="0">
                <a:latin typeface="Century Gothic" panose="020B0502020202020204" pitchFamily="34" charset="0"/>
              </a:rPr>
              <a:t>Anxiety is so strong we begin having panic attacks.</a:t>
            </a:r>
          </a:p>
          <a:p>
            <a:pPr marL="285750" indent="-285750">
              <a:buFont typeface="Arial" panose="020B0604020202020204" pitchFamily="34" charset="0"/>
              <a:buChar char="•"/>
            </a:pPr>
            <a:r>
              <a:rPr lang="en-GB" sz="2000" dirty="0">
                <a:latin typeface="Century Gothic" panose="020B0502020202020204" pitchFamily="34" charset="0"/>
              </a:rPr>
              <a:t>Anxiety is not short lived but becomes long lasting, entrenched and pervades many aspects of our lives.</a:t>
            </a:r>
          </a:p>
          <a:p>
            <a:pPr marL="285750" indent="-285750">
              <a:buFont typeface="Arial" panose="020B0604020202020204" pitchFamily="34" charset="0"/>
              <a:buChar char="•"/>
            </a:pPr>
            <a:r>
              <a:rPr lang="en-GB" sz="2000" dirty="0">
                <a:latin typeface="Century Gothic" panose="020B0502020202020204" pitchFamily="34" charset="0"/>
              </a:rPr>
              <a:t>We find that we’re worrying all the time, perhaps about things that are a normal part of everyday life, or about things that may not happen – or even worrying about worrying.</a:t>
            </a:r>
          </a:p>
          <a:p>
            <a:pPr marL="285750" indent="-285750">
              <a:buFont typeface="Arial" panose="020B0604020202020204" pitchFamily="34" charset="0"/>
              <a:buChar char="•"/>
            </a:pPr>
            <a:endParaRPr lang="en-GB" dirty="0">
              <a:latin typeface="Century Gothic" panose="020B0502020202020204" pitchFamily="34" charset="0"/>
            </a:endParaRPr>
          </a:p>
        </p:txBody>
      </p:sp>
      <p:pic>
        <p:nvPicPr>
          <p:cNvPr id="2056" name="Picture 8" descr="C:\Users\Jill\AppData\Local\Microsoft\Windows\Temporary Internet Files\Content.IE5\KY4DKD8C\Picture_9[1].png"/>
          <p:cNvPicPr>
            <a:picLocks noChangeAspect="1" noChangeArrowheads="1"/>
          </p:cNvPicPr>
          <p:nvPr/>
        </p:nvPicPr>
        <p:blipFill>
          <a:blip r:embed="rId3"/>
          <a:srcRect/>
          <a:stretch>
            <a:fillRect/>
          </a:stretch>
        </p:blipFill>
        <p:spPr bwMode="auto">
          <a:xfrm>
            <a:off x="9795308" y="2113457"/>
            <a:ext cx="1819275" cy="1905000"/>
          </a:xfrm>
          <a:prstGeom prst="rect">
            <a:avLst/>
          </a:prstGeom>
          <a:noFill/>
        </p:spPr>
      </p:pic>
    </p:spTree>
    <p:extLst>
      <p:ext uri="{BB962C8B-B14F-4D97-AF65-F5344CB8AC3E}">
        <p14:creationId xmlns:p14="http://schemas.microsoft.com/office/powerpoint/2010/main" val="4067204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81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093509" y="1809946"/>
            <a:ext cx="2941163" cy="3846136"/>
          </a:xfrm>
          <a:prstGeom prst="rect">
            <a:avLst/>
          </a:prstGeom>
          <a:noFill/>
        </p:spPr>
        <p:txBody>
          <a:bodyPr wrap="square" rtlCol="0">
            <a:spAutoFit/>
          </a:bodyPr>
          <a:lstStyle/>
          <a:p>
            <a:endParaRPr lang="en-GB" dirty="0"/>
          </a:p>
        </p:txBody>
      </p:sp>
      <p:sp>
        <p:nvSpPr>
          <p:cNvPr id="5" name="Rectangle 4"/>
          <p:cNvSpPr/>
          <p:nvPr/>
        </p:nvSpPr>
        <p:spPr>
          <a:xfrm>
            <a:off x="542925" y="971550"/>
            <a:ext cx="8601075" cy="954107"/>
          </a:xfrm>
          <a:prstGeom prst="rect">
            <a:avLst/>
          </a:prstGeom>
        </p:spPr>
        <p:txBody>
          <a:bodyPr wrap="square">
            <a:spAutoFit/>
          </a:bodyPr>
          <a:lstStyle/>
          <a:p>
            <a:r>
              <a:rPr lang="en-GB" altLang="en-US" sz="2000" b="1" dirty="0">
                <a:solidFill>
                  <a:srgbClr val="000000"/>
                </a:solidFill>
                <a:latin typeface="Century Gothic" pitchFamily="34" charset="0"/>
                <a:cs typeface="Arial" charset="0"/>
              </a:rPr>
              <a:t>And Finally…. </a:t>
            </a:r>
            <a:r>
              <a:rPr lang="en-GB" altLang="en-US" sz="2000" b="1" u="sng" dirty="0">
                <a:solidFill>
                  <a:srgbClr val="0070C0"/>
                </a:solidFill>
                <a:latin typeface="Century Gothic" pitchFamily="34" charset="0"/>
                <a:cs typeface="Arial" charset="0"/>
              </a:rPr>
              <a:t>There’s a Hole in my Sidewalk</a:t>
            </a:r>
          </a:p>
          <a:p>
            <a:br>
              <a:rPr lang="en-GB" altLang="en-US" b="1" dirty="0">
                <a:solidFill>
                  <a:srgbClr val="000000"/>
                </a:solidFill>
                <a:latin typeface="Century Gothic" pitchFamily="34" charset="0"/>
                <a:cs typeface="Arial" charset="0"/>
              </a:rPr>
            </a:br>
            <a:endParaRPr lang="en-GB" dirty="0">
              <a:latin typeface="Century Gothic" pitchFamily="34" charset="0"/>
            </a:endParaRPr>
          </a:p>
        </p:txBody>
      </p:sp>
      <p:sp>
        <p:nvSpPr>
          <p:cNvPr id="6" name="Rectangle 5"/>
          <p:cNvSpPr/>
          <p:nvPr/>
        </p:nvSpPr>
        <p:spPr>
          <a:xfrm>
            <a:off x="666750" y="1285875"/>
            <a:ext cx="5153025" cy="307777"/>
          </a:xfrm>
          <a:prstGeom prst="rect">
            <a:avLst/>
          </a:prstGeom>
        </p:spPr>
        <p:txBody>
          <a:bodyPr wrap="square">
            <a:spAutoFit/>
          </a:bodyPr>
          <a:lstStyle/>
          <a:p>
            <a:r>
              <a:rPr lang="en-GB" altLang="en-US" sz="1400" b="1" dirty="0">
                <a:solidFill>
                  <a:srgbClr val="000000"/>
                </a:solidFill>
                <a:latin typeface="Century Gothic" pitchFamily="34" charset="0"/>
                <a:cs typeface="Arial" charset="0"/>
              </a:rPr>
              <a:t>An Autobiography in Five Short Chapters (Nelson, 1994)</a:t>
            </a:r>
          </a:p>
        </p:txBody>
      </p:sp>
      <p:sp>
        <p:nvSpPr>
          <p:cNvPr id="9" name="TextBox 8"/>
          <p:cNvSpPr txBox="1"/>
          <p:nvPr/>
        </p:nvSpPr>
        <p:spPr>
          <a:xfrm>
            <a:off x="552451" y="2124075"/>
            <a:ext cx="4343400" cy="4139595"/>
          </a:xfrm>
          <a:prstGeom prst="rect">
            <a:avLst/>
          </a:prstGeom>
          <a:noFill/>
        </p:spPr>
        <p:txBody>
          <a:bodyPr wrap="square" rtlCol="0">
            <a:spAutoFit/>
          </a:bodyPr>
          <a:lstStyle/>
          <a:p>
            <a:pPr marL="457200" indent="-457200">
              <a:buNone/>
            </a:pPr>
            <a:r>
              <a:rPr lang="en-GB" altLang="en-US" dirty="0">
                <a:solidFill>
                  <a:srgbClr val="000000"/>
                </a:solidFill>
                <a:cs typeface="Arial" charset="0"/>
              </a:rPr>
              <a:t> I)      I walk down the street. </a:t>
            </a:r>
            <a:br>
              <a:rPr lang="en-GB" altLang="en-US" dirty="0">
                <a:solidFill>
                  <a:srgbClr val="000000"/>
                </a:solidFill>
                <a:cs typeface="Arial" charset="0"/>
              </a:rPr>
            </a:br>
            <a:r>
              <a:rPr lang="en-GB" altLang="en-US" dirty="0">
                <a:solidFill>
                  <a:srgbClr val="000000"/>
                </a:solidFill>
                <a:cs typeface="Arial" charset="0"/>
              </a:rPr>
              <a:t>There is a deep hole in the sidewalk. </a:t>
            </a:r>
            <a:br>
              <a:rPr lang="en-GB" altLang="en-US" dirty="0">
                <a:solidFill>
                  <a:srgbClr val="000000"/>
                </a:solidFill>
                <a:cs typeface="Arial" charset="0"/>
              </a:rPr>
            </a:br>
            <a:r>
              <a:rPr lang="en-GB" altLang="en-US" dirty="0">
                <a:solidFill>
                  <a:srgbClr val="000000"/>
                </a:solidFill>
                <a:cs typeface="Arial" charset="0"/>
              </a:rPr>
              <a:t>I fall in. </a:t>
            </a:r>
            <a:br>
              <a:rPr lang="en-GB" altLang="en-US" dirty="0">
                <a:solidFill>
                  <a:srgbClr val="000000"/>
                </a:solidFill>
                <a:cs typeface="Arial" charset="0"/>
              </a:rPr>
            </a:br>
            <a:r>
              <a:rPr lang="en-GB" altLang="en-US" dirty="0">
                <a:solidFill>
                  <a:srgbClr val="000000"/>
                </a:solidFill>
                <a:cs typeface="Arial" charset="0"/>
              </a:rPr>
              <a:t>I am lost ... I am helpless. </a:t>
            </a:r>
            <a:br>
              <a:rPr lang="en-GB" altLang="en-US" dirty="0">
                <a:solidFill>
                  <a:srgbClr val="000000"/>
                </a:solidFill>
                <a:cs typeface="Arial" charset="0"/>
              </a:rPr>
            </a:br>
            <a:r>
              <a:rPr lang="en-GB" altLang="en-US" dirty="0">
                <a:solidFill>
                  <a:srgbClr val="000000"/>
                </a:solidFill>
                <a:cs typeface="Arial" charset="0"/>
              </a:rPr>
              <a:t>It isn't my fault. </a:t>
            </a:r>
            <a:br>
              <a:rPr lang="en-GB" altLang="en-US" dirty="0">
                <a:solidFill>
                  <a:srgbClr val="000000"/>
                </a:solidFill>
                <a:cs typeface="Arial" charset="0"/>
              </a:rPr>
            </a:br>
            <a:r>
              <a:rPr lang="en-GB" altLang="en-US" dirty="0">
                <a:solidFill>
                  <a:srgbClr val="000000"/>
                </a:solidFill>
                <a:cs typeface="Arial" charset="0"/>
              </a:rPr>
              <a:t>It takes me forever to find a way out. </a:t>
            </a:r>
            <a:endParaRPr lang="en-GB" altLang="en-US" dirty="0">
              <a:solidFill>
                <a:srgbClr val="000000"/>
              </a:solidFill>
              <a:ea typeface="Arial Unicode MS" pitchFamily="34" charset="-128"/>
              <a:cs typeface="Arial Unicode MS" pitchFamily="34" charset="-128"/>
            </a:endParaRPr>
          </a:p>
          <a:p>
            <a:pPr marL="457200" indent="-457200">
              <a:buNone/>
            </a:pPr>
            <a:endParaRPr lang="en-GB" altLang="en-US" sz="1100" dirty="0">
              <a:solidFill>
                <a:srgbClr val="000000"/>
              </a:solidFill>
              <a:ea typeface="Arial Unicode MS" pitchFamily="34" charset="-128"/>
              <a:cs typeface="Arial Unicode MS" pitchFamily="34" charset="-128"/>
            </a:endParaRPr>
          </a:p>
          <a:p>
            <a:pPr marL="457200" indent="-457200">
              <a:buFontTx/>
              <a:buAutoNum type="arabicParenR" startAt="2"/>
            </a:pPr>
            <a:r>
              <a:rPr lang="en-GB" altLang="en-US" dirty="0">
                <a:solidFill>
                  <a:srgbClr val="000066"/>
                </a:solidFill>
                <a:cs typeface="Arial" charset="0"/>
              </a:rPr>
              <a:t>I walk down the same street. </a:t>
            </a:r>
            <a:br>
              <a:rPr lang="en-GB" altLang="en-US" dirty="0">
                <a:solidFill>
                  <a:srgbClr val="000066"/>
                </a:solidFill>
                <a:cs typeface="Arial" charset="0"/>
              </a:rPr>
            </a:br>
            <a:r>
              <a:rPr lang="en-GB" altLang="en-US" dirty="0">
                <a:solidFill>
                  <a:srgbClr val="000066"/>
                </a:solidFill>
                <a:cs typeface="Arial" charset="0"/>
              </a:rPr>
              <a:t>There is a deep hole in the sidewalk. </a:t>
            </a:r>
            <a:br>
              <a:rPr lang="en-GB" altLang="en-US" dirty="0">
                <a:solidFill>
                  <a:srgbClr val="000066"/>
                </a:solidFill>
                <a:cs typeface="Arial" charset="0"/>
              </a:rPr>
            </a:br>
            <a:r>
              <a:rPr lang="en-GB" altLang="en-US" dirty="0">
                <a:solidFill>
                  <a:srgbClr val="000066"/>
                </a:solidFill>
                <a:cs typeface="Arial" charset="0"/>
              </a:rPr>
              <a:t>I pretend I don't see it. </a:t>
            </a:r>
            <a:br>
              <a:rPr lang="en-GB" altLang="en-US" dirty="0">
                <a:solidFill>
                  <a:srgbClr val="000066"/>
                </a:solidFill>
                <a:cs typeface="Arial" charset="0"/>
              </a:rPr>
            </a:br>
            <a:r>
              <a:rPr lang="en-GB" altLang="en-US" dirty="0">
                <a:solidFill>
                  <a:srgbClr val="000066"/>
                </a:solidFill>
                <a:cs typeface="Arial" charset="0"/>
              </a:rPr>
              <a:t>I fall in again. </a:t>
            </a:r>
            <a:br>
              <a:rPr lang="en-GB" altLang="en-US" dirty="0">
                <a:solidFill>
                  <a:srgbClr val="000066"/>
                </a:solidFill>
                <a:cs typeface="Arial" charset="0"/>
              </a:rPr>
            </a:br>
            <a:r>
              <a:rPr lang="en-GB" altLang="en-US" dirty="0">
                <a:solidFill>
                  <a:srgbClr val="000066"/>
                </a:solidFill>
                <a:cs typeface="Arial" charset="0"/>
              </a:rPr>
              <a:t>I can't believe I am in the same place. </a:t>
            </a:r>
            <a:br>
              <a:rPr lang="en-GB" altLang="en-US" dirty="0">
                <a:solidFill>
                  <a:srgbClr val="000066"/>
                </a:solidFill>
                <a:cs typeface="Arial" charset="0"/>
              </a:rPr>
            </a:br>
            <a:r>
              <a:rPr lang="en-GB" altLang="en-US" dirty="0">
                <a:solidFill>
                  <a:srgbClr val="000066"/>
                </a:solidFill>
                <a:cs typeface="Arial" charset="0"/>
              </a:rPr>
              <a:t>But, it isn't my fault. </a:t>
            </a:r>
            <a:br>
              <a:rPr lang="en-GB" altLang="en-US" dirty="0">
                <a:solidFill>
                  <a:srgbClr val="000066"/>
                </a:solidFill>
                <a:cs typeface="Arial" charset="0"/>
              </a:rPr>
            </a:br>
            <a:r>
              <a:rPr lang="en-GB" altLang="en-US" dirty="0">
                <a:solidFill>
                  <a:srgbClr val="000066"/>
                </a:solidFill>
                <a:cs typeface="Arial" charset="0"/>
              </a:rPr>
              <a:t>It still takes a long time to get out. </a:t>
            </a:r>
          </a:p>
          <a:p>
            <a:endParaRPr lang="en-GB" dirty="0"/>
          </a:p>
        </p:txBody>
      </p:sp>
      <p:sp>
        <p:nvSpPr>
          <p:cNvPr id="11" name="TextBox 10"/>
          <p:cNvSpPr txBox="1"/>
          <p:nvPr/>
        </p:nvSpPr>
        <p:spPr>
          <a:xfrm>
            <a:off x="5419725" y="2238374"/>
            <a:ext cx="4314825" cy="3914918"/>
          </a:xfrm>
          <a:prstGeom prst="rect">
            <a:avLst/>
          </a:prstGeom>
          <a:noFill/>
        </p:spPr>
        <p:txBody>
          <a:bodyPr wrap="square" rtlCol="0">
            <a:spAutoFit/>
          </a:bodyPr>
          <a:lstStyle/>
          <a:p>
            <a:pPr>
              <a:lnSpc>
                <a:spcPct val="90000"/>
              </a:lnSpc>
            </a:pPr>
            <a:r>
              <a:rPr lang="en-GB" altLang="en-US" dirty="0">
                <a:solidFill>
                  <a:srgbClr val="000000"/>
                </a:solidFill>
                <a:cs typeface="Arial" charset="0"/>
              </a:rPr>
              <a:t>3)    </a:t>
            </a:r>
            <a:r>
              <a:rPr lang="en-GB" altLang="en-US" dirty="0">
                <a:solidFill>
                  <a:srgbClr val="000099"/>
                </a:solidFill>
                <a:cs typeface="Arial" charset="0"/>
              </a:rPr>
              <a:t>I walk down the same street. </a:t>
            </a:r>
            <a:br>
              <a:rPr lang="en-GB" altLang="en-US" dirty="0">
                <a:solidFill>
                  <a:srgbClr val="000099"/>
                </a:solidFill>
                <a:cs typeface="Arial" charset="0"/>
              </a:rPr>
            </a:br>
            <a:r>
              <a:rPr lang="en-GB" altLang="en-US" dirty="0">
                <a:solidFill>
                  <a:srgbClr val="000099"/>
                </a:solidFill>
                <a:cs typeface="Arial" charset="0"/>
              </a:rPr>
              <a:t>       There is a deep hole in the sidewalk. </a:t>
            </a:r>
            <a:br>
              <a:rPr lang="en-GB" altLang="en-US" dirty="0">
                <a:solidFill>
                  <a:srgbClr val="000099"/>
                </a:solidFill>
                <a:cs typeface="Arial" charset="0"/>
              </a:rPr>
            </a:br>
            <a:r>
              <a:rPr lang="en-GB" altLang="en-US" dirty="0">
                <a:solidFill>
                  <a:srgbClr val="000099"/>
                </a:solidFill>
                <a:cs typeface="Arial" charset="0"/>
              </a:rPr>
              <a:t>       I see it is there. </a:t>
            </a:r>
            <a:br>
              <a:rPr lang="en-GB" altLang="en-US" dirty="0">
                <a:solidFill>
                  <a:srgbClr val="000099"/>
                </a:solidFill>
                <a:cs typeface="Arial" charset="0"/>
              </a:rPr>
            </a:br>
            <a:r>
              <a:rPr lang="en-GB" altLang="en-US" dirty="0">
                <a:solidFill>
                  <a:srgbClr val="000099"/>
                </a:solidFill>
                <a:cs typeface="Arial" charset="0"/>
              </a:rPr>
              <a:t>       I still fall in ... it's a habit. </a:t>
            </a:r>
            <a:br>
              <a:rPr lang="en-GB" altLang="en-US" dirty="0">
                <a:solidFill>
                  <a:srgbClr val="000099"/>
                </a:solidFill>
                <a:cs typeface="Arial" charset="0"/>
              </a:rPr>
            </a:br>
            <a:r>
              <a:rPr lang="en-GB" altLang="en-US" dirty="0">
                <a:solidFill>
                  <a:srgbClr val="000099"/>
                </a:solidFill>
                <a:cs typeface="Arial" charset="0"/>
              </a:rPr>
              <a:t>       My eyes are open.</a:t>
            </a:r>
            <a:br>
              <a:rPr lang="en-GB" altLang="en-US" dirty="0">
                <a:solidFill>
                  <a:srgbClr val="000099"/>
                </a:solidFill>
                <a:cs typeface="Arial" charset="0"/>
              </a:rPr>
            </a:br>
            <a:r>
              <a:rPr lang="en-GB" altLang="en-US" dirty="0">
                <a:solidFill>
                  <a:srgbClr val="000099"/>
                </a:solidFill>
                <a:cs typeface="Arial" charset="0"/>
              </a:rPr>
              <a:t>       I know where I am. </a:t>
            </a:r>
            <a:br>
              <a:rPr lang="en-GB" altLang="en-US" dirty="0">
                <a:solidFill>
                  <a:srgbClr val="000099"/>
                </a:solidFill>
                <a:cs typeface="Arial" charset="0"/>
              </a:rPr>
            </a:br>
            <a:r>
              <a:rPr lang="en-GB" altLang="en-US" dirty="0">
                <a:solidFill>
                  <a:srgbClr val="000099"/>
                </a:solidFill>
                <a:cs typeface="Arial" charset="0"/>
              </a:rPr>
              <a:t>       It is my fault. </a:t>
            </a:r>
            <a:br>
              <a:rPr lang="en-GB" altLang="en-US" dirty="0">
                <a:solidFill>
                  <a:srgbClr val="000099"/>
                </a:solidFill>
                <a:cs typeface="Arial" charset="0"/>
              </a:rPr>
            </a:br>
            <a:r>
              <a:rPr lang="en-GB" altLang="en-US" dirty="0">
                <a:solidFill>
                  <a:srgbClr val="000099"/>
                </a:solidFill>
                <a:cs typeface="Arial" charset="0"/>
              </a:rPr>
              <a:t>       I get out immediately. </a:t>
            </a:r>
            <a:endParaRPr lang="en-GB" altLang="en-US" dirty="0">
              <a:solidFill>
                <a:srgbClr val="000099"/>
              </a:solidFill>
              <a:ea typeface="Arial Unicode MS" pitchFamily="34" charset="-128"/>
              <a:cs typeface="Arial Unicode MS" pitchFamily="34" charset="-128"/>
            </a:endParaRPr>
          </a:p>
          <a:p>
            <a:pPr>
              <a:lnSpc>
                <a:spcPct val="90000"/>
              </a:lnSpc>
            </a:pPr>
            <a:endParaRPr lang="en-GB" altLang="en-US" sz="1100" dirty="0">
              <a:solidFill>
                <a:srgbClr val="000099"/>
              </a:solidFill>
              <a:ea typeface="Arial Unicode MS" pitchFamily="34" charset="-128"/>
              <a:cs typeface="Arial Unicode MS" pitchFamily="34" charset="-128"/>
            </a:endParaRPr>
          </a:p>
          <a:p>
            <a:pPr>
              <a:lnSpc>
                <a:spcPct val="90000"/>
              </a:lnSpc>
            </a:pPr>
            <a:r>
              <a:rPr lang="en-GB" altLang="en-US" dirty="0">
                <a:solidFill>
                  <a:srgbClr val="000000"/>
                </a:solidFill>
                <a:cs typeface="Arial" charset="0"/>
              </a:rPr>
              <a:t>4)   </a:t>
            </a:r>
            <a:r>
              <a:rPr lang="en-GB" altLang="en-US" dirty="0">
                <a:solidFill>
                  <a:srgbClr val="003399"/>
                </a:solidFill>
                <a:cs typeface="Arial" charset="0"/>
              </a:rPr>
              <a:t>I walk down the same street. </a:t>
            </a:r>
            <a:br>
              <a:rPr lang="en-GB" altLang="en-US" dirty="0">
                <a:solidFill>
                  <a:srgbClr val="003399"/>
                </a:solidFill>
                <a:cs typeface="Arial" charset="0"/>
              </a:rPr>
            </a:br>
            <a:r>
              <a:rPr lang="en-GB" altLang="en-US" dirty="0">
                <a:solidFill>
                  <a:srgbClr val="003399"/>
                </a:solidFill>
                <a:cs typeface="Arial" charset="0"/>
              </a:rPr>
              <a:t>      There is a deep hole in the sidewalk. </a:t>
            </a:r>
            <a:br>
              <a:rPr lang="en-GB" altLang="en-US" dirty="0">
                <a:solidFill>
                  <a:srgbClr val="003399"/>
                </a:solidFill>
                <a:cs typeface="Arial" charset="0"/>
              </a:rPr>
            </a:br>
            <a:r>
              <a:rPr lang="en-GB" altLang="en-US" dirty="0">
                <a:solidFill>
                  <a:srgbClr val="003399"/>
                </a:solidFill>
                <a:cs typeface="Arial" charset="0"/>
              </a:rPr>
              <a:t>       I walk around it. </a:t>
            </a:r>
            <a:endParaRPr lang="en-GB" altLang="en-US" dirty="0">
              <a:solidFill>
                <a:srgbClr val="003399"/>
              </a:solidFill>
              <a:ea typeface="Arial Unicode MS" pitchFamily="34" charset="-128"/>
              <a:cs typeface="Arial Unicode MS" pitchFamily="34" charset="-128"/>
            </a:endParaRPr>
          </a:p>
          <a:p>
            <a:pPr>
              <a:lnSpc>
                <a:spcPct val="90000"/>
              </a:lnSpc>
            </a:pPr>
            <a:endParaRPr lang="en-GB" altLang="en-US" sz="1100" dirty="0">
              <a:solidFill>
                <a:srgbClr val="003399"/>
              </a:solidFill>
              <a:ea typeface="Arial Unicode MS" pitchFamily="34" charset="-128"/>
              <a:cs typeface="Arial Unicode MS" pitchFamily="34" charset="-128"/>
            </a:endParaRPr>
          </a:p>
          <a:p>
            <a:pPr>
              <a:lnSpc>
                <a:spcPct val="90000"/>
              </a:lnSpc>
            </a:pPr>
            <a:r>
              <a:rPr lang="en-GB" altLang="en-US" dirty="0">
                <a:solidFill>
                  <a:srgbClr val="000000"/>
                </a:solidFill>
                <a:cs typeface="Arial" charset="0"/>
              </a:rPr>
              <a:t>5)  </a:t>
            </a:r>
            <a:r>
              <a:rPr lang="en-GB" altLang="en-US" dirty="0">
                <a:solidFill>
                  <a:srgbClr val="0000CC"/>
                </a:solidFill>
                <a:cs typeface="Arial" charset="0"/>
              </a:rPr>
              <a:t>I walk down another street.</a:t>
            </a:r>
            <a:endParaRPr lang="en-GB" altLang="en-US" dirty="0">
              <a:solidFill>
                <a:srgbClr val="0000CC"/>
              </a:solidFill>
              <a:ea typeface="Arial Unicode MS" pitchFamily="34" charset="-128"/>
              <a:cs typeface="Arial Unicode MS" pitchFamily="34" charset="-128"/>
            </a:endParaRPr>
          </a:p>
          <a:p>
            <a:pPr>
              <a:lnSpc>
                <a:spcPct val="90000"/>
              </a:lnSpc>
            </a:pPr>
            <a:r>
              <a:rPr lang="en-GB" altLang="en-US" dirty="0">
                <a:solidFill>
                  <a:srgbClr val="000000"/>
                </a:solidFill>
                <a:cs typeface="Arial" charset="0"/>
              </a:rPr>
              <a:t> </a:t>
            </a:r>
            <a:endParaRPr lang="en-GB" altLang="en-US" dirty="0"/>
          </a:p>
          <a:p>
            <a:endParaRPr lang="en-GB" dirty="0"/>
          </a:p>
        </p:txBody>
      </p:sp>
      <p:pic>
        <p:nvPicPr>
          <p:cNvPr id="10249" name="Picture 9" descr="C:\Users\Jill\AppData\Local\Microsoft\Windows\Temporary Internet Files\Content.IE5\57QD8K45\A_hole_in_road[1].jpg"/>
          <p:cNvPicPr>
            <a:picLocks noChangeAspect="1" noChangeArrowheads="1"/>
          </p:cNvPicPr>
          <p:nvPr/>
        </p:nvPicPr>
        <p:blipFill>
          <a:blip r:embed="rId3" cstate="print"/>
          <a:srcRect/>
          <a:stretch>
            <a:fillRect/>
          </a:stretch>
        </p:blipFill>
        <p:spPr bwMode="auto">
          <a:xfrm>
            <a:off x="9915525" y="2600325"/>
            <a:ext cx="1950720" cy="2600960"/>
          </a:xfrm>
          <a:prstGeom prst="rect">
            <a:avLst/>
          </a:prstGeom>
          <a:noFill/>
        </p:spPr>
      </p:pic>
    </p:spTree>
    <p:extLst>
      <p:ext uri="{BB962C8B-B14F-4D97-AF65-F5344CB8AC3E}">
        <p14:creationId xmlns:p14="http://schemas.microsoft.com/office/powerpoint/2010/main" val="175860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3" y="0"/>
            <a:ext cx="12477948" cy="6952268"/>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489435" y="1545996"/>
            <a:ext cx="8880050" cy="801278"/>
          </a:xfrm>
          <a:prstGeom prst="rect">
            <a:avLst/>
          </a:prstGeom>
        </p:spPr>
        <p:txBody>
          <a:bodyPr wrap="square" rtlCol="0">
            <a:spAutoFit/>
          </a:bodyPr>
          <a:lstStyle/>
          <a:p>
            <a:endParaRPr lang="en-GB" dirty="0"/>
          </a:p>
        </p:txBody>
      </p:sp>
      <p:sp>
        <p:nvSpPr>
          <p:cNvPr id="4" name="Rectangle 3"/>
          <p:cNvSpPr/>
          <p:nvPr/>
        </p:nvSpPr>
        <p:spPr>
          <a:xfrm>
            <a:off x="268940" y="1524000"/>
            <a:ext cx="11766041" cy="5355312"/>
          </a:xfrm>
          <a:prstGeom prst="rect">
            <a:avLst/>
          </a:prstGeom>
        </p:spPr>
        <p:txBody>
          <a:bodyPr wrap="square">
            <a:spAutoFit/>
          </a:bodyPr>
          <a:lstStyle/>
          <a:p>
            <a:r>
              <a:rPr lang="en-GB" altLang="en-US" sz="2000" dirty="0">
                <a:latin typeface="Century Gothic" panose="020B0502020202020204" pitchFamily="34" charset="0"/>
              </a:rPr>
              <a:t>Many people don’t understand anxiety and think that:</a:t>
            </a:r>
          </a:p>
          <a:p>
            <a:r>
              <a:rPr lang="en-GB" altLang="en-US" sz="2000" dirty="0">
                <a:latin typeface="Century Gothic" panose="020B0502020202020204" pitchFamily="34" charset="0"/>
              </a:rPr>
              <a:t> </a:t>
            </a:r>
          </a:p>
          <a:p>
            <a:pPr>
              <a:buFont typeface="Arial" pitchFamily="34" charset="0"/>
              <a:buChar char="•"/>
            </a:pPr>
            <a:r>
              <a:rPr lang="en-GB" altLang="en-US" sz="2000" dirty="0">
                <a:latin typeface="Century Gothic" panose="020B0502020202020204" pitchFamily="34" charset="0"/>
              </a:rPr>
              <a:t> there’s something ‘wrong’ physically			</a:t>
            </a:r>
          </a:p>
          <a:p>
            <a:pPr>
              <a:buFont typeface="Arial" pitchFamily="34" charset="0"/>
              <a:buChar char="•"/>
            </a:pPr>
            <a:r>
              <a:rPr lang="en-GB" altLang="en-US" sz="2000" dirty="0">
                <a:latin typeface="Century Gothic" panose="020B0502020202020204" pitchFamily="34" charset="0"/>
              </a:rPr>
              <a:t> they are going crazy</a:t>
            </a:r>
          </a:p>
          <a:p>
            <a:pPr>
              <a:buFont typeface="Arial" pitchFamily="34" charset="0"/>
              <a:buChar char="•"/>
            </a:pPr>
            <a:r>
              <a:rPr lang="en-GB" altLang="en-US" sz="2000" dirty="0">
                <a:latin typeface="Century Gothic" panose="020B0502020202020204" pitchFamily="34" charset="0"/>
              </a:rPr>
              <a:t> they are weird</a:t>
            </a: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r>
              <a:rPr lang="en-GB" altLang="en-US" sz="2000" dirty="0">
                <a:latin typeface="Century Gothic" panose="020B0502020202020204" pitchFamily="34" charset="0"/>
              </a:rPr>
              <a:t>	</a:t>
            </a:r>
            <a:r>
              <a:rPr lang="en-GB" altLang="en-US" sz="2400" dirty="0">
                <a:latin typeface="Century Gothic" panose="020B0502020202020204" pitchFamily="34" charset="0"/>
              </a:rPr>
              <a:t>These thoughts only make them more anxious</a:t>
            </a: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r>
              <a:rPr lang="en-GB" altLang="en-US" sz="2000" dirty="0">
                <a:latin typeface="Century Gothic" panose="020B0502020202020204" pitchFamily="34" charset="0"/>
              </a:rPr>
              <a:t>Understanding the nature of anxiety and how it works is the first step in learning to manage it.</a:t>
            </a: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sz="2000" dirty="0">
              <a:latin typeface="Century Gothic" panose="020B0502020202020204" pitchFamily="34" charset="0"/>
            </a:endParaRPr>
          </a:p>
          <a:p>
            <a:endParaRPr lang="en-GB" altLang="en-US" dirty="0"/>
          </a:p>
        </p:txBody>
      </p:sp>
      <p:sp>
        <p:nvSpPr>
          <p:cNvPr id="5" name="Rectangle 4"/>
          <p:cNvSpPr/>
          <p:nvPr/>
        </p:nvSpPr>
        <p:spPr>
          <a:xfrm>
            <a:off x="527901" y="868218"/>
            <a:ext cx="9332537" cy="523220"/>
          </a:xfrm>
          <a:prstGeom prst="rect">
            <a:avLst/>
          </a:prstGeom>
        </p:spPr>
        <p:txBody>
          <a:bodyPr wrap="square">
            <a:spAutoFit/>
          </a:bodyPr>
          <a:lstStyle/>
          <a:p>
            <a:r>
              <a:rPr lang="en-GB" altLang="en-US" sz="2800" b="1" dirty="0">
                <a:latin typeface="Century Gothic" panose="020B0502020202020204" pitchFamily="34" charset="0"/>
              </a:rPr>
              <a:t>Why Learn about anxiety?</a:t>
            </a:r>
            <a:endParaRPr lang="en-GB" sz="2800" b="1" dirty="0">
              <a:latin typeface="Century Gothic" panose="020B0502020202020204" pitchFamily="34" charset="0"/>
            </a:endParaRPr>
          </a:p>
        </p:txBody>
      </p:sp>
      <p:pic>
        <p:nvPicPr>
          <p:cNvPr id="3075" name="Picture 3" descr="C:\Users\Jill\AppData\Local\Microsoft\Windows\Temporary Internet Files\Content.IE5\Y7X7MPM1\Picture_testanxiety[1].gif"/>
          <p:cNvPicPr>
            <a:picLocks noChangeAspect="1" noChangeArrowheads="1"/>
          </p:cNvPicPr>
          <p:nvPr/>
        </p:nvPicPr>
        <p:blipFill>
          <a:blip r:embed="rId3"/>
          <a:srcRect/>
          <a:stretch>
            <a:fillRect/>
          </a:stretch>
        </p:blipFill>
        <p:spPr bwMode="auto">
          <a:xfrm>
            <a:off x="5241239" y="2068565"/>
            <a:ext cx="1442561" cy="1671638"/>
          </a:xfrm>
          <a:prstGeom prst="rect">
            <a:avLst/>
          </a:prstGeom>
          <a:noFill/>
        </p:spPr>
      </p:pic>
      <p:pic>
        <p:nvPicPr>
          <p:cNvPr id="1033" name="Picture 9" descr="C:\Users\Jill\AppData\Local\Microsoft\Windows\Temporary Internet Files\Content.IE5\GDI3VHS2\anxiety[1].jpg"/>
          <p:cNvPicPr>
            <a:picLocks noChangeAspect="1" noChangeArrowheads="1"/>
          </p:cNvPicPr>
          <p:nvPr/>
        </p:nvPicPr>
        <p:blipFill>
          <a:blip r:embed="rId4"/>
          <a:srcRect/>
          <a:stretch>
            <a:fillRect/>
          </a:stretch>
        </p:blipFill>
        <p:spPr bwMode="auto">
          <a:xfrm>
            <a:off x="8496146" y="2973239"/>
            <a:ext cx="1813560" cy="1805940"/>
          </a:xfrm>
          <a:prstGeom prst="rect">
            <a:avLst/>
          </a:prstGeom>
          <a:noFill/>
        </p:spPr>
      </p:pic>
    </p:spTree>
    <p:extLst>
      <p:ext uri="{BB962C8B-B14F-4D97-AF65-F5344CB8AC3E}">
        <p14:creationId xmlns:p14="http://schemas.microsoft.com/office/powerpoint/2010/main" val="86716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707010" y="969819"/>
            <a:ext cx="6985036" cy="584775"/>
          </a:xfrm>
          <a:prstGeom prst="rect">
            <a:avLst/>
          </a:prstGeom>
        </p:spPr>
        <p:txBody>
          <a:bodyPr wrap="square">
            <a:spAutoFit/>
          </a:bodyPr>
          <a:lstStyle/>
          <a:p>
            <a:r>
              <a:rPr lang="en-GB" altLang="en-US" sz="3200" b="1" dirty="0">
                <a:latin typeface="Century Gothic" panose="020B0502020202020204" pitchFamily="34" charset="0"/>
              </a:rPr>
              <a:t>Learning the facts about anxiety</a:t>
            </a:r>
            <a:endParaRPr lang="en-GB" sz="3200" b="1" dirty="0">
              <a:latin typeface="Century Gothic" panose="020B0502020202020204" pitchFamily="34" charset="0"/>
            </a:endParaRPr>
          </a:p>
        </p:txBody>
      </p:sp>
      <p:sp>
        <p:nvSpPr>
          <p:cNvPr id="4" name="Rectangle 3"/>
          <p:cNvSpPr/>
          <p:nvPr/>
        </p:nvSpPr>
        <p:spPr>
          <a:xfrm>
            <a:off x="355001" y="1570182"/>
            <a:ext cx="11564471" cy="4247317"/>
          </a:xfrm>
          <a:prstGeom prst="rect">
            <a:avLst/>
          </a:prstGeom>
        </p:spPr>
        <p:txBody>
          <a:bodyPr wrap="square">
            <a:spAutoFit/>
          </a:bodyPr>
          <a:lstStyle/>
          <a:p>
            <a:pPr>
              <a:lnSpc>
                <a:spcPct val="90000"/>
              </a:lnSpc>
              <a:buFont typeface="Arial" pitchFamily="34" charset="0"/>
              <a:buChar char="•"/>
            </a:pPr>
            <a:endParaRPr lang="en-GB" altLang="en-US" sz="2000" dirty="0">
              <a:latin typeface="Century Gothic" panose="020B0502020202020204" pitchFamily="34" charset="0"/>
            </a:endParaRPr>
          </a:p>
          <a:p>
            <a:pPr>
              <a:lnSpc>
                <a:spcPct val="90000"/>
              </a:lnSpc>
            </a:pPr>
            <a:r>
              <a:rPr lang="en-GB" altLang="en-US" sz="2000" dirty="0">
                <a:latin typeface="Century Gothic" panose="020B0502020202020204" pitchFamily="34" charset="0"/>
              </a:rPr>
              <a:t>						</a:t>
            </a:r>
          </a:p>
          <a:p>
            <a:pPr>
              <a:lnSpc>
                <a:spcPct val="90000"/>
              </a:lnSpc>
            </a:pPr>
            <a:endParaRPr lang="en-GB" altLang="en-US" sz="2000" dirty="0">
              <a:latin typeface="Century Gothic" panose="020B0502020202020204" pitchFamily="34" charset="0"/>
            </a:endParaRPr>
          </a:p>
          <a:p>
            <a:pPr>
              <a:lnSpc>
                <a:spcPct val="90000"/>
              </a:lnSpc>
            </a:pPr>
            <a:endParaRPr lang="en-GB" altLang="en-US" sz="2000" dirty="0">
              <a:latin typeface="Century Gothic" panose="020B0502020202020204" pitchFamily="34" charset="0"/>
            </a:endParaRPr>
          </a:p>
          <a:p>
            <a:pPr>
              <a:lnSpc>
                <a:spcPct val="90000"/>
              </a:lnSpc>
              <a:buFont typeface="Arial" pitchFamily="34" charset="0"/>
              <a:buChar char="•"/>
            </a:pPr>
            <a:r>
              <a:rPr lang="en-GB" altLang="en-US" sz="2000" dirty="0">
                <a:latin typeface="Century Gothic" panose="020B0502020202020204" pitchFamily="34" charset="0"/>
              </a:rPr>
              <a:t> Anxiety is normal - we all get anxious.</a:t>
            </a:r>
          </a:p>
          <a:p>
            <a:pPr>
              <a:lnSpc>
                <a:spcPct val="90000"/>
              </a:lnSpc>
            </a:pPr>
            <a:endParaRPr lang="en-GB" altLang="en-US" sz="2000" dirty="0">
              <a:latin typeface="Century Gothic" panose="020B0502020202020204" pitchFamily="34" charset="0"/>
            </a:endParaRPr>
          </a:p>
          <a:p>
            <a:pPr>
              <a:lnSpc>
                <a:spcPct val="90000"/>
              </a:lnSpc>
              <a:buFont typeface="Arial" pitchFamily="34" charset="0"/>
              <a:buChar char="•"/>
            </a:pPr>
            <a:r>
              <a:rPr lang="en-GB" altLang="en-US" sz="2000" dirty="0">
                <a:latin typeface="Century Gothic" panose="020B0502020202020204" pitchFamily="34" charset="0"/>
              </a:rPr>
              <a:t> Anxiety is adaptive - it helps us deal with REAL danger.  </a:t>
            </a:r>
          </a:p>
          <a:p>
            <a:pPr>
              <a:lnSpc>
                <a:spcPct val="90000"/>
              </a:lnSpc>
            </a:pPr>
            <a:r>
              <a:rPr lang="en-GB" altLang="en-US" sz="2000" dirty="0">
                <a:latin typeface="Century Gothic" panose="020B0502020202020204" pitchFamily="34" charset="0"/>
              </a:rPr>
              <a:t>  Without an effective threat detection system our species would not have survived.</a:t>
            </a:r>
          </a:p>
          <a:p>
            <a:pPr>
              <a:lnSpc>
                <a:spcPct val="90000"/>
              </a:lnSpc>
            </a:pPr>
            <a:endParaRPr lang="en-GB" altLang="en-US" sz="2000" dirty="0">
              <a:latin typeface="Century Gothic" panose="020B0502020202020204" pitchFamily="34" charset="0"/>
            </a:endParaRPr>
          </a:p>
          <a:p>
            <a:pPr>
              <a:lnSpc>
                <a:spcPct val="90000"/>
              </a:lnSpc>
              <a:buFont typeface="Arial" pitchFamily="34" charset="0"/>
              <a:buChar char="•"/>
            </a:pPr>
            <a:r>
              <a:rPr lang="en-GB" altLang="en-US" sz="2000" dirty="0">
                <a:latin typeface="Century Gothic" panose="020B0502020202020204" pitchFamily="34" charset="0"/>
              </a:rPr>
              <a:t> Anxiety is not dangerous- its unpleasant but not harmful-its there to help you.</a:t>
            </a:r>
          </a:p>
          <a:p>
            <a:pPr>
              <a:lnSpc>
                <a:spcPct val="90000"/>
              </a:lnSpc>
            </a:pPr>
            <a:endParaRPr lang="en-GB" altLang="en-US" sz="2000" dirty="0">
              <a:latin typeface="Century Gothic" panose="020B0502020202020204" pitchFamily="34" charset="0"/>
            </a:endParaRPr>
          </a:p>
          <a:p>
            <a:pPr>
              <a:lnSpc>
                <a:spcPct val="90000"/>
              </a:lnSpc>
              <a:buFont typeface="Arial" pitchFamily="34" charset="0"/>
              <a:buChar char="•"/>
            </a:pPr>
            <a:r>
              <a:rPr lang="en-GB" altLang="en-US" sz="2000" dirty="0">
                <a:latin typeface="Century Gothic" panose="020B0502020202020204" pitchFamily="34" charset="0"/>
              </a:rPr>
              <a:t> Anxiety does not last forever - it eventually passes.</a:t>
            </a:r>
          </a:p>
          <a:p>
            <a:pPr>
              <a:lnSpc>
                <a:spcPct val="90000"/>
              </a:lnSpc>
            </a:pPr>
            <a:endParaRPr lang="en-GB" altLang="en-US" sz="2000" dirty="0">
              <a:latin typeface="Century Gothic" panose="020B0502020202020204" pitchFamily="34" charset="0"/>
            </a:endParaRPr>
          </a:p>
          <a:p>
            <a:pPr>
              <a:lnSpc>
                <a:spcPct val="90000"/>
              </a:lnSpc>
              <a:buFont typeface="Arial" pitchFamily="34" charset="0"/>
              <a:buChar char="•"/>
            </a:pPr>
            <a:r>
              <a:rPr lang="en-GB" altLang="en-US" sz="2000" dirty="0">
                <a:latin typeface="Century Gothic" panose="020B0502020202020204" pitchFamily="34" charset="0"/>
              </a:rPr>
              <a:t> Most people can’t tell you are feeling anxious.</a:t>
            </a:r>
          </a:p>
          <a:p>
            <a:pPr>
              <a:lnSpc>
                <a:spcPct val="90000"/>
              </a:lnSpc>
            </a:pPr>
            <a:endParaRPr lang="en-GB" altLang="en-US" sz="2000" dirty="0">
              <a:latin typeface="Century Gothic" panose="020B0502020202020204" pitchFamily="34" charset="0"/>
            </a:endParaRPr>
          </a:p>
        </p:txBody>
      </p:sp>
      <p:pic>
        <p:nvPicPr>
          <p:cNvPr id="2061" name="Picture 13" descr="C:\Users\Jill\AppData\Local\Microsoft\Windows\Temporary Internet Files\Content.IE5\GDI3VHS2\Transitional_Object[1].jpg"/>
          <p:cNvPicPr>
            <a:picLocks noChangeAspect="1" noChangeArrowheads="1"/>
          </p:cNvPicPr>
          <p:nvPr/>
        </p:nvPicPr>
        <p:blipFill>
          <a:blip r:embed="rId4"/>
          <a:srcRect/>
          <a:stretch>
            <a:fillRect/>
          </a:stretch>
        </p:blipFill>
        <p:spPr bwMode="auto">
          <a:xfrm>
            <a:off x="8001000" y="1262062"/>
            <a:ext cx="1905000" cy="1895475"/>
          </a:xfrm>
          <a:prstGeom prst="rect">
            <a:avLst/>
          </a:prstGeom>
          <a:noFill/>
        </p:spPr>
      </p:pic>
    </p:spTree>
    <p:extLst>
      <p:ext uri="{BB962C8B-B14F-4D97-AF65-F5344CB8AC3E}">
        <p14:creationId xmlns:p14="http://schemas.microsoft.com/office/powerpoint/2010/main" val="163622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678731" y="978946"/>
            <a:ext cx="9596486" cy="523220"/>
          </a:xfrm>
          <a:prstGeom prst="rect">
            <a:avLst/>
          </a:prstGeom>
          <a:noFill/>
        </p:spPr>
        <p:txBody>
          <a:bodyPr wrap="square" rtlCol="0">
            <a:spAutoFit/>
          </a:bodyPr>
          <a:lstStyle/>
          <a:p>
            <a:r>
              <a:rPr lang="en-GB" altLang="en-US" sz="2800" b="1" dirty="0">
                <a:latin typeface="Century Gothic" panose="020B0502020202020204" pitchFamily="34" charset="0"/>
              </a:rPr>
              <a:t>Anxiety Symptoms: What happens in your body</a:t>
            </a:r>
            <a:endParaRPr lang="en-GB" sz="2800" b="1" dirty="0">
              <a:latin typeface="Century Gothic" panose="020B0502020202020204" pitchFamily="34" charset="0"/>
            </a:endParaRPr>
          </a:p>
        </p:txBody>
      </p:sp>
      <p:sp>
        <p:nvSpPr>
          <p:cNvPr id="4" name="TextBox 3"/>
          <p:cNvSpPr txBox="1"/>
          <p:nvPr/>
        </p:nvSpPr>
        <p:spPr>
          <a:xfrm>
            <a:off x="933254" y="2441542"/>
            <a:ext cx="9078012" cy="2724347"/>
          </a:xfrm>
          <a:prstGeom prst="rect">
            <a:avLst/>
          </a:prstGeom>
        </p:spPr>
        <p:txBody>
          <a:bodyPr wrap="square" rtlCol="0">
            <a:spAutoFit/>
          </a:bodyPr>
          <a:lstStyle/>
          <a:p>
            <a:endParaRPr lang="en-GB" dirty="0"/>
          </a:p>
        </p:txBody>
      </p:sp>
      <p:sp>
        <p:nvSpPr>
          <p:cNvPr id="5" name="Rectangle 4"/>
          <p:cNvSpPr/>
          <p:nvPr/>
        </p:nvSpPr>
        <p:spPr>
          <a:xfrm>
            <a:off x="612742" y="1885950"/>
            <a:ext cx="11198258" cy="4524315"/>
          </a:xfrm>
          <a:prstGeom prst="rect">
            <a:avLst/>
          </a:prstGeom>
        </p:spPr>
        <p:txBody>
          <a:bodyPr wrap="square">
            <a:spAutoFit/>
          </a:bodyPr>
          <a:lstStyle/>
          <a:p>
            <a:pPr>
              <a:lnSpc>
                <a:spcPct val="80000"/>
              </a:lnSpc>
            </a:pPr>
            <a:endParaRPr lang="en-GB" altLang="en-US" sz="2000" dirty="0">
              <a:latin typeface="Century Gothic" panose="020B0502020202020204" pitchFamily="34" charset="0"/>
            </a:endParaRPr>
          </a:p>
          <a:p>
            <a:r>
              <a:rPr lang="en-GB" altLang="en-US" sz="2000" dirty="0">
                <a:latin typeface="Century Gothic" panose="020B0502020202020204" pitchFamily="34" charset="0"/>
              </a:rPr>
              <a:t>Rapid heartrate- ‘heart thumping’</a:t>
            </a:r>
          </a:p>
          <a:p>
            <a:r>
              <a:rPr lang="en-GB" altLang="en-US" sz="2000" dirty="0">
                <a:latin typeface="Century Gothic" panose="020B0502020202020204" pitchFamily="34" charset="0"/>
              </a:rPr>
              <a:t>Rapid Breathing</a:t>
            </a:r>
          </a:p>
          <a:p>
            <a:r>
              <a:rPr lang="en-GB" altLang="en-US" sz="2000" dirty="0">
                <a:latin typeface="Century Gothic" panose="020B0502020202020204" pitchFamily="34" charset="0"/>
              </a:rPr>
              <a:t>Sweating</a:t>
            </a:r>
          </a:p>
          <a:p>
            <a:r>
              <a:rPr lang="en-GB" altLang="en-US" sz="2000" dirty="0">
                <a:latin typeface="Century Gothic" panose="020B0502020202020204" pitchFamily="34" charset="0"/>
              </a:rPr>
              <a:t>Nausea and stomach upset</a:t>
            </a:r>
          </a:p>
          <a:p>
            <a:r>
              <a:rPr lang="en-GB" altLang="en-US" sz="2000" dirty="0">
                <a:latin typeface="Century Gothic" panose="020B0502020202020204" pitchFamily="34" charset="0"/>
              </a:rPr>
              <a:t>Feeling dizzy or light-headed</a:t>
            </a:r>
          </a:p>
          <a:p>
            <a:r>
              <a:rPr lang="en-GB" altLang="en-US" sz="2000" dirty="0">
                <a:latin typeface="Century Gothic" panose="020B0502020202020204" pitchFamily="34" charset="0"/>
              </a:rPr>
              <a:t>Tight/painful chest</a:t>
            </a:r>
          </a:p>
          <a:p>
            <a:r>
              <a:rPr lang="en-GB" altLang="en-US" sz="2000" dirty="0">
                <a:latin typeface="Century Gothic" panose="020B0502020202020204" pitchFamily="34" charset="0"/>
              </a:rPr>
              <a:t>Numbness or tingling sensations</a:t>
            </a:r>
          </a:p>
          <a:p>
            <a:r>
              <a:rPr lang="en-GB" altLang="en-US" sz="2000" dirty="0">
                <a:latin typeface="Century Gothic" panose="020B0502020202020204" pitchFamily="34" charset="0"/>
              </a:rPr>
              <a:t>Unreality/bright vision</a:t>
            </a:r>
          </a:p>
          <a:p>
            <a:r>
              <a:rPr lang="en-GB" altLang="en-US" sz="2000" dirty="0">
                <a:latin typeface="Century Gothic" panose="020B0502020202020204" pitchFamily="34" charset="0"/>
              </a:rPr>
              <a:t>Heavy legs</a:t>
            </a:r>
          </a:p>
          <a:p>
            <a:r>
              <a:rPr lang="en-GB" altLang="en-US" sz="2000" dirty="0">
                <a:latin typeface="Century Gothic" panose="020B0502020202020204" pitchFamily="34" charset="0"/>
              </a:rPr>
              <a:t>Choking sensations</a:t>
            </a:r>
          </a:p>
          <a:p>
            <a:r>
              <a:rPr lang="en-GB" altLang="en-US" sz="2000" dirty="0">
                <a:latin typeface="Century Gothic" panose="020B0502020202020204" pitchFamily="34" charset="0"/>
              </a:rPr>
              <a:t>Hot and cold flushes</a:t>
            </a:r>
          </a:p>
          <a:p>
            <a:r>
              <a:rPr lang="en-GB" altLang="en-US" sz="2000" dirty="0">
                <a:latin typeface="Century Gothic" panose="020B0502020202020204" pitchFamily="34" charset="0"/>
              </a:rPr>
              <a:t>Need to go to the toilet</a:t>
            </a:r>
          </a:p>
          <a:p>
            <a:pPr>
              <a:lnSpc>
                <a:spcPct val="80000"/>
              </a:lnSpc>
            </a:pPr>
            <a:endParaRPr lang="en-GB" altLang="en-US" sz="2000" dirty="0">
              <a:latin typeface="Century Gothic" panose="020B0502020202020204" pitchFamily="34" charset="0"/>
            </a:endParaRPr>
          </a:p>
          <a:p>
            <a:pPr>
              <a:lnSpc>
                <a:spcPct val="80000"/>
              </a:lnSpc>
            </a:pPr>
            <a:endParaRPr lang="en-GB" altLang="en-US" sz="2000" dirty="0">
              <a:latin typeface="Century Gothic" panose="020B0502020202020204" pitchFamily="34" charset="0"/>
            </a:endParaRPr>
          </a:p>
        </p:txBody>
      </p:sp>
      <p:pic>
        <p:nvPicPr>
          <p:cNvPr id="1034" name="Picture 10" descr="C:\Users\Jill\AppData\Local\Microsoft\Windows\Temporary Internet Files\Content.IE5\IAP68R3S\5771-Woman-Hyperventilating-And-Breathing-Into-A-Bag-Poster-Art-Print[1].jpg"/>
          <p:cNvPicPr>
            <a:picLocks noChangeAspect="1" noChangeArrowheads="1"/>
          </p:cNvPicPr>
          <p:nvPr/>
        </p:nvPicPr>
        <p:blipFill>
          <a:blip r:embed="rId3"/>
          <a:srcRect/>
          <a:stretch>
            <a:fillRect/>
          </a:stretch>
        </p:blipFill>
        <p:spPr bwMode="auto">
          <a:xfrm>
            <a:off x="6086495" y="1933595"/>
            <a:ext cx="1714500" cy="1714500"/>
          </a:xfrm>
          <a:prstGeom prst="rect">
            <a:avLst/>
          </a:prstGeom>
          <a:noFill/>
        </p:spPr>
      </p:pic>
      <p:pic>
        <p:nvPicPr>
          <p:cNvPr id="1035" name="Picture 11" descr="C:\Users\Jill\AppData\Local\Microsoft\Windows\Temporary Internet Files\Content.IE5\IAP68R3S\0511-0709-0401-4253_Sweating_Over_an_Exam_clipart_image[1].jpg"/>
          <p:cNvPicPr>
            <a:picLocks noChangeAspect="1" noChangeArrowheads="1"/>
          </p:cNvPicPr>
          <p:nvPr/>
        </p:nvPicPr>
        <p:blipFill>
          <a:blip r:embed="rId4"/>
          <a:srcRect/>
          <a:stretch>
            <a:fillRect/>
          </a:stretch>
        </p:blipFill>
        <p:spPr bwMode="auto">
          <a:xfrm>
            <a:off x="9350692" y="1605217"/>
            <a:ext cx="1793572" cy="1928572"/>
          </a:xfrm>
          <a:prstGeom prst="rect">
            <a:avLst/>
          </a:prstGeom>
          <a:noFill/>
        </p:spPr>
      </p:pic>
      <p:pic>
        <p:nvPicPr>
          <p:cNvPr id="1037" name="Picture 13" descr="C:\Users\Jill\AppData\Local\Microsoft\Windows\Temporary Internet Files\Content.IE5\GDI3VHS2\logo_toilet[1].jpg"/>
          <p:cNvPicPr>
            <a:picLocks noChangeAspect="1" noChangeArrowheads="1"/>
          </p:cNvPicPr>
          <p:nvPr/>
        </p:nvPicPr>
        <p:blipFill>
          <a:blip r:embed="rId5"/>
          <a:srcRect/>
          <a:stretch>
            <a:fillRect/>
          </a:stretch>
        </p:blipFill>
        <p:spPr bwMode="auto">
          <a:xfrm>
            <a:off x="8963025" y="4200525"/>
            <a:ext cx="2286000" cy="1524000"/>
          </a:xfrm>
          <a:prstGeom prst="rect">
            <a:avLst/>
          </a:prstGeom>
          <a:noFill/>
        </p:spPr>
      </p:pic>
      <p:pic>
        <p:nvPicPr>
          <p:cNvPr id="1040" name="Picture 16" descr="C:\Users\Jill\AppData\Local\Microsoft\Windows\Temporary Internet Files\Content.IE5\GF5IHVZB\nausea_smiley-300x289[1].jpg"/>
          <p:cNvPicPr>
            <a:picLocks noChangeAspect="1" noChangeArrowheads="1"/>
          </p:cNvPicPr>
          <p:nvPr/>
        </p:nvPicPr>
        <p:blipFill>
          <a:blip r:embed="rId6"/>
          <a:srcRect/>
          <a:stretch>
            <a:fillRect/>
          </a:stretch>
        </p:blipFill>
        <p:spPr bwMode="auto">
          <a:xfrm>
            <a:off x="6003925" y="4279900"/>
            <a:ext cx="1270000" cy="1270000"/>
          </a:xfrm>
          <a:prstGeom prst="rect">
            <a:avLst/>
          </a:prstGeom>
          <a:noFill/>
        </p:spPr>
      </p:pic>
    </p:spTree>
    <p:extLst>
      <p:ext uri="{BB962C8B-B14F-4D97-AF65-F5344CB8AC3E}">
        <p14:creationId xmlns:p14="http://schemas.microsoft.com/office/powerpoint/2010/main" val="229727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036949" y="1009650"/>
            <a:ext cx="8729220" cy="523220"/>
          </a:xfrm>
          <a:prstGeom prst="rect">
            <a:avLst/>
          </a:prstGeom>
          <a:noFill/>
        </p:spPr>
        <p:txBody>
          <a:bodyPr wrap="square" rtlCol="0">
            <a:spAutoFit/>
          </a:bodyPr>
          <a:lstStyle/>
          <a:p>
            <a:r>
              <a:rPr lang="en-GB" sz="2800" b="1" dirty="0">
                <a:latin typeface="Century Gothic" panose="020B0502020202020204" pitchFamily="34" charset="0"/>
              </a:rPr>
              <a:t>Anxiety symptoms: What happens in your mind?</a:t>
            </a:r>
          </a:p>
        </p:txBody>
      </p:sp>
      <p:sp>
        <p:nvSpPr>
          <p:cNvPr id="4" name="TextBox 3"/>
          <p:cNvSpPr txBox="1"/>
          <p:nvPr/>
        </p:nvSpPr>
        <p:spPr>
          <a:xfrm>
            <a:off x="1084082" y="1904213"/>
            <a:ext cx="9426805" cy="3431357"/>
          </a:xfrm>
          <a:prstGeom prst="rect">
            <a:avLst/>
          </a:prstGeom>
        </p:spPr>
        <p:txBody>
          <a:bodyPr wrap="square" rtlCol="0">
            <a:spAutoFit/>
          </a:bodyPr>
          <a:lstStyle/>
          <a:p>
            <a:endParaRPr lang="en-GB" dirty="0"/>
          </a:p>
        </p:txBody>
      </p:sp>
      <p:sp>
        <p:nvSpPr>
          <p:cNvPr id="5" name="Rectangle 4"/>
          <p:cNvSpPr/>
          <p:nvPr/>
        </p:nvSpPr>
        <p:spPr>
          <a:xfrm>
            <a:off x="571500" y="1632525"/>
            <a:ext cx="11239500" cy="4339650"/>
          </a:xfrm>
          <a:prstGeom prst="rect">
            <a:avLst/>
          </a:prstGeom>
        </p:spPr>
        <p:txBody>
          <a:bodyPr wrap="square">
            <a:spAutoFit/>
          </a:bodyPr>
          <a:lstStyle/>
          <a:p>
            <a:r>
              <a:rPr lang="en-GB" altLang="en-US" sz="2000" dirty="0">
                <a:latin typeface="Century Gothic" panose="020B0502020202020204" pitchFamily="34" charset="0"/>
              </a:rPr>
              <a:t>In your emotions you may feel</a:t>
            </a:r>
          </a:p>
          <a:p>
            <a:pPr marL="285750" indent="-285750">
              <a:buFont typeface="Arial" panose="020B0604020202020204" pitchFamily="34" charset="0"/>
              <a:buChar char="•"/>
            </a:pPr>
            <a:r>
              <a:rPr lang="en-GB" sz="2000" dirty="0">
                <a:latin typeface="Century Gothic" panose="020B0502020202020204" pitchFamily="34" charset="0"/>
              </a:rPr>
              <a:t>tense, nervous and on edge</a:t>
            </a:r>
          </a:p>
          <a:p>
            <a:pPr marL="285750" indent="-285750">
              <a:buFont typeface="Arial" panose="020B0604020202020204" pitchFamily="34" charset="0"/>
              <a:buChar char="•"/>
            </a:pPr>
            <a:r>
              <a:rPr lang="en-GB" sz="2000" dirty="0">
                <a:latin typeface="Century Gothic" panose="020B0502020202020204" pitchFamily="34" charset="0"/>
              </a:rPr>
              <a:t>a sense of dread, or fearing the worst</a:t>
            </a:r>
          </a:p>
          <a:p>
            <a:pPr marL="285750" indent="-285750">
              <a:buFont typeface="Arial" panose="020B0604020202020204" pitchFamily="34" charset="0"/>
              <a:buChar char="•"/>
            </a:pPr>
            <a:r>
              <a:rPr lang="en-GB" sz="2000" dirty="0">
                <a:latin typeface="Century Gothic" panose="020B0502020202020204" pitchFamily="34" charset="0"/>
              </a:rPr>
              <a:t>restless or agitated</a:t>
            </a:r>
          </a:p>
          <a:p>
            <a:pPr marL="285750" indent="-285750">
              <a:buFont typeface="Arial" panose="020B0604020202020204" pitchFamily="34" charset="0"/>
              <a:buChar char="•"/>
            </a:pPr>
            <a:r>
              <a:rPr lang="en-GB" sz="2000" dirty="0">
                <a:latin typeface="Century Gothic" panose="020B0502020202020204" pitchFamily="34" charset="0"/>
              </a:rPr>
              <a:t>scared or panicky</a:t>
            </a:r>
          </a:p>
          <a:p>
            <a:endParaRPr lang="en-GB" sz="2000" dirty="0">
              <a:latin typeface="Century Gothic" panose="020B0502020202020204" pitchFamily="34" charset="0"/>
            </a:endParaRPr>
          </a:p>
          <a:p>
            <a:r>
              <a:rPr lang="en-GB" sz="2000" dirty="0">
                <a:latin typeface="Century Gothic" panose="020B0502020202020204" pitchFamily="34" charset="0"/>
              </a:rPr>
              <a:t>Your mind </a:t>
            </a:r>
          </a:p>
          <a:p>
            <a:pPr marL="285750" indent="-285750">
              <a:buFont typeface="Arial" panose="020B0604020202020204" pitchFamily="34" charset="0"/>
              <a:buChar char="•"/>
            </a:pPr>
            <a:r>
              <a:rPr lang="en-GB" sz="2000" dirty="0">
                <a:latin typeface="Century Gothic" panose="020B0502020202020204" pitchFamily="34" charset="0"/>
              </a:rPr>
              <a:t>is busy whirring with repetitive thought patterns.</a:t>
            </a:r>
          </a:p>
          <a:p>
            <a:pPr marL="285750" indent="-285750">
              <a:buFont typeface="Arial" panose="020B0604020202020204" pitchFamily="34" charset="0"/>
              <a:buChar char="•"/>
            </a:pPr>
            <a:r>
              <a:rPr lang="en-GB" sz="2000" dirty="0">
                <a:latin typeface="Century Gothic" panose="020B0502020202020204" pitchFamily="34" charset="0"/>
              </a:rPr>
              <a:t>is prone to dwell on negative experiences, thinking situations over and over again.</a:t>
            </a:r>
          </a:p>
          <a:p>
            <a:pPr marL="285750" indent="-285750">
              <a:buFont typeface="Arial" panose="020B0604020202020204" pitchFamily="34" charset="0"/>
              <a:buChar char="•"/>
            </a:pPr>
            <a:r>
              <a:rPr lang="en-GB" sz="2000" dirty="0">
                <a:latin typeface="Century Gothic" panose="020B0502020202020204" pitchFamily="34" charset="0"/>
              </a:rPr>
              <a:t>has difficulty concentrating, thinking clearly  or focusing effectively.</a:t>
            </a:r>
          </a:p>
          <a:p>
            <a:pPr marL="285750" indent="-285750">
              <a:buFont typeface="Arial" panose="020B0604020202020204" pitchFamily="34" charset="0"/>
              <a:buChar char="•"/>
            </a:pPr>
            <a:r>
              <a:rPr lang="en-GB" sz="2000" dirty="0">
                <a:latin typeface="Century Gothic" panose="020B0502020202020204" pitchFamily="34" charset="0"/>
              </a:rPr>
              <a:t>has difficulty remembering things.</a:t>
            </a:r>
          </a:p>
          <a:p>
            <a:pPr marL="285750" indent="-285750">
              <a:buFont typeface="Arial" panose="020B0604020202020204" pitchFamily="34" charset="0"/>
              <a:buChar char="•"/>
            </a:pPr>
            <a:r>
              <a:rPr lang="en-GB" sz="2000" dirty="0">
                <a:latin typeface="Century Gothic" panose="020B0502020202020204" pitchFamily="34" charset="0"/>
              </a:rPr>
              <a:t>has difficulty making decisions.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2065" name="Picture 17" descr="C:\Users\Jill\AppData\Local\Microsoft\Windows\Temporary Internet Files\Content.IE5\N0FVWI27\restless-egg-syndrome[1].jpg"/>
          <p:cNvPicPr>
            <a:picLocks noChangeAspect="1" noChangeArrowheads="1"/>
          </p:cNvPicPr>
          <p:nvPr/>
        </p:nvPicPr>
        <p:blipFill>
          <a:blip r:embed="rId3"/>
          <a:srcRect/>
          <a:stretch>
            <a:fillRect/>
          </a:stretch>
        </p:blipFill>
        <p:spPr bwMode="auto">
          <a:xfrm>
            <a:off x="6619875" y="1647824"/>
            <a:ext cx="2286000" cy="1630680"/>
          </a:xfrm>
          <a:prstGeom prst="rect">
            <a:avLst/>
          </a:prstGeom>
          <a:noFill/>
        </p:spPr>
      </p:pic>
      <p:pic>
        <p:nvPicPr>
          <p:cNvPr id="2067" name="Picture 19" descr="C:\Users\Jill\AppData\Local\Microsoft\Windows\Temporary Internet Files\Content.IE5\GF5IHVZB\confuse6[1].gif"/>
          <p:cNvPicPr>
            <a:picLocks noChangeAspect="1" noChangeArrowheads="1"/>
          </p:cNvPicPr>
          <p:nvPr/>
        </p:nvPicPr>
        <p:blipFill>
          <a:blip r:embed="rId4"/>
          <a:srcRect/>
          <a:stretch>
            <a:fillRect/>
          </a:stretch>
        </p:blipFill>
        <p:spPr bwMode="auto">
          <a:xfrm>
            <a:off x="10267960" y="4467226"/>
            <a:ext cx="1405890" cy="1485900"/>
          </a:xfrm>
          <a:prstGeom prst="rect">
            <a:avLst/>
          </a:prstGeom>
          <a:noFill/>
        </p:spPr>
      </p:pic>
    </p:spTree>
    <p:extLst>
      <p:ext uri="{BB962C8B-B14F-4D97-AF65-F5344CB8AC3E}">
        <p14:creationId xmlns:p14="http://schemas.microsoft.com/office/powerpoint/2010/main" val="155134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390525" y="1000126"/>
            <a:ext cx="10467975" cy="954107"/>
          </a:xfrm>
          <a:prstGeom prst="rect">
            <a:avLst/>
          </a:prstGeom>
          <a:noFill/>
        </p:spPr>
        <p:txBody>
          <a:bodyPr wrap="square" rtlCol="0">
            <a:spAutoFit/>
          </a:bodyPr>
          <a:lstStyle/>
          <a:p>
            <a:r>
              <a:rPr lang="en-GB" sz="2800" b="1" dirty="0">
                <a:latin typeface="Century Gothic" panose="020B0502020202020204" pitchFamily="34" charset="0"/>
              </a:rPr>
              <a:t>Anxiety Symptoms: </a:t>
            </a:r>
          </a:p>
          <a:p>
            <a:r>
              <a:rPr lang="en-GB" sz="2800" b="1" dirty="0">
                <a:latin typeface="Century Gothic" panose="020B0502020202020204" pitchFamily="34" charset="0"/>
              </a:rPr>
              <a:t>What changes might happen in your behaviour?</a:t>
            </a:r>
          </a:p>
        </p:txBody>
      </p:sp>
      <p:sp>
        <p:nvSpPr>
          <p:cNvPr id="4" name="TextBox 3"/>
          <p:cNvSpPr txBox="1"/>
          <p:nvPr/>
        </p:nvSpPr>
        <p:spPr>
          <a:xfrm>
            <a:off x="641022" y="2092751"/>
            <a:ext cx="11093777" cy="3754874"/>
          </a:xfrm>
          <a:prstGeom prst="rect">
            <a:avLst/>
          </a:prstGeom>
          <a:noFill/>
        </p:spPr>
        <p:txBody>
          <a:bodyPr wrap="square" rtlCol="0">
            <a:spAutoFit/>
          </a:bodyPr>
          <a:lstStyle/>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Poor sleep</a:t>
            </a:r>
          </a:p>
          <a:p>
            <a:pPr marL="285750" indent="-285750">
              <a:buFont typeface="Arial" panose="020B0604020202020204" pitchFamily="34" charset="0"/>
              <a:buChar char="•"/>
            </a:pPr>
            <a:r>
              <a:rPr lang="en-GB" sz="2000" dirty="0">
                <a:latin typeface="Century Gothic" panose="020B0502020202020204" pitchFamily="34" charset="0"/>
              </a:rPr>
              <a:t>Loss of appetite or over-eating</a:t>
            </a:r>
          </a:p>
          <a:p>
            <a:pPr marL="285750" indent="-285750">
              <a:buFont typeface="Arial" panose="020B0604020202020204" pitchFamily="34" charset="0"/>
              <a:buChar char="•"/>
            </a:pPr>
            <a:r>
              <a:rPr lang="en-GB" sz="2000" dirty="0">
                <a:latin typeface="Century Gothic" panose="020B0502020202020204" pitchFamily="34" charset="0"/>
              </a:rPr>
              <a:t>Decline in academic performance</a:t>
            </a:r>
          </a:p>
          <a:p>
            <a:pPr marL="285750" indent="-285750">
              <a:buFont typeface="Arial" panose="020B0604020202020204" pitchFamily="34" charset="0"/>
              <a:buChar char="•"/>
            </a:pPr>
            <a:r>
              <a:rPr lang="en-GB" sz="2000" dirty="0">
                <a:latin typeface="Century Gothic" panose="020B0502020202020204" pitchFamily="34" charset="0"/>
              </a:rPr>
              <a:t>Increase in substance use</a:t>
            </a:r>
          </a:p>
          <a:p>
            <a:pPr marL="285750" indent="-285750">
              <a:buFont typeface="Arial" panose="020B0604020202020204" pitchFamily="34" charset="0"/>
              <a:buChar char="•"/>
            </a:pPr>
            <a:r>
              <a:rPr lang="en-GB" sz="2000" dirty="0">
                <a:latin typeface="Century Gothic" panose="020B0502020202020204" pitchFamily="34" charset="0"/>
              </a:rPr>
              <a:t>Withdrawal from friends and activities</a:t>
            </a:r>
          </a:p>
          <a:p>
            <a:pPr marL="285750" indent="-285750">
              <a:buFont typeface="Arial" panose="020B0604020202020204" pitchFamily="34" charset="0"/>
              <a:buChar char="•"/>
            </a:pPr>
            <a:r>
              <a:rPr lang="en-GB" sz="2000" dirty="0">
                <a:latin typeface="Century Gothic" panose="020B0502020202020204" pitchFamily="34" charset="0"/>
              </a:rPr>
              <a:t>Lowered sex drive</a:t>
            </a:r>
          </a:p>
          <a:p>
            <a:pPr marL="285750" indent="-285750">
              <a:buFont typeface="Arial" panose="020B0604020202020204" pitchFamily="34" charset="0"/>
              <a:buChar char="•"/>
            </a:pPr>
            <a:r>
              <a:rPr lang="en-GB" sz="2000" dirty="0">
                <a:latin typeface="Century Gothic" panose="020B0502020202020204" pitchFamily="34" charset="0"/>
              </a:rPr>
              <a:t>Loss of enjoyment and pleasure</a:t>
            </a:r>
          </a:p>
          <a:p>
            <a:pPr marL="285750" indent="-285750">
              <a:buFont typeface="Arial" panose="020B0604020202020204" pitchFamily="34" charset="0"/>
              <a:buChar char="•"/>
            </a:pPr>
            <a:r>
              <a:rPr lang="en-GB" sz="2000" dirty="0">
                <a:latin typeface="Century Gothic" panose="020B0502020202020204" pitchFamily="34" charset="0"/>
              </a:rPr>
              <a:t>AVOIDANCE</a:t>
            </a: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buFont typeface="Arial" panose="020B0604020202020204" pitchFamily="34" charset="0"/>
              <a:buChar char="•"/>
            </a:pPr>
            <a:endParaRPr lang="en-GB" dirty="0"/>
          </a:p>
        </p:txBody>
      </p:sp>
      <p:pic>
        <p:nvPicPr>
          <p:cNvPr id="3082" name="Picture 10" descr="C:\Users\Jill\AppData\Local\Microsoft\Windows\Temporary Internet Files\Content.IE5\KY4DKD8C\y4c9xagTE[1].jpg"/>
          <p:cNvPicPr>
            <a:picLocks noChangeAspect="1" noChangeArrowheads="1"/>
          </p:cNvPicPr>
          <p:nvPr/>
        </p:nvPicPr>
        <p:blipFill>
          <a:blip r:embed="rId3" cstate="print"/>
          <a:srcRect/>
          <a:stretch>
            <a:fillRect/>
          </a:stretch>
        </p:blipFill>
        <p:spPr bwMode="auto">
          <a:xfrm>
            <a:off x="5951436" y="2333633"/>
            <a:ext cx="2238851" cy="1310164"/>
          </a:xfrm>
          <a:prstGeom prst="rect">
            <a:avLst/>
          </a:prstGeom>
          <a:noFill/>
        </p:spPr>
      </p:pic>
      <p:pic>
        <p:nvPicPr>
          <p:cNvPr id="3087" name="Picture 15" descr="C:\Users\Jill\AppData\Local\Microsoft\Windows\Temporary Internet Files\Content.IE5\2S0F48EX\insomnio-adolescente[1].jpg"/>
          <p:cNvPicPr>
            <a:picLocks noChangeAspect="1" noChangeArrowheads="1"/>
          </p:cNvPicPr>
          <p:nvPr/>
        </p:nvPicPr>
        <p:blipFill>
          <a:blip r:embed="rId4"/>
          <a:srcRect/>
          <a:stretch>
            <a:fillRect/>
          </a:stretch>
        </p:blipFill>
        <p:spPr bwMode="auto">
          <a:xfrm>
            <a:off x="5605465" y="4414840"/>
            <a:ext cx="2700338" cy="1366838"/>
          </a:xfrm>
          <a:prstGeom prst="rect">
            <a:avLst/>
          </a:prstGeom>
          <a:noFill/>
        </p:spPr>
      </p:pic>
      <p:pic>
        <p:nvPicPr>
          <p:cNvPr id="1026" name="Picture 2" descr="C:\Users\Jill\AppData\Local\Microsoft\Windows\Temporary Internet Files\Content.IE5\BMV5I9ZN\alcohol1[1].jpg"/>
          <p:cNvPicPr>
            <a:picLocks noChangeAspect="1" noChangeArrowheads="1"/>
          </p:cNvPicPr>
          <p:nvPr/>
        </p:nvPicPr>
        <p:blipFill>
          <a:blip r:embed="rId5"/>
          <a:srcRect/>
          <a:stretch>
            <a:fillRect/>
          </a:stretch>
        </p:blipFill>
        <p:spPr bwMode="auto">
          <a:xfrm>
            <a:off x="8543925" y="2547952"/>
            <a:ext cx="3143250" cy="2097405"/>
          </a:xfrm>
          <a:prstGeom prst="rect">
            <a:avLst/>
          </a:prstGeom>
          <a:noFill/>
        </p:spPr>
      </p:pic>
    </p:spTree>
    <p:extLst>
      <p:ext uri="{BB962C8B-B14F-4D97-AF65-F5344CB8AC3E}">
        <p14:creationId xmlns:p14="http://schemas.microsoft.com/office/powerpoint/2010/main" val="115809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Oval 5"/>
          <p:cNvSpPr/>
          <p:nvPr/>
        </p:nvSpPr>
        <p:spPr>
          <a:xfrm>
            <a:off x="711722" y="1475296"/>
            <a:ext cx="1326627" cy="6410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Trigger</a:t>
            </a:r>
          </a:p>
        </p:txBody>
      </p:sp>
      <p:sp>
        <p:nvSpPr>
          <p:cNvPr id="7" name="Oval 6"/>
          <p:cNvSpPr/>
          <p:nvPr/>
        </p:nvSpPr>
        <p:spPr>
          <a:xfrm>
            <a:off x="4119512" y="1313861"/>
            <a:ext cx="2130458" cy="12537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Thoughts</a:t>
            </a:r>
            <a:endParaRPr lang="en-GB" dirty="0">
              <a:latin typeface="Century Gothic" pitchFamily="34" charset="0"/>
            </a:endParaRPr>
          </a:p>
        </p:txBody>
      </p:sp>
      <p:sp>
        <p:nvSpPr>
          <p:cNvPr id="8" name="Oval 7"/>
          <p:cNvSpPr/>
          <p:nvPr/>
        </p:nvSpPr>
        <p:spPr>
          <a:xfrm>
            <a:off x="6947555" y="2865946"/>
            <a:ext cx="2130457" cy="1291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Feelings</a:t>
            </a:r>
          </a:p>
        </p:txBody>
      </p:sp>
      <p:sp>
        <p:nvSpPr>
          <p:cNvPr id="9" name="Oval 8"/>
          <p:cNvSpPr/>
          <p:nvPr/>
        </p:nvSpPr>
        <p:spPr>
          <a:xfrm>
            <a:off x="4232633" y="4166647"/>
            <a:ext cx="2149313" cy="13456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Sensations</a:t>
            </a:r>
          </a:p>
        </p:txBody>
      </p:sp>
      <p:sp>
        <p:nvSpPr>
          <p:cNvPr id="10" name="Oval 9"/>
          <p:cNvSpPr/>
          <p:nvPr/>
        </p:nvSpPr>
        <p:spPr>
          <a:xfrm>
            <a:off x="1319752" y="2908171"/>
            <a:ext cx="1951348" cy="11689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itchFamily="34" charset="0"/>
              </a:rPr>
              <a:t>Behaviour</a:t>
            </a:r>
          </a:p>
        </p:txBody>
      </p:sp>
      <p:cxnSp>
        <p:nvCxnSpPr>
          <p:cNvPr id="13" name="Straight Arrow Connector 12"/>
          <p:cNvCxnSpPr/>
          <p:nvPr/>
        </p:nvCxnSpPr>
        <p:spPr>
          <a:xfrm>
            <a:off x="5194168" y="3035431"/>
            <a:ext cx="0" cy="10416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25245" y="3492632"/>
            <a:ext cx="23567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186260" y="2450969"/>
            <a:ext cx="763571" cy="4572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81946" y="2269502"/>
            <a:ext cx="829559" cy="5773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501353" y="4088880"/>
            <a:ext cx="900258" cy="66222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82565" y="4077093"/>
            <a:ext cx="904973" cy="6740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37208" y="1776954"/>
            <a:ext cx="1630837" cy="3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983744" y="1536569"/>
            <a:ext cx="2179556"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Century Gothic" pitchFamily="34" charset="0"/>
              </a:rPr>
              <a:t>Fight/Flight/Freeze</a:t>
            </a:r>
          </a:p>
        </p:txBody>
      </p:sp>
      <p:sp>
        <p:nvSpPr>
          <p:cNvPr id="27" name="Oval 26"/>
          <p:cNvSpPr/>
          <p:nvPr/>
        </p:nvSpPr>
        <p:spPr>
          <a:xfrm>
            <a:off x="9363075" y="4751109"/>
            <a:ext cx="2057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Century Gothic" pitchFamily="34" charset="0"/>
              </a:rPr>
              <a:t>Adrenaline</a:t>
            </a:r>
          </a:p>
          <a:p>
            <a:pPr algn="ctr"/>
            <a:r>
              <a:rPr lang="en-GB" dirty="0">
                <a:solidFill>
                  <a:schemeClr val="accent1"/>
                </a:solidFill>
                <a:latin typeface="Century Gothic" pitchFamily="34" charset="0"/>
              </a:rPr>
              <a:t>Cortisol</a:t>
            </a:r>
          </a:p>
        </p:txBody>
      </p:sp>
      <p:cxnSp>
        <p:nvCxnSpPr>
          <p:cNvPr id="29" name="Straight Arrow Connector 28"/>
          <p:cNvCxnSpPr/>
          <p:nvPr/>
        </p:nvCxnSpPr>
        <p:spPr>
          <a:xfrm>
            <a:off x="6249970" y="1725105"/>
            <a:ext cx="2516958" cy="169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228082" y="2450969"/>
            <a:ext cx="292231" cy="206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501353" y="5288437"/>
            <a:ext cx="3048000" cy="37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67645" y="5238751"/>
            <a:ext cx="3870980" cy="461665"/>
          </a:xfrm>
          <a:prstGeom prst="rect">
            <a:avLst/>
          </a:prstGeom>
          <a:noFill/>
        </p:spPr>
        <p:txBody>
          <a:bodyPr wrap="square" rtlCol="0">
            <a:spAutoFit/>
          </a:bodyPr>
          <a:lstStyle/>
          <a:p>
            <a:r>
              <a:rPr lang="en-GB" sz="2400" b="1" dirty="0">
                <a:latin typeface="Century Gothic" panose="020B0502020202020204" pitchFamily="34" charset="0"/>
              </a:rPr>
              <a:t>How does anxiety work?</a:t>
            </a:r>
          </a:p>
        </p:txBody>
      </p:sp>
    </p:spTree>
    <p:extLst>
      <p:ext uri="{BB962C8B-B14F-4D97-AF65-F5344CB8AC3E}">
        <p14:creationId xmlns:p14="http://schemas.microsoft.com/office/powerpoint/2010/main" val="3267488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29F9FB06B9A04D9CE1E7574BBAB788" ma:contentTypeVersion="6" ma:contentTypeDescription="Create a new document." ma:contentTypeScope="" ma:versionID="d2accd55b38e5de373ed249fa28cc429">
  <xsd:schema xmlns:xsd="http://www.w3.org/2001/XMLSchema" xmlns:xs="http://www.w3.org/2001/XMLSchema" xmlns:p="http://schemas.microsoft.com/office/2006/metadata/properties" xmlns:ns2="5a3629d8-35c8-42c6-841e-db1d1cce290e" xmlns:ns3="72077e6f-05ae-4d47-9d46-f68896032419" targetNamespace="http://schemas.microsoft.com/office/2006/metadata/properties" ma:root="true" ma:fieldsID="2ae4d1821239036b2b32a74e5666c854" ns2:_="" ns3:_="">
    <xsd:import namespace="5a3629d8-35c8-42c6-841e-db1d1cce290e"/>
    <xsd:import namespace="72077e6f-05ae-4d47-9d46-f688960324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629d8-35c8-42c6-841e-db1d1cce2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077e6f-05ae-4d47-9d46-f688960324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077e6f-05ae-4d47-9d46-f6889603241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5962A6-5E0D-4399-81DB-C751094CB950}"/>
</file>

<file path=customXml/itemProps2.xml><?xml version="1.0" encoding="utf-8"?>
<ds:datastoreItem xmlns:ds="http://schemas.openxmlformats.org/officeDocument/2006/customXml" ds:itemID="{2340E72F-4560-4756-BF12-53BFE3DB435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30514A-C281-47A6-9F19-979C4D3507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1819</TotalTime>
  <Words>1724</Words>
  <Application>Microsoft Office PowerPoint</Application>
  <PresentationFormat>Widescreen</PresentationFormat>
  <Paragraphs>374</Paragraphs>
  <Slides>30</Slides>
  <Notes>1</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Pryfysgol Bangor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Williams</dc:creator>
  <cp:lastModifiedBy>Munha Lee</cp:lastModifiedBy>
  <cp:revision>165</cp:revision>
  <cp:lastPrinted>2017-10-18T08:15:53Z</cp:lastPrinted>
  <dcterms:created xsi:type="dcterms:W3CDTF">2016-08-16T10:57:56Z</dcterms:created>
  <dcterms:modified xsi:type="dcterms:W3CDTF">2020-02-13T09:52:23Z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0x0101002529F9FB06B9A04D9CE1E7574BBAB788</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