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9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7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9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82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6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3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7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0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03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7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7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0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3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974528-AD25-48DF-A51F-5150384A16EB}" type="datetimeFigureOut">
              <a:rPr lang="en-GB" smtClean="0"/>
              <a:t>05/10/2015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22F3-5864-498C-AB20-ABDCAE805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5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bangor.ac.uk/ethic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Revised HCMS AEC 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74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634" y="1920942"/>
            <a:ext cx="2064470" cy="4195481"/>
          </a:xfrm>
        </p:spPr>
        <p:txBody>
          <a:bodyPr/>
          <a:lstStyle/>
          <a:p>
            <a:r>
              <a:rPr lang="en-GB" dirty="0" smtClean="0"/>
              <a:t>Scroll down and complete the details of application from proposal – standard information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5" y="278875"/>
            <a:ext cx="9044232" cy="61879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80289" y="2469823"/>
            <a:ext cx="3836709" cy="344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090474" y="2545237"/>
            <a:ext cx="4826524" cy="379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4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INFORMATION MENU: </a:t>
            </a:r>
            <a:r>
              <a:rPr lang="en-GB" sz="2400" dirty="0" smtClean="0"/>
              <a:t>Details of proposal </a:t>
            </a:r>
            <a:r>
              <a:rPr lang="en-GB" sz="2400" dirty="0" err="1" smtClean="0"/>
              <a:t>e.g</a:t>
            </a:r>
            <a:r>
              <a:rPr lang="en-GB" sz="2400" dirty="0" smtClean="0"/>
              <a:t> expedited review, Supervisor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EXAMPLE: </a:t>
            </a:r>
          </a:p>
          <a:p>
            <a:pPr marL="0" indent="0">
              <a:buNone/>
            </a:pPr>
            <a:r>
              <a:rPr lang="en-GB" sz="1600" b="1" dirty="0" smtClean="0"/>
              <a:t>Study </a:t>
            </a:r>
            <a:r>
              <a:rPr lang="en-GB" sz="1600" b="1" dirty="0"/>
              <a:t>type (please tick</a:t>
            </a:r>
            <a:r>
              <a:rPr lang="en-GB" sz="1600" b="1" dirty="0" smtClean="0"/>
              <a:t>)</a:t>
            </a:r>
            <a:endParaRPr lang="en-GB" sz="1600" b="1" dirty="0"/>
          </a:p>
          <a:p>
            <a:r>
              <a:rPr lang="en-GB" sz="1600" dirty="0" smtClean="0"/>
              <a:t>Evidence </a:t>
            </a:r>
            <a:r>
              <a:rPr lang="en-GB" sz="1600" dirty="0"/>
              <a:t>synthesis (including realist, meta-ethnography and other similar approaches</a:t>
            </a:r>
            <a:r>
              <a:rPr lang="en-GB" sz="1600" dirty="0" smtClean="0"/>
              <a:t>)</a:t>
            </a:r>
            <a:endParaRPr lang="en-GB" sz="1600" dirty="0"/>
          </a:p>
          <a:p>
            <a:r>
              <a:rPr lang="en-GB" sz="1600" dirty="0"/>
              <a:t> </a:t>
            </a:r>
            <a:r>
              <a:rPr lang="en-GB" sz="1600" dirty="0" smtClean="0"/>
              <a:t>Audit</a:t>
            </a:r>
            <a:endParaRPr lang="en-GB" sz="1600" dirty="0"/>
          </a:p>
          <a:p>
            <a:r>
              <a:rPr lang="en-GB" sz="1600" dirty="0"/>
              <a:t> </a:t>
            </a:r>
            <a:r>
              <a:rPr lang="en-GB" sz="1600" dirty="0" smtClean="0"/>
              <a:t>Evaluation</a:t>
            </a:r>
            <a:endParaRPr lang="en-GB" sz="1600" dirty="0"/>
          </a:p>
          <a:p>
            <a:r>
              <a:rPr lang="en-GB" sz="1600" dirty="0"/>
              <a:t> Experimental/Quasi </a:t>
            </a:r>
            <a:r>
              <a:rPr lang="en-GB" sz="1600" dirty="0" smtClean="0"/>
              <a:t>Experimental</a:t>
            </a:r>
            <a:endParaRPr lang="en-GB" sz="1600" dirty="0"/>
          </a:p>
          <a:p>
            <a:r>
              <a:rPr lang="en-GB" sz="1600" dirty="0"/>
              <a:t> Other please </a:t>
            </a:r>
            <a:r>
              <a:rPr lang="en-GB" sz="1600" dirty="0" smtClean="0"/>
              <a:t>state</a:t>
            </a:r>
            <a:endParaRPr lang="en-GB" sz="1600" dirty="0"/>
          </a:p>
          <a:p>
            <a:r>
              <a:rPr lang="en-GB" sz="1600" dirty="0"/>
              <a:t> Primary data </a:t>
            </a:r>
            <a:r>
              <a:rPr lang="en-GB" sz="1600" dirty="0" smtClean="0"/>
              <a:t>collection</a:t>
            </a:r>
            <a:endParaRPr lang="en-GB" sz="1600" dirty="0"/>
          </a:p>
          <a:p>
            <a:r>
              <a:rPr lang="en-GB" sz="1600" dirty="0"/>
              <a:t> Secondary data </a:t>
            </a:r>
            <a:r>
              <a:rPr lang="en-GB" sz="1600" dirty="0" smtClean="0"/>
              <a:t>analysis</a:t>
            </a:r>
            <a:endParaRPr lang="en-GB" sz="1600" dirty="0"/>
          </a:p>
          <a:p>
            <a:r>
              <a:rPr lang="en-GB" sz="1600" dirty="0"/>
              <a:t>Give further details</a:t>
            </a:r>
          </a:p>
        </p:txBody>
      </p:sp>
    </p:spTree>
    <p:extLst>
      <p:ext uri="{BB962C8B-B14F-4D97-AF65-F5344CB8AC3E}">
        <p14:creationId xmlns:p14="http://schemas.microsoft.com/office/powerpoint/2010/main" val="5918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MENU ITEMS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18" y="1130413"/>
            <a:ext cx="8188779" cy="5117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3662" y="3962408"/>
            <a:ext cx="1480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Address other domains of application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836709" y="2997724"/>
            <a:ext cx="6214125" cy="1625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300194" y="2916810"/>
            <a:ext cx="5882328" cy="1706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264215" y="2916810"/>
            <a:ext cx="4918307" cy="164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992333" y="2947055"/>
            <a:ext cx="4190189" cy="161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41648" y="2937235"/>
            <a:ext cx="3340874" cy="1564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9035" y="5429839"/>
            <a:ext cx="1555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Save if require or progress to submit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954044" y="3779756"/>
            <a:ext cx="4764991" cy="1846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5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save and exit…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26" y="1153980"/>
            <a:ext cx="8151072" cy="5094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4511" y="3506771"/>
            <a:ext cx="175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File name to reopen and edit/delete/</a:t>
            </a:r>
          </a:p>
          <a:p>
            <a:r>
              <a:rPr lang="en-GB" dirty="0" smtClean="0"/>
              <a:t>review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28940" y="3601039"/>
            <a:ext cx="5156462" cy="53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66910" y="1643176"/>
            <a:ext cx="1753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sign in – takes you to the application</a:t>
            </a:r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9037215" y="1329294"/>
            <a:ext cx="531013" cy="6277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9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77" y="0"/>
            <a:ext cx="9404723" cy="1400530"/>
          </a:xfrm>
        </p:spPr>
        <p:txBody>
          <a:bodyPr/>
          <a:lstStyle/>
          <a:p>
            <a:r>
              <a:rPr lang="en-GB" dirty="0" smtClean="0"/>
              <a:t>Other menu items …ethical considerations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48" y="1400530"/>
            <a:ext cx="8471584" cy="52947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26384" y="3733014"/>
            <a:ext cx="1366886" cy="13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596487" y="2846895"/>
            <a:ext cx="2102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Will specify</a:t>
            </a:r>
            <a:r>
              <a:rPr lang="en-GB" dirty="0"/>
              <a:t> </a:t>
            </a:r>
            <a:r>
              <a:rPr lang="en-GB" dirty="0" smtClean="0"/>
              <a:t> ‘leave this page’ option – YES to move to next menu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1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project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707804"/>
            <a:ext cx="7943683" cy="49648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95307" y="4939645"/>
            <a:ext cx="922645" cy="1112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4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78" y="2052638"/>
            <a:ext cx="6713219" cy="41957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39266" y="4901938"/>
            <a:ext cx="763571" cy="7635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1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insurance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964" y="1853248"/>
            <a:ext cx="7706147" cy="49591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03596" y="5335571"/>
            <a:ext cx="961534" cy="7070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3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documents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24" y="1626499"/>
            <a:ext cx="8103938" cy="506496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590094" y="5081047"/>
            <a:ext cx="1385740" cy="584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078012" y="2818614"/>
            <a:ext cx="189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Upload supporting documents </a:t>
            </a:r>
            <a:r>
              <a:rPr lang="en-GB" dirty="0" err="1" smtClean="0"/>
              <a:t>e.g</a:t>
            </a:r>
            <a:r>
              <a:rPr lang="en-GB" dirty="0" smtClean="0"/>
              <a:t> </a:t>
            </a:r>
          </a:p>
          <a:p>
            <a:r>
              <a:rPr lang="en-GB" dirty="0" smtClean="0"/>
              <a:t>PIS, CONSENT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532775" y="3846136"/>
            <a:ext cx="2507530" cy="205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25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Submission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890" y="1958370"/>
            <a:ext cx="6713219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8329" y="4506012"/>
            <a:ext cx="2073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Submission – but remember collaborative researchers if appropriate to check/edit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23348" y="4637988"/>
            <a:ext cx="2073897" cy="424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5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Overarching principles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1865" y="2833350"/>
            <a:ext cx="4659660" cy="359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278" y="2187019"/>
            <a:ext cx="4864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HCMS AEC is accountable/reports to the UREC at Bangor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Its role, responsibilities and scope of work are defined by UREC and its policy/guidance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82" y="3897427"/>
            <a:ext cx="4407790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8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collaborators – it will check…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26" y="1153980"/>
            <a:ext cx="8151072" cy="50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Awaiting review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236464"/>
            <a:ext cx="8019097" cy="5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system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UREC is moving towards a coordinated/standardised ethics review system and SHS /SMS has been developing this in parallel to the School of Psychology for some time</a:t>
            </a:r>
          </a:p>
          <a:p>
            <a:r>
              <a:rPr lang="en-GB" dirty="0" smtClean="0"/>
              <a:t>Current system was a development of previous committee based approach, focused on expedited review and management by HCMS AEC but with a focus on Chair and 2 vice chairs mediating the process as required.</a:t>
            </a:r>
          </a:p>
          <a:p>
            <a:r>
              <a:rPr lang="en-GB" dirty="0" smtClean="0"/>
              <a:t>Problems experienced with delays due to review process and administration burden</a:t>
            </a:r>
          </a:p>
          <a:p>
            <a:r>
              <a:rPr lang="en-GB" dirty="0" smtClean="0"/>
              <a:t>New system has greater benefits from user and review perspective</a:t>
            </a:r>
          </a:p>
          <a:p>
            <a:r>
              <a:rPr lang="en-GB" dirty="0" smtClean="0"/>
              <a:t>HCMS AEC policy has been updated, for instance framework for clinical trials, PPI, radiography templates and supportive material </a:t>
            </a:r>
            <a:r>
              <a:rPr lang="en-GB" dirty="0" err="1" smtClean="0"/>
              <a:t>e.g</a:t>
            </a:r>
            <a:r>
              <a:rPr lang="en-GB" dirty="0" smtClean="0"/>
              <a:t> standard templates and additional NHS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34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System: introduction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Administrators remain as Nyree Hulme (PGR/staff) and Sue Metcalfe (PGT/other)</a:t>
            </a:r>
          </a:p>
          <a:p>
            <a:r>
              <a:rPr lang="en-GB" dirty="0" smtClean="0"/>
              <a:t>Link: </a:t>
            </a:r>
            <a:r>
              <a:rPr lang="en-GB" dirty="0" smtClean="0">
                <a:hlinkClick r:id="rId2"/>
              </a:rPr>
              <a:t>https://apps.bangor.ac.uk/ethics/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57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beginning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78" y="2052638"/>
            <a:ext cx="671321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3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page 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354" y="1337802"/>
            <a:ext cx="7962536" cy="4976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8330" y="2017336"/>
            <a:ext cx="201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menu items as relevant </a:t>
            </a:r>
            <a:r>
              <a:rPr lang="en-GB" dirty="0" err="1" smtClean="0"/>
              <a:t>e.g</a:t>
            </a:r>
            <a:r>
              <a:rPr lang="en-GB" dirty="0" smtClean="0"/>
              <a:t> new application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939645" y="2309567"/>
            <a:ext cx="3695308" cy="75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05564" y="2326600"/>
            <a:ext cx="3542908" cy="76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6111" y="2465685"/>
            <a:ext cx="3542908" cy="41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7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71" y="763571"/>
            <a:ext cx="8775727" cy="548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80" y="923827"/>
            <a:ext cx="9267148" cy="5791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6680" y="2108479"/>
            <a:ext cx="1611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Populate according to proposal details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04875" y="2582944"/>
            <a:ext cx="3949830" cy="1797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86680" y="4158792"/>
            <a:ext cx="1792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 can be generated from drop down list </a:t>
            </a:r>
            <a:r>
              <a:rPr lang="en-GB" dirty="0" err="1" smtClean="0"/>
              <a:t>e.g</a:t>
            </a:r>
            <a:r>
              <a:rPr lang="en-GB" dirty="0" smtClean="0"/>
              <a:t> Chris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14454" y="4449452"/>
            <a:ext cx="7040251" cy="110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08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659483"/>
            <a:ext cx="9678830" cy="60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7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363</Words>
  <Application>Microsoft Office PowerPoint</Application>
  <PresentationFormat>Widescreen</PresentationFormat>
  <Paragraphs>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Revised HCMS AEC  System</vt:lpstr>
      <vt:lpstr>Overarching principles </vt:lpstr>
      <vt:lpstr>Online system </vt:lpstr>
      <vt:lpstr>New System: introduction </vt:lpstr>
      <vt:lpstr>In the beginning …</vt:lpstr>
      <vt:lpstr>Front page …</vt:lpstr>
      <vt:lpstr>PowerPoint Presentation</vt:lpstr>
      <vt:lpstr>PowerPoint Presentation</vt:lpstr>
      <vt:lpstr>PowerPoint Presentation</vt:lpstr>
      <vt:lpstr>PowerPoint Presentation</vt:lpstr>
      <vt:lpstr>GENERAL INFORMATION MENU: Details of proposal e.g expedited review, Supervisor</vt:lpstr>
      <vt:lpstr>OTHER MENU ITEMS</vt:lpstr>
      <vt:lpstr>If you save and exit…</vt:lpstr>
      <vt:lpstr>Other menu items …ethical considerations</vt:lpstr>
      <vt:lpstr>Summary of project</vt:lpstr>
      <vt:lpstr>Risk assessment</vt:lpstr>
      <vt:lpstr>Research insurance</vt:lpstr>
      <vt:lpstr>Supporting documents</vt:lpstr>
      <vt:lpstr>Submission</vt:lpstr>
      <vt:lpstr>If collaborators – it will check…</vt:lpstr>
      <vt:lpstr>Awaiting review</vt:lpstr>
    </vt:vector>
  </TitlesOfParts>
  <Company>Pryfysgol Bangor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Sion Williams</dc:creator>
  <cp:lastModifiedBy>Sion Williams</cp:lastModifiedBy>
  <cp:revision>11</cp:revision>
  <dcterms:created xsi:type="dcterms:W3CDTF">2015-09-17T09:36:55Z</dcterms:created>
  <dcterms:modified xsi:type="dcterms:W3CDTF">2015-10-05T08:52:02Z</dcterms:modified>
</cp:coreProperties>
</file>