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Shipton (Staff)" userId="57c215bf-8ba7-4abc-8e94-c1b1472ffa13" providerId="ADAL" clId="{A6A4DDD9-74CA-447F-85F3-64822971FCC7}"/>
    <pc:docChg chg="undo redo custSel modSld">
      <pc:chgData name="Louise Shipton (Staff)" userId="57c215bf-8ba7-4abc-8e94-c1b1472ffa13" providerId="ADAL" clId="{A6A4DDD9-74CA-447F-85F3-64822971FCC7}" dt="2026-09-02T15:08:49.092" v="59" actId="6549"/>
      <pc:docMkLst>
        <pc:docMk/>
      </pc:docMkLst>
      <pc:sldChg chg="modSp mod">
        <pc:chgData name="Louise Shipton (Staff)" userId="57c215bf-8ba7-4abc-8e94-c1b1472ffa13" providerId="ADAL" clId="{A6A4DDD9-74CA-447F-85F3-64822971FCC7}" dt="2026-09-02T15:08:49.092" v="59" actId="6549"/>
        <pc:sldMkLst>
          <pc:docMk/>
          <pc:sldMk cId="4073878877" sldId="256"/>
        </pc:sldMkLst>
        <pc:spChg chg="mod">
          <ac:chgData name="Louise Shipton (Staff)" userId="57c215bf-8ba7-4abc-8e94-c1b1472ffa13" providerId="ADAL" clId="{A6A4DDD9-74CA-447F-85F3-64822971FCC7}" dt="2026-09-02T15:07:58.976" v="49" actId="20577"/>
          <ac:spMkLst>
            <pc:docMk/>
            <pc:sldMk cId="4073878877" sldId="256"/>
            <ac:spMk id="32" creationId="{0DEC66A7-3F14-A56A-BC38-98414C792F8C}"/>
          </ac:spMkLst>
        </pc:spChg>
        <pc:spChg chg="mod">
          <ac:chgData name="Louise Shipton (Staff)" userId="57c215bf-8ba7-4abc-8e94-c1b1472ffa13" providerId="ADAL" clId="{A6A4DDD9-74CA-447F-85F3-64822971FCC7}" dt="2026-09-02T15:08:49.092" v="59" actId="6549"/>
          <ac:spMkLst>
            <pc:docMk/>
            <pc:sldMk cId="4073878877" sldId="256"/>
            <ac:spMk id="58" creationId="{B213BDA5-ACD5-22A0-6E06-31CF942FD3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39C14-4684-5D23-A36F-10C1C7062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B7DF6-6575-4475-8922-7046C9A99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DB4B4-981B-3456-7F84-7A948F15E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8AAF-55B2-C263-D59C-5B0E0F8D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22FB8-E857-6E48-41CB-64757C59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01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C93A-D5C5-3644-57AB-6F8A8E104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4718F-1EE1-C572-10D0-76190268D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A4241-3706-B5FB-22AF-6C3363C4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A007E-9036-FEC8-4B8B-06B80566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20704-9B82-4BAD-B185-8E377E73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246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A9227-0BBF-D031-BE20-6CFD51487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836E4-D46D-B07C-813E-700E5EBDB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89566-6E56-15EF-3BBC-108F356E5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E7B95-3761-C9EE-4B3B-55F752062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B2F92-3710-BC38-B7D7-840D3E02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06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B0DE0-9EB1-6938-EFFE-67B6460A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9AAEB-DFE6-33F1-6BD7-A5FAE1EF2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AEE84-5C8C-ECBE-7081-987F5A4F9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71A77-5775-C14C-64FD-B326CDC15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EA0694-1F5F-D872-8E19-28A47148B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DD306-F554-6741-8F01-3DFE87F5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61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A26F-81C5-D7DC-4873-37368C77B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F81D2E-032C-E460-4863-F6A4843E5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4419B-5AEA-1041-0187-97A963101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778E46-3E0E-F333-5EED-A2FFD0A26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0BC4D1-D8F0-C286-162A-D00D32B355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A2A603-0E8B-6FB4-C9C5-40DFEC9BE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EC8C26-7843-634F-EAC6-9516FC3F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EF843E-52FC-6748-713F-1986A9FF6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90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65554-AA53-019B-09ED-A025FF7DE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21178B-5354-DE97-8407-7584015EC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0470E5-8B70-C69A-3DCE-C236A9EE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E2B8C8-2EE8-A844-D83E-A8ABFDB9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0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4EEB4-5D3E-058B-5E64-DDB379DDB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BDAC73-25E9-1B93-8F8C-3C780A6DB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4D3C0-6B0A-A947-EC1E-3C17B7DB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05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6A49-AC5E-2B5E-ADF7-8DD531601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B7A51-37F0-4C36-F08D-7EAC61605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419EE-D2F8-0434-EA4F-8E0213F6C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AB9B5-5CDE-5AD4-AF44-1EA9DBD4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E9A91-495B-D6A1-6E19-19AC2953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E3BB6-0805-F86C-5B2D-3CA1D637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25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875B-FCCE-2D43-9077-D0AC0572D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4D495D-E3A9-0B6D-8BC7-24B3799C68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8A17F-C7F1-05FE-7733-587812E3A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53CDB-A9BC-97D3-3994-BF0656583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1BB53-8FBF-A70C-3C90-84D1E64D4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46CE4-5CEC-3E1C-DBF5-5961C8B6F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1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D211-3F7F-4383-2D24-0D00FB62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EFD22D-AE75-7C99-BAFE-6BE82535B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43A44-9424-6AAD-F75C-599A04AE1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BB1D5-B418-1AF8-DE3E-FFD2D14A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C53A2-7985-3A7E-6608-5D6F73AF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141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5FFD2-C88C-364D-EF7D-1D9858F57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02981-6C15-F0FE-9E57-B0D480DA6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C0B57-274F-3719-D150-696F3DA8A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21AD3-4198-CCF4-F527-DC382E44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03D6A-09A7-AF9D-4F14-7A326758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11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EFEB0-4F9A-E382-260A-5AE8F4FFC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12DAA-A002-E2F5-0015-B7AB6B392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7BC29-57CD-DEBB-0573-EA490FEEFA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93243C-4CD8-486B-91E6-DA96F1220F9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C5FB0-4EB7-EF62-2F07-C2F18EA24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9D068-F5ED-1E93-4FDD-580E3E636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0CA1EF-80A3-470F-A98B-5A31DDEAC8F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6A3C6-7F9E-4A23-22BF-5672B77D4BF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103813" y="6642100"/>
            <a:ext cx="20097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Dogfen mewnol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23927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C92C1626-C37B-F2AE-FBE4-0D1D85C99CC3}"/>
              </a:ext>
            </a:extLst>
          </p:cNvPr>
          <p:cNvSpPr/>
          <p:nvPr/>
        </p:nvSpPr>
        <p:spPr>
          <a:xfrm>
            <a:off x="344953" y="697877"/>
            <a:ext cx="1164651" cy="241035"/>
          </a:xfrm>
          <a:prstGeom prst="flowChartTerminator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Start here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2652E-7D41-7F16-2A52-8B4506152C7F}"/>
              </a:ext>
            </a:extLst>
          </p:cNvPr>
          <p:cNvSpPr txBox="1"/>
          <p:nvPr/>
        </p:nvSpPr>
        <p:spPr>
          <a:xfrm>
            <a:off x="228600" y="134116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Regulated (Barred) Activity Decision Making Flowchart</a:t>
            </a:r>
            <a:r>
              <a:rPr lang="en-GB" dirty="0"/>
              <a:t>	</a:t>
            </a: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DF5E8BC5-B9CD-1F73-9717-06FADABC6144}"/>
              </a:ext>
            </a:extLst>
          </p:cNvPr>
          <p:cNvSpPr/>
          <p:nvPr/>
        </p:nvSpPr>
        <p:spPr>
          <a:xfrm>
            <a:off x="244699" y="1133341"/>
            <a:ext cx="1365160" cy="79849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Is the role considered “work”?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(Paid, unpaid, contracted, visiting or voluntary)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B9AB29-74A4-7863-1D95-3CF71AB6E64A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>
            <a:off x="927279" y="938912"/>
            <a:ext cx="0" cy="1944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3E8555E1-8768-CE4E-9F74-13CE1B70BE74}"/>
              </a:ext>
            </a:extLst>
          </p:cNvPr>
          <p:cNvSpPr/>
          <p:nvPr/>
        </p:nvSpPr>
        <p:spPr>
          <a:xfrm>
            <a:off x="244699" y="2159851"/>
            <a:ext cx="1365160" cy="55367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Not regulated activity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7FABE55-372B-B1C7-ABDA-0C26D8EC2986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927278" y="1931831"/>
            <a:ext cx="1" cy="2280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B1F0F32C-6F94-FCE2-89CF-33FA10D1B820}"/>
              </a:ext>
            </a:extLst>
          </p:cNvPr>
          <p:cNvSpPr/>
          <p:nvPr/>
        </p:nvSpPr>
        <p:spPr>
          <a:xfrm>
            <a:off x="2276167" y="1090711"/>
            <a:ext cx="2199452" cy="67128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Does the role involve</a:t>
            </a:r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Children (under 18)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A0ADC8-161B-7D1B-D112-8D8CF4C2D902}"/>
              </a:ext>
            </a:extLst>
          </p:cNvPr>
          <p:cNvSpPr txBox="1"/>
          <p:nvPr/>
        </p:nvSpPr>
        <p:spPr>
          <a:xfrm>
            <a:off x="1609859" y="1172135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EDB9C0-2415-8184-791A-D23E08A5D659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1609859" y="1426351"/>
            <a:ext cx="666308" cy="151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Alternate Process 27">
            <a:extLst>
              <a:ext uri="{FF2B5EF4-FFF2-40B4-BE49-F238E27FC236}">
                <a16:creationId xmlns:a16="http://schemas.microsoft.com/office/drawing/2014/main" id="{B4F6F872-76C2-629A-1F17-0FC007A1EE46}"/>
              </a:ext>
            </a:extLst>
          </p:cNvPr>
          <p:cNvSpPr/>
          <p:nvPr/>
        </p:nvSpPr>
        <p:spPr>
          <a:xfrm>
            <a:off x="6839354" y="1081595"/>
            <a:ext cx="2199452" cy="68039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222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Does the role involve</a:t>
            </a:r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Adults (18+)</a:t>
            </a:r>
          </a:p>
        </p:txBody>
      </p:sp>
      <p:sp>
        <p:nvSpPr>
          <p:cNvPr id="29" name="Flowchart: Alternate Process 28">
            <a:extLst>
              <a:ext uri="{FF2B5EF4-FFF2-40B4-BE49-F238E27FC236}">
                <a16:creationId xmlns:a16="http://schemas.microsoft.com/office/drawing/2014/main" id="{1ECCEEC8-D473-698E-F17C-89AF349B4255}"/>
              </a:ext>
            </a:extLst>
          </p:cNvPr>
          <p:cNvSpPr/>
          <p:nvPr/>
        </p:nvSpPr>
        <p:spPr>
          <a:xfrm>
            <a:off x="10113728" y="1022899"/>
            <a:ext cx="1473465" cy="1242129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If the role involves</a:t>
            </a:r>
            <a:endParaRPr lang="en-GB" sz="8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Children (under 18)  +  Adults (18+) please follow the separate pathways to establish requirements</a:t>
            </a: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1" name="Flowchart: Alternate Process 30">
            <a:extLst>
              <a:ext uri="{FF2B5EF4-FFF2-40B4-BE49-F238E27FC236}">
                <a16:creationId xmlns:a16="http://schemas.microsoft.com/office/drawing/2014/main" id="{03F6D9F3-14F2-2354-A80D-DC87D98CC45D}"/>
              </a:ext>
            </a:extLst>
          </p:cNvPr>
          <p:cNvSpPr/>
          <p:nvPr/>
        </p:nvSpPr>
        <p:spPr>
          <a:xfrm>
            <a:off x="2251420" y="2064528"/>
            <a:ext cx="2199452" cy="992919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Does the role involve: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Teaching/training/instructing 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Supervising/caring for?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Wellbeing advice/guidance?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Driving groups under 18?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Healthcare/personal care?</a:t>
            </a:r>
          </a:p>
        </p:txBody>
      </p:sp>
      <p:sp>
        <p:nvSpPr>
          <p:cNvPr id="32" name="Flowchart: Alternate Process 31">
            <a:extLst>
              <a:ext uri="{FF2B5EF4-FFF2-40B4-BE49-F238E27FC236}">
                <a16:creationId xmlns:a16="http://schemas.microsoft.com/office/drawing/2014/main" id="{0DEC66A7-3F14-A56A-BC38-98414C792F8C}"/>
              </a:ext>
            </a:extLst>
          </p:cNvPr>
          <p:cNvSpPr/>
          <p:nvPr/>
        </p:nvSpPr>
        <p:spPr>
          <a:xfrm>
            <a:off x="122779" y="3336163"/>
            <a:ext cx="2609850" cy="1171151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Is the activity (supervised or unsupervised) and carried out:</a:t>
            </a:r>
          </a:p>
          <a:p>
            <a:endParaRPr lang="en-GB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Once a week or more, </a:t>
            </a:r>
            <a:r>
              <a:rPr lang="en-GB" sz="1000" b="1" dirty="0">
                <a:solidFill>
                  <a:schemeClr val="tx1"/>
                </a:solidFill>
              </a:rPr>
              <a:t>or</a:t>
            </a: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On  more than 3 days in a 30 day period </a:t>
            </a:r>
            <a:r>
              <a:rPr lang="en-GB" sz="1000" b="1" dirty="0">
                <a:solidFill>
                  <a:schemeClr val="tx1"/>
                </a:solidFill>
              </a:rPr>
              <a:t>or</a:t>
            </a: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Overnight (2am – 6am ) with opportunity for face-to-face contact?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3" name="Flowchart: Alternate Process 32">
            <a:extLst>
              <a:ext uri="{FF2B5EF4-FFF2-40B4-BE49-F238E27FC236}">
                <a16:creationId xmlns:a16="http://schemas.microsoft.com/office/drawing/2014/main" id="{947C7869-2AB4-BBF0-0E15-774D49AFFBEF}"/>
              </a:ext>
            </a:extLst>
          </p:cNvPr>
          <p:cNvSpPr/>
          <p:nvPr/>
        </p:nvSpPr>
        <p:spPr>
          <a:xfrm>
            <a:off x="3197616" y="3410640"/>
            <a:ext cx="2837422" cy="955691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Is the work carried out in a </a:t>
            </a:r>
            <a:r>
              <a:rPr lang="en-US" sz="1000" b="1" dirty="0">
                <a:solidFill>
                  <a:schemeClr val="tx1"/>
                </a:solidFill>
              </a:rPr>
              <a:t>specified place </a:t>
            </a:r>
            <a:r>
              <a:rPr lang="en-US" sz="1000" dirty="0" err="1">
                <a:solidFill>
                  <a:schemeClr val="tx1"/>
                </a:solidFill>
              </a:rPr>
              <a:t>e.g</a:t>
            </a:r>
            <a:endParaRPr lang="en-US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Nursery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School or FE College (outreach)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Residential summer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Children’s home or childcare premises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912E6F-92E7-E091-B57B-71BD496BE582}"/>
              </a:ext>
            </a:extLst>
          </p:cNvPr>
          <p:cNvSpPr txBox="1"/>
          <p:nvPr/>
        </p:nvSpPr>
        <p:spPr>
          <a:xfrm>
            <a:off x="1685324" y="2720565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31D31EA-9526-567D-F8C3-71E5CC66E0C9}"/>
              </a:ext>
            </a:extLst>
          </p:cNvPr>
          <p:cNvCxnSpPr>
            <a:cxnSpLocks/>
          </p:cNvCxnSpPr>
          <p:nvPr/>
        </p:nvCxnSpPr>
        <p:spPr>
          <a:xfrm>
            <a:off x="4475619" y="2713526"/>
            <a:ext cx="424002" cy="671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2AA96FF-E5BB-C2B4-AF96-AF545CC7979D}"/>
              </a:ext>
            </a:extLst>
          </p:cNvPr>
          <p:cNvCxnSpPr>
            <a:cxnSpLocks/>
          </p:cNvCxnSpPr>
          <p:nvPr/>
        </p:nvCxnSpPr>
        <p:spPr>
          <a:xfrm flipH="1">
            <a:off x="1483961" y="2739190"/>
            <a:ext cx="726201" cy="662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0CE435B-4AD2-D9E0-868A-E1EAB84B056E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2732629" y="3884138"/>
            <a:ext cx="464987" cy="43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lowchart: Alternate Process 57">
            <a:extLst>
              <a:ext uri="{FF2B5EF4-FFF2-40B4-BE49-F238E27FC236}">
                <a16:creationId xmlns:a16="http://schemas.microsoft.com/office/drawing/2014/main" id="{B213BDA5-ACD5-22A0-6E06-31CF942FD359}"/>
              </a:ext>
            </a:extLst>
          </p:cNvPr>
          <p:cNvSpPr/>
          <p:nvPr/>
        </p:nvSpPr>
        <p:spPr>
          <a:xfrm>
            <a:off x="2491464" y="4720319"/>
            <a:ext cx="2782499" cy="1038322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Is the work in the </a:t>
            </a:r>
            <a:r>
              <a:rPr lang="en-US" sz="1000" b="1" dirty="0">
                <a:solidFill>
                  <a:schemeClr val="tx1"/>
                </a:solidFill>
              </a:rPr>
              <a:t>specified place</a:t>
            </a:r>
            <a:r>
              <a:rPr lang="en-US" sz="1000" dirty="0">
                <a:solidFill>
                  <a:schemeClr val="tx1"/>
                </a:solidFill>
              </a:rPr>
              <a:t> carried out:</a:t>
            </a:r>
          </a:p>
          <a:p>
            <a:endParaRPr lang="en-GB" sz="8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Once a week or more, </a:t>
            </a:r>
            <a:r>
              <a:rPr lang="en-GB" sz="1000" b="1" dirty="0">
                <a:solidFill>
                  <a:schemeClr val="tx1"/>
                </a:solidFill>
              </a:rPr>
              <a:t>or</a:t>
            </a: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On </a:t>
            </a:r>
            <a:r>
              <a:rPr lang="en-GB" sz="1000">
                <a:solidFill>
                  <a:schemeClr val="tx1"/>
                </a:solidFill>
              </a:rPr>
              <a:t>more than 3 days </a:t>
            </a:r>
            <a:r>
              <a:rPr lang="en-GB" sz="1000" dirty="0">
                <a:solidFill>
                  <a:schemeClr val="tx1"/>
                </a:solidFill>
              </a:rPr>
              <a:t>in a 30 day period </a:t>
            </a:r>
            <a:r>
              <a:rPr lang="en-GB" sz="1000" b="1" dirty="0">
                <a:solidFill>
                  <a:schemeClr val="tx1"/>
                </a:solidFill>
              </a:rPr>
              <a:t>or</a:t>
            </a: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Overnight (2am – 6am ) with opportunity for face-to-face contact?</a:t>
            </a:r>
            <a:endParaRPr lang="en-US" sz="1000" dirty="0">
              <a:solidFill>
                <a:schemeClr val="tx1"/>
              </a:solidFill>
            </a:endParaRPr>
          </a:p>
          <a:p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BEDB153-8030-433C-CA9A-84E4DDDDBF68}"/>
              </a:ext>
            </a:extLst>
          </p:cNvPr>
          <p:cNvCxnSpPr>
            <a:cxnSpLocks/>
          </p:cNvCxnSpPr>
          <p:nvPr/>
        </p:nvCxnSpPr>
        <p:spPr>
          <a:xfrm>
            <a:off x="4097215" y="4366331"/>
            <a:ext cx="0" cy="377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lowchart: Alternate Process 63">
            <a:extLst>
              <a:ext uri="{FF2B5EF4-FFF2-40B4-BE49-F238E27FC236}">
                <a16:creationId xmlns:a16="http://schemas.microsoft.com/office/drawing/2014/main" id="{762AF686-CC00-14EC-2503-81B7E0F813E5}"/>
              </a:ext>
            </a:extLst>
          </p:cNvPr>
          <p:cNvSpPr/>
          <p:nvPr/>
        </p:nvSpPr>
        <p:spPr>
          <a:xfrm>
            <a:off x="228600" y="4851236"/>
            <a:ext cx="1765446" cy="1130114"/>
          </a:xfrm>
          <a:prstGeom prst="flowChartAlternateProcess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Regulated activity with children</a:t>
            </a:r>
          </a:p>
          <a:p>
            <a:pPr algn="ctr"/>
            <a:endParaRPr lang="en-GB" sz="1000" b="1" dirty="0">
              <a:solidFill>
                <a:schemeClr val="bg1"/>
              </a:solidFill>
            </a:endParaRPr>
          </a:p>
          <a:p>
            <a:pPr algn="ctr"/>
            <a:r>
              <a:rPr lang="en-GB" sz="1000" b="1" dirty="0">
                <a:solidFill>
                  <a:schemeClr val="bg1"/>
                </a:solidFill>
              </a:rPr>
              <a:t>DBS Enhanced (barred) certificate </a:t>
            </a:r>
            <a:r>
              <a:rPr lang="en-GB" sz="1000" b="1" u="sng" dirty="0">
                <a:solidFill>
                  <a:schemeClr val="bg1"/>
                </a:solidFill>
              </a:rPr>
              <a:t>MUST</a:t>
            </a:r>
            <a:r>
              <a:rPr lang="en-GB" sz="1000" b="1" dirty="0">
                <a:solidFill>
                  <a:schemeClr val="bg1"/>
                </a:solidFill>
              </a:rPr>
              <a:t> be obtained prior to starting role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87E607-A4A0-702D-4D6D-70874EBF6AE8}"/>
              </a:ext>
            </a:extLst>
          </p:cNvPr>
          <p:cNvSpPr txBox="1"/>
          <p:nvPr/>
        </p:nvSpPr>
        <p:spPr>
          <a:xfrm>
            <a:off x="3587291" y="4406594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E24B946-8BF5-291A-FA34-8CFCD4E41B12}"/>
              </a:ext>
            </a:extLst>
          </p:cNvPr>
          <p:cNvCxnSpPr>
            <a:cxnSpLocks/>
          </p:cNvCxnSpPr>
          <p:nvPr/>
        </p:nvCxnSpPr>
        <p:spPr>
          <a:xfrm>
            <a:off x="1209218" y="4507314"/>
            <a:ext cx="0" cy="3439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4669EC0-5D5C-EDAD-5055-3744A8C724BB}"/>
              </a:ext>
            </a:extLst>
          </p:cNvPr>
          <p:cNvSpPr txBox="1"/>
          <p:nvPr/>
        </p:nvSpPr>
        <p:spPr>
          <a:xfrm>
            <a:off x="815901" y="4548470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6473B5C-1465-A5E8-D9D8-181373563639}"/>
              </a:ext>
            </a:extLst>
          </p:cNvPr>
          <p:cNvCxnSpPr>
            <a:cxnSpLocks/>
          </p:cNvCxnSpPr>
          <p:nvPr/>
        </p:nvCxnSpPr>
        <p:spPr>
          <a:xfrm flipH="1">
            <a:off x="1978517" y="5350668"/>
            <a:ext cx="51294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F846CE9B-7E6C-FFB3-BB14-A3102640730B}"/>
              </a:ext>
            </a:extLst>
          </p:cNvPr>
          <p:cNvSpPr txBox="1"/>
          <p:nvPr/>
        </p:nvSpPr>
        <p:spPr>
          <a:xfrm>
            <a:off x="2015353" y="4931084"/>
            <a:ext cx="5216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79" name="Flowchart: Alternate Process 78">
            <a:extLst>
              <a:ext uri="{FF2B5EF4-FFF2-40B4-BE49-F238E27FC236}">
                <a16:creationId xmlns:a16="http://schemas.microsoft.com/office/drawing/2014/main" id="{EA656735-8048-71C5-C6E9-8EC425895C5A}"/>
              </a:ext>
            </a:extLst>
          </p:cNvPr>
          <p:cNvSpPr/>
          <p:nvPr/>
        </p:nvSpPr>
        <p:spPr>
          <a:xfrm>
            <a:off x="2920411" y="6238946"/>
            <a:ext cx="3114627" cy="55367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Not regulated activity with children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0F8B657-1B91-E8E5-C734-BA58B2CB1AD6}"/>
              </a:ext>
            </a:extLst>
          </p:cNvPr>
          <p:cNvCxnSpPr>
            <a:cxnSpLocks/>
            <a:stCxn id="58" idx="2"/>
          </p:cNvCxnSpPr>
          <p:nvPr/>
        </p:nvCxnSpPr>
        <p:spPr>
          <a:xfrm flipH="1">
            <a:off x="3882713" y="5758641"/>
            <a:ext cx="1" cy="4743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C3CDAC4-B674-C030-CD71-F2554913002F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3375893" y="1761991"/>
            <a:ext cx="1" cy="2706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E3A248E-9A86-8886-019B-72EC0169FC30}"/>
              </a:ext>
            </a:extLst>
          </p:cNvPr>
          <p:cNvSpPr txBox="1"/>
          <p:nvPr/>
        </p:nvSpPr>
        <p:spPr>
          <a:xfrm>
            <a:off x="2958746" y="1763434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F25ED3-AEC5-82DF-7DBD-F35292C06C08}"/>
              </a:ext>
            </a:extLst>
          </p:cNvPr>
          <p:cNvSpPr txBox="1"/>
          <p:nvPr/>
        </p:nvSpPr>
        <p:spPr>
          <a:xfrm>
            <a:off x="9401899" y="1720894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AC7989-CDFC-3F98-513D-DF90D8C989C8}"/>
              </a:ext>
            </a:extLst>
          </p:cNvPr>
          <p:cNvCxnSpPr>
            <a:cxnSpLocks/>
            <a:stCxn id="25" idx="3"/>
            <a:endCxn id="28" idx="1"/>
          </p:cNvCxnSpPr>
          <p:nvPr/>
        </p:nvCxnSpPr>
        <p:spPr>
          <a:xfrm flipV="1">
            <a:off x="4475619" y="1421793"/>
            <a:ext cx="2363735" cy="45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3CD9CC5-76A2-BBE4-51D1-433458785F9A}"/>
              </a:ext>
            </a:extLst>
          </p:cNvPr>
          <p:cNvCxnSpPr>
            <a:cxnSpLocks/>
          </p:cNvCxnSpPr>
          <p:nvPr/>
        </p:nvCxnSpPr>
        <p:spPr>
          <a:xfrm>
            <a:off x="5564976" y="4366331"/>
            <a:ext cx="0" cy="18667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42CF628D-87B6-BE74-946D-BFBBDC0B253C}"/>
              </a:ext>
            </a:extLst>
          </p:cNvPr>
          <p:cNvSpPr/>
          <p:nvPr/>
        </p:nvSpPr>
        <p:spPr>
          <a:xfrm>
            <a:off x="6323202" y="2399291"/>
            <a:ext cx="3251403" cy="1844713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Does the role involve any of the following?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Healthcare provided by a regulated professional.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Personal care (washing, dressing, eating, etc)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Social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Assistance with cash/bills,/shopping due to illness/disability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Assistance with household affairs due to illness/disability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Conveying to/from care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Managing personal affairs </a:t>
            </a:r>
          </a:p>
        </p:txBody>
      </p:sp>
      <p:sp>
        <p:nvSpPr>
          <p:cNvPr id="60" name="Flowchart: Alternate Process 59">
            <a:extLst>
              <a:ext uri="{FF2B5EF4-FFF2-40B4-BE49-F238E27FC236}">
                <a16:creationId xmlns:a16="http://schemas.microsoft.com/office/drawing/2014/main" id="{BCDFB342-CA94-9707-B8E5-8863D11A3B12}"/>
              </a:ext>
            </a:extLst>
          </p:cNvPr>
          <p:cNvSpPr/>
          <p:nvPr/>
        </p:nvSpPr>
        <p:spPr>
          <a:xfrm>
            <a:off x="10222035" y="2864024"/>
            <a:ext cx="1365160" cy="778106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Not regulated activity with adults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30D9611-F681-CB37-F181-1AFF835E5A7F}"/>
              </a:ext>
            </a:extLst>
          </p:cNvPr>
          <p:cNvCxnSpPr>
            <a:cxnSpLocks/>
            <a:endCxn id="60" idx="0"/>
          </p:cNvCxnSpPr>
          <p:nvPr/>
        </p:nvCxnSpPr>
        <p:spPr>
          <a:xfrm>
            <a:off x="9038806" y="1720894"/>
            <a:ext cx="1865809" cy="11431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0BDF2EFE-2711-7624-E796-36946BF969DC}"/>
              </a:ext>
            </a:extLst>
          </p:cNvPr>
          <p:cNvSpPr txBox="1"/>
          <p:nvPr/>
        </p:nvSpPr>
        <p:spPr>
          <a:xfrm>
            <a:off x="7465901" y="1791336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3DE991F-A852-70E1-07C4-75FBEAF28FE6}"/>
              </a:ext>
            </a:extLst>
          </p:cNvPr>
          <p:cNvCxnSpPr>
            <a:cxnSpLocks/>
            <a:endCxn id="54" idx="0"/>
          </p:cNvCxnSpPr>
          <p:nvPr/>
        </p:nvCxnSpPr>
        <p:spPr>
          <a:xfrm>
            <a:off x="7948904" y="1791336"/>
            <a:ext cx="0" cy="6079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lowchart: Alternate Process 81">
            <a:extLst>
              <a:ext uri="{FF2B5EF4-FFF2-40B4-BE49-F238E27FC236}">
                <a16:creationId xmlns:a16="http://schemas.microsoft.com/office/drawing/2014/main" id="{D6741546-66C9-4089-991F-05C4F7A2D231}"/>
              </a:ext>
            </a:extLst>
          </p:cNvPr>
          <p:cNvSpPr/>
          <p:nvPr/>
        </p:nvSpPr>
        <p:spPr>
          <a:xfrm>
            <a:off x="6951819" y="4851237"/>
            <a:ext cx="2149231" cy="1028142"/>
          </a:xfrm>
          <a:prstGeom prst="flowChartAlternateProcess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Regulated activity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with adults</a:t>
            </a:r>
          </a:p>
          <a:p>
            <a:pPr algn="ctr"/>
            <a:endParaRPr lang="en-GB" sz="1000" b="1" dirty="0">
              <a:solidFill>
                <a:schemeClr val="bg1"/>
              </a:solidFill>
            </a:endParaRPr>
          </a:p>
          <a:p>
            <a:pPr algn="ctr"/>
            <a:r>
              <a:rPr lang="en-GB" sz="1000" b="1" dirty="0">
                <a:solidFill>
                  <a:schemeClr val="bg1"/>
                </a:solidFill>
              </a:rPr>
              <a:t>DBS Enhanced (barred) certificate </a:t>
            </a:r>
            <a:r>
              <a:rPr lang="en-GB" sz="1000" b="1" u="sng" dirty="0">
                <a:solidFill>
                  <a:schemeClr val="bg1"/>
                </a:solidFill>
              </a:rPr>
              <a:t>MUST</a:t>
            </a:r>
            <a:r>
              <a:rPr lang="en-GB" sz="1000" b="1" dirty="0">
                <a:solidFill>
                  <a:schemeClr val="bg1"/>
                </a:solidFill>
              </a:rPr>
              <a:t> be obtained prior to starting role</a:t>
            </a:r>
            <a:endParaRPr lang="en-US" sz="1000" b="1" dirty="0">
              <a:solidFill>
                <a:schemeClr val="bg1"/>
              </a:solidFill>
            </a:endParaRPr>
          </a:p>
          <a:p>
            <a:pPr algn="ctr"/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83A351-53C3-0CA0-AAB3-7F4397248D4E}"/>
              </a:ext>
            </a:extLst>
          </p:cNvPr>
          <p:cNvSpPr txBox="1"/>
          <p:nvPr/>
        </p:nvSpPr>
        <p:spPr>
          <a:xfrm>
            <a:off x="7395305" y="4458709"/>
            <a:ext cx="5908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YES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575CBA9-E76D-C0D3-7D0A-619783725854}"/>
              </a:ext>
            </a:extLst>
          </p:cNvPr>
          <p:cNvCxnSpPr>
            <a:cxnSpLocks/>
          </p:cNvCxnSpPr>
          <p:nvPr/>
        </p:nvCxnSpPr>
        <p:spPr>
          <a:xfrm>
            <a:off x="7931937" y="4240176"/>
            <a:ext cx="0" cy="6110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38CC796-EDDF-EB79-BD33-7BDC299E3FAB}"/>
              </a:ext>
            </a:extLst>
          </p:cNvPr>
          <p:cNvCxnSpPr>
            <a:cxnSpLocks/>
          </p:cNvCxnSpPr>
          <p:nvPr/>
        </p:nvCxnSpPr>
        <p:spPr>
          <a:xfrm>
            <a:off x="9593518" y="3210853"/>
            <a:ext cx="61068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lowchart: Alternate Process 93">
            <a:extLst>
              <a:ext uri="{FF2B5EF4-FFF2-40B4-BE49-F238E27FC236}">
                <a16:creationId xmlns:a16="http://schemas.microsoft.com/office/drawing/2014/main" id="{E23995F5-BFBC-03AC-08D2-F88936AFAA5D}"/>
              </a:ext>
            </a:extLst>
          </p:cNvPr>
          <p:cNvSpPr/>
          <p:nvPr/>
        </p:nvSpPr>
        <p:spPr>
          <a:xfrm>
            <a:off x="6706098" y="6048400"/>
            <a:ext cx="4789905" cy="744221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NOTE:  </a:t>
            </a:r>
          </a:p>
          <a:p>
            <a:pPr algn="just"/>
            <a:r>
              <a:rPr lang="en-GB" sz="1000" dirty="0">
                <a:solidFill>
                  <a:schemeClr val="tx1"/>
                </a:solidFill>
              </a:rPr>
              <a:t>If neither pathway meets the Regulated (barred) requirements,  the role may still be eligible for an Enhanced DBS check, depending on level of contact with students, nature of duties, Safeguarding Policy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CB21447-F998-5F58-B668-AD078F2B31A1}"/>
              </a:ext>
            </a:extLst>
          </p:cNvPr>
          <p:cNvCxnSpPr>
            <a:cxnSpLocks/>
          </p:cNvCxnSpPr>
          <p:nvPr/>
        </p:nvCxnSpPr>
        <p:spPr>
          <a:xfrm>
            <a:off x="6031336" y="6515783"/>
            <a:ext cx="61068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B4B2957-4E3A-B056-149E-855D91C10A54}"/>
              </a:ext>
            </a:extLst>
          </p:cNvPr>
          <p:cNvCxnSpPr>
            <a:cxnSpLocks/>
          </p:cNvCxnSpPr>
          <p:nvPr/>
        </p:nvCxnSpPr>
        <p:spPr>
          <a:xfrm>
            <a:off x="10785559" y="3642130"/>
            <a:ext cx="0" cy="24062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44834A5B-8B28-1023-0D74-A9D7893B3922}"/>
              </a:ext>
            </a:extLst>
          </p:cNvPr>
          <p:cNvSpPr txBox="1"/>
          <p:nvPr/>
        </p:nvSpPr>
        <p:spPr>
          <a:xfrm>
            <a:off x="5167615" y="1160183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5AB7193-C87C-C7AB-8557-7D1281563D14}"/>
              </a:ext>
            </a:extLst>
          </p:cNvPr>
          <p:cNvSpPr txBox="1"/>
          <p:nvPr/>
        </p:nvSpPr>
        <p:spPr>
          <a:xfrm>
            <a:off x="4616327" y="2739190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20555DF-24FE-0C9F-FFFC-B6806861F536}"/>
              </a:ext>
            </a:extLst>
          </p:cNvPr>
          <p:cNvSpPr txBox="1"/>
          <p:nvPr/>
        </p:nvSpPr>
        <p:spPr>
          <a:xfrm>
            <a:off x="2734257" y="3609611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E52A59-415A-8326-2802-2E63934072C6}"/>
              </a:ext>
            </a:extLst>
          </p:cNvPr>
          <p:cNvSpPr txBox="1"/>
          <p:nvPr/>
        </p:nvSpPr>
        <p:spPr>
          <a:xfrm>
            <a:off x="5514953" y="5152816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0FDB299-B739-3103-7C69-44F3FBA7DED3}"/>
              </a:ext>
            </a:extLst>
          </p:cNvPr>
          <p:cNvSpPr txBox="1"/>
          <p:nvPr/>
        </p:nvSpPr>
        <p:spPr>
          <a:xfrm>
            <a:off x="3878211" y="5840841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4C54191-F332-D746-08AB-9995B6D74F20}"/>
              </a:ext>
            </a:extLst>
          </p:cNvPr>
          <p:cNvSpPr txBox="1"/>
          <p:nvPr/>
        </p:nvSpPr>
        <p:spPr>
          <a:xfrm>
            <a:off x="507203" y="1922141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A86A6FA-BA7D-2446-EBC5-B8131F9C9CD8}"/>
              </a:ext>
            </a:extLst>
          </p:cNvPr>
          <p:cNvSpPr txBox="1"/>
          <p:nvPr/>
        </p:nvSpPr>
        <p:spPr>
          <a:xfrm>
            <a:off x="9638365" y="2918360"/>
            <a:ext cx="5199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6"/>
                </a:solidFill>
              </a:rPr>
              <a:t>NO</a:t>
            </a:r>
            <a:endParaRPr lang="en-US" sz="11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87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BB41BE87A5FA47A0822B0F521A7AA9" ma:contentTypeVersion="18" ma:contentTypeDescription="Create a new document." ma:contentTypeScope="" ma:versionID="52042016d247e128e21da9e318a5d200">
  <xsd:schema xmlns:xsd="http://www.w3.org/2001/XMLSchema" xmlns:xs="http://www.w3.org/2001/XMLSchema" xmlns:p="http://schemas.microsoft.com/office/2006/metadata/properties" xmlns:ns2="f4ca094e-e3ed-44b2-8be1-04578b8f4789" xmlns:ns3="fe002713-cdad-4d1d-967c-86e69fbc62ee" targetNamespace="http://schemas.microsoft.com/office/2006/metadata/properties" ma:root="true" ma:fieldsID="81920d09926c2fb9b615e7ded4e39c50" ns2:_="" ns3:_="">
    <xsd:import namespace="f4ca094e-e3ed-44b2-8be1-04578b8f4789"/>
    <xsd:import namespace="fe002713-cdad-4d1d-967c-86e69fbc6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ca094e-e3ed-44b2-8be1-04578b8f47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f57f2e8-ceef-47a9-9ac7-74acf3aa48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002713-cdad-4d1d-967c-86e69fbc6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ddd4775-4b11-4098-9882-3652b9098a66}" ma:internalName="TaxCatchAll" ma:showField="CatchAllData" ma:web="fe002713-cdad-4d1d-967c-86e69fbc6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002713-cdad-4d1d-967c-86e69fbc62ee" xsi:nil="true"/>
    <lcf76f155ced4ddcb4097134ff3c332f xmlns="f4ca094e-e3ed-44b2-8be1-04578b8f478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A1C3E5-3BF7-40CF-AE96-C3C77987FD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C70D68-D80A-4C2F-A256-2D2CB9BB9C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ca094e-e3ed-44b2-8be1-04578b8f4789"/>
    <ds:schemaRef ds:uri="fe002713-cdad-4d1d-967c-86e69fbc62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0BB3FC-3EFF-439A-93A4-C1FC8847477E}">
  <ds:schemaRefs>
    <ds:schemaRef ds:uri="http://schemas.microsoft.com/office/2006/metadata/properties"/>
    <ds:schemaRef ds:uri="http://schemas.microsoft.com/office/infopath/2007/PartnerControls"/>
    <ds:schemaRef ds:uri="fe002713-cdad-4d1d-967c-86e69fbc62ee"/>
    <ds:schemaRef ds:uri="f4ca094e-e3ed-44b2-8be1-04578b8f478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370</Words>
  <Application>Microsoft Office PowerPoint</Application>
  <PresentationFormat>Widescreen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Louise Shipton (Staff)</dc:creator>
  <cp:lastModifiedBy>Louise Shipton (Staff)</cp:lastModifiedBy>
  <cp:revision>2</cp:revision>
  <dcterms:created xsi:type="dcterms:W3CDTF">2026-02-18T14:42:37Z</dcterms:created>
  <dcterms:modified xsi:type="dcterms:W3CDTF">2026-09-02T15:10:22Z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0x01010051BB41BE87A5FA47A0822B0F521A7AA9</vt:lpwstr>
  </property>
  <property fmtid="{D5CDD505-2E9C-101B-9397-08002B2CF9AE}" pid="3" name="MSIP_Label_4631a047-b52f-4772-9123-9f465fc0c558_Enabled">
    <vt:lpwstr>true</vt:lpwstr>
  </property>
  <property fmtid="{D5CDD505-2E9C-101B-9397-08002B2CF9AE}" pid="4" name="MSIP_Label_4631a047-b52f-4772-9123-9f465fc0c558_SetDate">
    <vt:lpwstr>2026-05-30T10:48:58Z</vt:lpwstr>
  </property>
  <property fmtid="{D5CDD505-2E9C-101B-9397-08002B2CF9AE}" pid="5" name="MSIP_Label_4631a047-b52f-4772-9123-9f465fc0c558_Method">
    <vt:lpwstr>Privileged</vt:lpwstr>
  </property>
  <property fmtid="{D5CDD505-2E9C-101B-9397-08002B2CF9AE}" pid="6" name="MSIP_Label_4631a047-b52f-4772-9123-9f465fc0c558_Name">
    <vt:lpwstr>Internal</vt:lpwstr>
  </property>
  <property fmtid="{D5CDD505-2E9C-101B-9397-08002B2CF9AE}" pid="7" name="MSIP_Label_4631a047-b52f-4772-9123-9f465fc0c558_SiteId">
    <vt:lpwstr>c6474c55-a923-4d2a-9bd4-ece37148dbb2</vt:lpwstr>
  </property>
  <property fmtid="{D5CDD505-2E9C-101B-9397-08002B2CF9AE}" pid="8" name="MSIP_Label_4631a047-b52f-4772-9123-9f465fc0c558_ActionId">
    <vt:lpwstr>bd3e9125-07b6-4b65-b136-11cc7a034321</vt:lpwstr>
  </property>
  <property fmtid="{D5CDD505-2E9C-101B-9397-08002B2CF9AE}" pid="9" name="MSIP_Label_4631a047-b52f-4772-9123-9f465fc0c558_ContentBits">
    <vt:lpwstr>2</vt:lpwstr>
  </property>
  <property fmtid="{D5CDD505-2E9C-101B-9397-08002B2CF9AE}" pid="10" name="MSIP_Label_4631a047-b52f-4772-9123-9f465fc0c558_Tag">
    <vt:lpwstr>10, 0, 1, 2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Dogfen mewnol - Internal Document</vt:lpwstr>
  </property>
  <property fmtid="{D5CDD505-2E9C-101B-9397-08002B2CF9AE}" pid="13" name="MediaServiceImageTags">
    <vt:lpwstr/>
  </property>
</Properties>
</file>