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5.xml" ContentType="application/vnd.openxmlformats-officedocument.presentationml.notesSlide+xml"/>
  <Override PartName="/ppt/charts/chart14.xml" ContentType="application/vnd.openxmlformats-officedocument.drawingml.chart+xml"/>
  <Override PartName="/ppt/notesSlides/notesSlide6.xml" ContentType="application/vnd.openxmlformats-officedocument.presentationml.notesSlide+xml"/>
  <Override PartName="/ppt/charts/chart15.xml" ContentType="application/vnd.openxmlformats-officedocument.drawingml.chart+xml"/>
  <Override PartName="/ppt/notesSlides/notesSlide7.xml" ContentType="application/vnd.openxmlformats-officedocument.presentationml.notesSlide+xml"/>
  <Override PartName="/ppt/charts/chart16.xml" ContentType="application/vnd.openxmlformats-officedocument.drawingml.chart+xml"/>
  <Override PartName="/ppt/notesSlides/notesSlide8.xml" ContentType="application/vnd.openxmlformats-officedocument.presentationml.notesSlide+xml"/>
  <Override PartName="/ppt/charts/chart17.xml" ContentType="application/vnd.openxmlformats-officedocument.drawingml.chart+xml"/>
  <Override PartName="/ppt/notesSlides/notesSlide9.xml" ContentType="application/vnd.openxmlformats-officedocument.presentationml.notesSlide+xml"/>
  <Override PartName="/ppt/charts/chart18.xml" ContentType="application/vnd.openxmlformats-officedocument.drawingml.chart+xml"/>
  <Override PartName="/ppt/notesSlides/notesSlide10.xml" ContentType="application/vnd.openxmlformats-officedocument.presentationml.notesSlide+xml"/>
  <Override PartName="/ppt/charts/chart19.xml" ContentType="application/vnd.openxmlformats-officedocument.drawingml.chart+xml"/>
  <Override PartName="/ppt/notesSlides/notesSlide11.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2.xml" ContentType="application/vnd.openxmlformats-officedocument.presentationml.notesSlide+xml"/>
  <Override PartName="/ppt/charts/chart23.xml" ContentType="application/vnd.openxmlformats-officedocument.drawingml.chart+xml"/>
  <Override PartName="/ppt/notesSlides/notesSlide13.xml" ContentType="application/vnd.openxmlformats-officedocument.presentationml.notesSlide+xml"/>
  <Override PartName="/ppt/charts/chart24.xml" ContentType="application/vnd.openxmlformats-officedocument.drawingml.chart+xml"/>
  <Override PartName="/ppt/notesSlides/notesSlide14.xml" ContentType="application/vnd.openxmlformats-officedocument.presentationml.notesSl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16.xml" ContentType="application/vnd.openxmlformats-officedocument.presentationml.notesSlide+xml"/>
  <Override PartName="/ppt/charts/chart28.xml" ContentType="application/vnd.openxmlformats-officedocument.drawingml.chart+xml"/>
  <Override PartName="/ppt/notesSlides/notesSlide17.xml" ContentType="application/vnd.openxmlformats-officedocument.presentationml.notesSlide+xml"/>
  <Override PartName="/ppt/charts/chart29.xml" ContentType="application/vnd.openxmlformats-officedocument.drawingml.chart+xml"/>
  <Override PartName="/ppt/notesSlides/notesSlide18.xml" ContentType="application/vnd.openxmlformats-officedocument.presentationml.notesSlide+xml"/>
  <Override PartName="/ppt/charts/chart30.xml" ContentType="application/vnd.openxmlformats-officedocument.drawingml.chart+xml"/>
  <Override PartName="/ppt/notesSlides/notesSlide19.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20.xml" ContentType="application/vnd.openxmlformats-officedocument.presentationml.notesSlide+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28.xml" ContentType="application/vnd.openxmlformats-officedocument.presentationml.notesSlide+xml"/>
  <Override PartName="/ppt/charts/chart39.xml" ContentType="application/vnd.openxmlformats-officedocument.drawingml.chart+xml"/>
  <Override PartName="/ppt/notesSlides/notesSlide29.xml" ContentType="application/vnd.openxmlformats-officedocument.presentationml.notesSlide+xml"/>
  <Override PartName="/ppt/charts/chart40.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9"/>
  </p:notesMasterIdLst>
  <p:handoutMasterIdLst>
    <p:handoutMasterId r:id="rId100"/>
  </p:handoutMasterIdLst>
  <p:sldIdLst>
    <p:sldId id="260" r:id="rId5"/>
    <p:sldId id="264" r:id="rId6"/>
    <p:sldId id="265" r:id="rId7"/>
    <p:sldId id="344" r:id="rId8"/>
    <p:sldId id="366" r:id="rId9"/>
    <p:sldId id="274" r:id="rId10"/>
    <p:sldId id="275" r:id="rId11"/>
    <p:sldId id="317" r:id="rId12"/>
    <p:sldId id="318" r:id="rId13"/>
    <p:sldId id="266" r:id="rId14"/>
    <p:sldId id="422" r:id="rId15"/>
    <p:sldId id="418" r:id="rId16"/>
    <p:sldId id="419" r:id="rId17"/>
    <p:sldId id="2504" r:id="rId18"/>
    <p:sldId id="2506" r:id="rId19"/>
    <p:sldId id="280" r:id="rId20"/>
    <p:sldId id="267" r:id="rId21"/>
    <p:sldId id="2511" r:id="rId22"/>
    <p:sldId id="417" r:id="rId23"/>
    <p:sldId id="414" r:id="rId24"/>
    <p:sldId id="400" r:id="rId25"/>
    <p:sldId id="2503" r:id="rId26"/>
    <p:sldId id="423" r:id="rId27"/>
    <p:sldId id="343" r:id="rId28"/>
    <p:sldId id="420" r:id="rId29"/>
    <p:sldId id="421" r:id="rId30"/>
    <p:sldId id="313" r:id="rId31"/>
    <p:sldId id="281" r:id="rId32"/>
    <p:sldId id="2516" r:id="rId33"/>
    <p:sldId id="282" r:id="rId34"/>
    <p:sldId id="283" r:id="rId35"/>
    <p:sldId id="2487" r:id="rId36"/>
    <p:sldId id="284" r:id="rId37"/>
    <p:sldId id="2488" r:id="rId38"/>
    <p:sldId id="285" r:id="rId39"/>
    <p:sldId id="2489" r:id="rId40"/>
    <p:sldId id="286" r:id="rId41"/>
    <p:sldId id="287" r:id="rId42"/>
    <p:sldId id="2490" r:id="rId43"/>
    <p:sldId id="2510" r:id="rId44"/>
    <p:sldId id="288" r:id="rId45"/>
    <p:sldId id="2491" r:id="rId46"/>
    <p:sldId id="289" r:id="rId47"/>
    <p:sldId id="2492" r:id="rId48"/>
    <p:sldId id="290" r:id="rId49"/>
    <p:sldId id="291" r:id="rId50"/>
    <p:sldId id="2493" r:id="rId51"/>
    <p:sldId id="292" r:id="rId52"/>
    <p:sldId id="2494" r:id="rId53"/>
    <p:sldId id="293" r:id="rId54"/>
    <p:sldId id="2495" r:id="rId55"/>
    <p:sldId id="294" r:id="rId56"/>
    <p:sldId id="2496" r:id="rId57"/>
    <p:sldId id="295" r:id="rId58"/>
    <p:sldId id="297" r:id="rId59"/>
    <p:sldId id="298" r:id="rId60"/>
    <p:sldId id="2512" r:id="rId61"/>
    <p:sldId id="2497" r:id="rId62"/>
    <p:sldId id="300" r:id="rId63"/>
    <p:sldId id="2513" r:id="rId64"/>
    <p:sldId id="2514" r:id="rId65"/>
    <p:sldId id="2515" r:id="rId66"/>
    <p:sldId id="2501" r:id="rId67"/>
    <p:sldId id="2502" r:id="rId68"/>
    <p:sldId id="303" r:id="rId69"/>
    <p:sldId id="2498" r:id="rId70"/>
    <p:sldId id="305" r:id="rId71"/>
    <p:sldId id="2499" r:id="rId72"/>
    <p:sldId id="310" r:id="rId73"/>
    <p:sldId id="2500" r:id="rId74"/>
    <p:sldId id="326" r:id="rId75"/>
    <p:sldId id="345" r:id="rId76"/>
    <p:sldId id="346" r:id="rId77"/>
    <p:sldId id="347" r:id="rId78"/>
    <p:sldId id="348" r:id="rId79"/>
    <p:sldId id="349" r:id="rId80"/>
    <p:sldId id="350" r:id="rId81"/>
    <p:sldId id="351" r:id="rId82"/>
    <p:sldId id="352" r:id="rId83"/>
    <p:sldId id="353" r:id="rId84"/>
    <p:sldId id="354" r:id="rId85"/>
    <p:sldId id="355" r:id="rId86"/>
    <p:sldId id="357" r:id="rId87"/>
    <p:sldId id="358" r:id="rId88"/>
    <p:sldId id="359" r:id="rId89"/>
    <p:sldId id="360" r:id="rId90"/>
    <p:sldId id="361" r:id="rId91"/>
    <p:sldId id="362" r:id="rId92"/>
    <p:sldId id="363" r:id="rId93"/>
    <p:sldId id="364" r:id="rId94"/>
    <p:sldId id="365" r:id="rId95"/>
    <p:sldId id="2507" r:id="rId96"/>
    <p:sldId id="2508" r:id="rId97"/>
    <p:sldId id="320" r:id="rId98"/>
  </p:sldIdLst>
  <p:sldSz cx="12192000" cy="6858000"/>
  <p:notesSz cx="6858000" cy="9144000"/>
  <p:custDataLst>
    <p:tags r:id="rId10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AD6827-A9EA-D23D-E567-0982740A9992}" name="Jenna Allen" initials="JA" userId="S::jallen@djsresearch.com::e7fd86b6-e0cb-425d-a790-b4f2df5ee696" providerId="AD"/>
  <p188:author id="{7D50602C-F5A4-B945-72A4-8A3FC88C3A05}" name="Clare Rapkins" initials="CR" userId="S::crapkins@djsresearch.com::ca923661-fbdb-438c-8e11-95db7591748e" providerId="AD"/>
  <p188:author id="{F3A13D44-E6C4-A074-AB5E-D1E59E5EAE08}" name="Alexandre Tatry-Gautier" initials="ATG" userId="S::atatrygautier@djsresearch.com::8983da36-a035-4aef-b2dc-5304759e30e1" providerId="AD"/>
  <p188:author id="{7724E2B5-2206-B452-41B4-E811B8C4E600}" name="Laura Stewart" initials="LS" userId="S::lstewart@djsresearch.com::9bff8fea-cbea-4006-ab3c-79bf30aac49f" providerId="AD"/>
  <p188:author id="{A55972D9-C11C-F96B-7654-13C50B460E2F}" name="Alex Noden" initials="AN" userId="S::anoden@djsresearch.com::d015c689-6054-4661-ada2-aefc50e4e1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a Allen" initials="JA" lastIdx="0" clrIdx="0">
    <p:extLst>
      <p:ext uri="{19B8F6BF-5375-455C-9EA6-DF929625EA0E}">
        <p15:presenceInfo xmlns:p15="http://schemas.microsoft.com/office/powerpoint/2012/main" userId="S::jallen@djsresearch.com::e7fd86b6-e0cb-425d-a790-b4f2df5ee696" providerId="AD"/>
      </p:ext>
    </p:extLst>
  </p:cmAuthor>
  <p:cmAuthor id="2" name="Alexandre Tatry-Gautier" initials="ATG" lastIdx="0" clrIdx="1">
    <p:extLst>
      <p:ext uri="{19B8F6BF-5375-455C-9EA6-DF929625EA0E}">
        <p15:presenceInfo xmlns:p15="http://schemas.microsoft.com/office/powerpoint/2012/main" userId="S::atatrygautier@djsresearch.com::8983da36-a035-4aef-b2dc-5304759e30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B06D3-0949-442E-B420-079D218BFCF8}" v="3" dt="2022-06-20T15:17:16.029"/>
    <p1510:client id="{3B38C02D-4DDB-C01B-93E7-E310CAF3050A}" v="329" dt="2022-06-16T12:11:41.862"/>
    <p1510:client id="{3F5AB4D6-CC91-4641-A88F-AD462C6FF4F9}" v="106" dt="2022-06-16T10:39:09.391"/>
    <p1510:client id="{5F541E2E-F594-41E5-B822-5647229CF607}" v="5" dt="2022-06-15T09:41:53.886"/>
    <p1510:client id="{B47EBE94-5B4C-41AA-9234-1D9A6C4CE4A3}" v="1" dt="2022-06-16T11:31:33.090"/>
  </p1510:revLst>
</p1510:revInfo>
</file>

<file path=ppt/tableStyles.xml><?xml version="1.0" encoding="utf-8"?>
<a:tblStyleLst xmlns:a="http://schemas.openxmlformats.org/drawingml/2006/main" def="{3B4B98B0-60AC-42C2-AFA5-B58CD77FA1E5}">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0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microsoft.com/office/2015/10/relationships/revisionInfo" Target="revisionInfo.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10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6689765453339E-2"/>
          <c:y val="8.7611280381679535E-2"/>
          <c:w val="0.91786962747573853"/>
          <c:h val="0.75307822227478027"/>
        </c:manualLayout>
      </c:layout>
      <c:barChart>
        <c:barDir val="col"/>
        <c:grouping val="clustered"/>
        <c:varyColors val="1"/>
        <c:dLbls>
          <c:showLegendKey val="0"/>
          <c:showVal val="0"/>
          <c:showCatName val="0"/>
          <c:showSerName val="0"/>
          <c:showPercent val="0"/>
          <c:showBubbleSize val="0"/>
        </c:dLbls>
        <c:gapWidth val="150"/>
        <c:axId val="437069872"/>
        <c:axId val="437070528"/>
      </c:barChart>
      <c:catAx>
        <c:axId val="43706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smtId="4294967295">
                <a:solidFill>
                  <a:schemeClr val="bg1"/>
                </a:solidFill>
                <a:latin typeface="+mn-lt"/>
                <a:ea typeface="+mn-ea"/>
                <a:cs typeface="+mn-cs"/>
              </a:defRPr>
            </a:pPr>
            <a:endParaRPr lang="en-US"/>
          </a:p>
        </c:txPr>
        <c:crossAx val="437070528"/>
        <c:crosses val="autoZero"/>
        <c:auto val="0"/>
        <c:lblAlgn val="ctr"/>
        <c:lblOffset val="100"/>
        <c:noMultiLvlLbl val="0"/>
      </c:catAx>
      <c:valAx>
        <c:axId val="437070528"/>
        <c:scaling>
          <c:orientation val="minMax"/>
        </c:scaling>
        <c:delete val="1"/>
        <c:axPos val="l"/>
        <c:numFmt formatCode="0%" sourceLinked="1"/>
        <c:majorTickMark val="none"/>
        <c:minorTickMark val="none"/>
        <c:tickLblPos val="nextTo"/>
        <c:crossAx val="437069872"/>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9430215358734"/>
          <c:y val="4.5941643416881561E-2"/>
          <c:w val="0.8370974063873291"/>
          <c:h val="0.93050283193588257"/>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smtId="4294967295">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Up to 1 year</c:v>
                </c:pt>
                <c:pt idx="1">
                  <c:v>1-2 years</c:v>
                </c:pt>
                <c:pt idx="2">
                  <c:v>3-5 years</c:v>
                </c:pt>
                <c:pt idx="3">
                  <c:v>6-10 years</c:v>
                </c:pt>
                <c:pt idx="4">
                  <c:v>10-14 years</c:v>
                </c:pt>
                <c:pt idx="5">
                  <c:v>15+ years</c:v>
                </c:pt>
              </c:strCache>
            </c:strRef>
          </c:cat>
          <c:val>
            <c:numRef>
              <c:f>Sheet1!$B$2:$B$7</c:f>
              <c:numCache>
                <c:formatCode>0%</c:formatCode>
                <c:ptCount val="6"/>
                <c:pt idx="0">
                  <c:v>0.77</c:v>
                </c:pt>
                <c:pt idx="1">
                  <c:v>0.7</c:v>
                </c:pt>
                <c:pt idx="2">
                  <c:v>0.62</c:v>
                </c:pt>
                <c:pt idx="3">
                  <c:v>0.59</c:v>
                </c:pt>
                <c:pt idx="4">
                  <c:v>0.64</c:v>
                </c:pt>
                <c:pt idx="5">
                  <c:v>0.63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CE9-4E34-809E-679A7A52CBCC}"/>
            </c:ext>
          </c:extLst>
        </c:ser>
        <c:dLbls>
          <c:showLegendKey val="0"/>
          <c:showVal val="0"/>
          <c:showCatName val="0"/>
          <c:showSerName val="0"/>
          <c:showPercent val="0"/>
          <c:showBubbleSize val="0"/>
        </c:dLbls>
        <c:gapWidth val="219"/>
        <c:axId val="802505272"/>
        <c:axId val="802501336"/>
      </c:barChart>
      <c:catAx>
        <c:axId val="802505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smtId="4294967295">
                <a:solidFill>
                  <a:schemeClr val="tx1"/>
                </a:solidFill>
                <a:latin typeface="+mn-lt"/>
                <a:ea typeface="+mn-ea"/>
                <a:cs typeface="+mn-cs"/>
              </a:defRPr>
            </a:pPr>
            <a:endParaRPr lang="en-US"/>
          </a:p>
        </c:txPr>
        <c:crossAx val="802501336"/>
        <c:crosses val="autoZero"/>
        <c:auto val="0"/>
        <c:lblAlgn val="ctr"/>
        <c:lblOffset val="100"/>
        <c:noMultiLvlLbl val="0"/>
      </c:catAx>
      <c:valAx>
        <c:axId val="802501336"/>
        <c:scaling>
          <c:orientation val="minMax"/>
          <c:max val="1"/>
          <c:min val="0"/>
        </c:scaling>
        <c:delete val="1"/>
        <c:axPos val="t"/>
        <c:numFmt formatCode="0%" sourceLinked="1"/>
        <c:majorTickMark val="out"/>
        <c:minorTickMark val="none"/>
        <c:tickLblPos val="nextTo"/>
        <c:crossAx val="802505272"/>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aseline="0" smtId="4294967295">
          <a:solidFill>
            <a:schemeClr val="bg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09661985188723E-3"/>
          <c:y val="1.7384938895702362E-2"/>
          <c:w val="0.97147351503372192"/>
          <c:h val="0.8236573338508606"/>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smtId="4294967295">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Academic</c:v>
                </c:pt>
                <c:pt idx="1">
                  <c:v>Professional</c:v>
                </c:pt>
                <c:pt idx="2">
                  <c:v>Research</c:v>
                </c:pt>
                <c:pt idx="3">
                  <c:v>Support</c:v>
                </c:pt>
              </c:strCache>
            </c:strRef>
          </c:cat>
          <c:val>
            <c:numRef>
              <c:f>Sheet1!$B$2:$B$5</c:f>
              <c:numCache>
                <c:formatCode>0%</c:formatCode>
                <c:ptCount val="4"/>
                <c:pt idx="0">
                  <c:v>0.6</c:v>
                </c:pt>
                <c:pt idx="1">
                  <c:v>0.67</c:v>
                </c:pt>
                <c:pt idx="2">
                  <c:v>0.68</c:v>
                </c:pt>
                <c:pt idx="3">
                  <c:v>0.67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B65E-450E-9D51-023568F30B54}"/>
            </c:ext>
          </c:extLst>
        </c:ser>
        <c:dLbls>
          <c:showLegendKey val="0"/>
          <c:showVal val="0"/>
          <c:showCatName val="0"/>
          <c:showSerName val="0"/>
          <c:showPercent val="0"/>
          <c:showBubbleSize val="0"/>
        </c:dLbls>
        <c:gapWidth val="219"/>
        <c:axId val="802505272"/>
        <c:axId val="802501336"/>
      </c:barChart>
      <c:catAx>
        <c:axId val="80250527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solidFill>
                <a:latin typeface="+mn-lt"/>
                <a:ea typeface="+mn-ea"/>
                <a:cs typeface="+mn-cs"/>
              </a:defRPr>
            </a:pPr>
            <a:endParaRPr lang="en-US"/>
          </a:p>
        </c:txPr>
        <c:crossAx val="802501336"/>
        <c:crosses val="autoZero"/>
        <c:auto val="0"/>
        <c:lblAlgn val="ctr"/>
        <c:lblOffset val="100"/>
        <c:noMultiLvlLbl val="0"/>
      </c:catAx>
      <c:valAx>
        <c:axId val="802501336"/>
        <c:scaling>
          <c:orientation val="minMax"/>
          <c:max val="1"/>
          <c:min val="0"/>
        </c:scaling>
        <c:delete val="1"/>
        <c:axPos val="r"/>
        <c:numFmt formatCode="0%" sourceLinked="1"/>
        <c:majorTickMark val="out"/>
        <c:minorTickMark val="none"/>
        <c:tickLblPos val="nextTo"/>
        <c:crossAx val="802505272"/>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aseline="0" smtId="4294967295">
          <a:solidFill>
            <a:schemeClr val="bg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865272998809814"/>
          <c:y val="1.0121192783117294E-2"/>
          <c:w val="0.38556167483329773"/>
          <c:h val="0.97628194093704224"/>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4"/>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8E2-F24F-AE0D-B1299F64EE33}"/>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1627-4BBF-93B0-581F50801164}"/>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1627-4BBF-93B0-581F50801164}"/>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1627-4BBF-93B0-581F50801164}"/>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1627-4BBF-93B0-581F50801164}"/>
                </c:ext>
              </c:extLst>
            </c:dLbl>
            <c:dLbl>
              <c:idx val="4"/>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1627-4BBF-93B0-581F50801164}"/>
                </c:ext>
              </c:extLst>
            </c:dLbl>
            <c:dLbl>
              <c:idx val="5"/>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1627-4BBF-93B0-581F50801164}"/>
                </c:ext>
              </c:extLst>
            </c:dLbl>
            <c:dLbl>
              <c:idx val="6"/>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1627-4BBF-93B0-581F50801164}"/>
                </c:ext>
              </c:extLst>
            </c:dLbl>
            <c:dLbl>
              <c:idx val="7"/>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1627-4BBF-93B0-581F50801164}"/>
                </c:ext>
              </c:extLst>
            </c:dLbl>
            <c:dLbl>
              <c:idx val="8"/>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1627-4BBF-93B0-581F50801164}"/>
                </c:ext>
              </c:extLst>
            </c:dLbl>
            <c:dLbl>
              <c:idx val="9"/>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1627-4BBF-93B0-581F50801164}"/>
                </c:ext>
              </c:extLst>
            </c:dLbl>
            <c:dLbl>
              <c:idx val="1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1627-4BBF-93B0-581F50801164}"/>
                </c:ext>
              </c:extLst>
            </c:dLbl>
            <c:dLbl>
              <c:idx val="11"/>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D-1627-4BBF-93B0-581F50801164}"/>
                </c:ext>
              </c:extLst>
            </c:dLbl>
            <c:dLbl>
              <c:idx val="12"/>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1627-4BBF-93B0-581F50801164}"/>
                </c:ext>
              </c:extLst>
            </c:dLbl>
            <c:dLbl>
              <c:idx val="13"/>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1627-4BBF-93B0-581F50801164}"/>
                </c:ext>
              </c:extLst>
            </c:dLbl>
            <c:dLbl>
              <c:idx val="14"/>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8E2-F24F-AE0D-B1299F64EE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smtId="4294967295">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Sheet1!$A$2:$A$16</c:f>
              <c:strCache>
                <c:ptCount val="15"/>
                <c:pt idx="0">
                  <c:v>Reduce the workload / get more staff / resources</c:v>
                </c:pt>
                <c:pt idx="1">
                  <c:v>Improve management e.g. be supportive / honest communication</c:v>
                </c:pt>
                <c:pt idx="2">
                  <c:v>More support in developing staffs skills / careers (incl. training)</c:v>
                </c:pt>
                <c:pt idx="3">
                  <c:v>Improve morale / value staff more</c:v>
                </c:pt>
                <c:pt idx="4">
                  <c:v>Clarity on the future e.g. Job security / pay cuts / restructuring</c:v>
                </c:pt>
                <c:pt idx="5">
                  <c:v>Improve admin support</c:v>
                </c:pt>
                <c:pt idx="6">
                  <c:v>Team work / collaboration (incl. social events)</c:v>
                </c:pt>
                <c:pt idx="7">
                  <c:v>Improved communication in general (not related to management)</c:v>
                </c:pt>
                <c:pt idx="8">
                  <c:v>Support staff with their health and mental well-being e.g. work / life balance</c:v>
                </c:pt>
                <c:pt idx="9">
                  <c:v>Increase wages / have pay reflect duties</c:v>
                </c:pt>
                <c:pt idx="10">
                  <c:v>Improve research support</c:v>
                </c:pt>
                <c:pt idx="11">
                  <c:v>Improve student support / learning experience</c:v>
                </c:pt>
                <c:pt idx="12">
                  <c:v>To have some stability / stop changing e.g. set working locations</c:v>
                </c:pt>
                <c:pt idx="13">
                  <c:v>Listen to staff (incl . About where they want to work)</c:v>
                </c:pt>
                <c:pt idx="14">
                  <c:v>For everyone to be treated / respected the same</c:v>
                </c:pt>
              </c:strCache>
            </c:strRef>
          </c:cat>
          <c:val>
            <c:numRef>
              <c:f>Sheet1!$B$2:$B$16</c:f>
              <c:numCache>
                <c:formatCode>0%</c:formatCode>
                <c:ptCount val="15"/>
                <c:pt idx="0">
                  <c:v>0.110921501706485</c:v>
                </c:pt>
                <c:pt idx="1">
                  <c:v>7.6791808873720099E-2</c:v>
                </c:pt>
                <c:pt idx="2">
                  <c:v>6.8259385665528999E-2</c:v>
                </c:pt>
                <c:pt idx="3">
                  <c:v>6.6552901023890804E-2</c:v>
                </c:pt>
                <c:pt idx="4">
                  <c:v>5.1194539249146798E-2</c:v>
                </c:pt>
                <c:pt idx="5">
                  <c:v>5.0341296928327603E-2</c:v>
                </c:pt>
                <c:pt idx="6">
                  <c:v>4.0955631399317398E-2</c:v>
                </c:pt>
                <c:pt idx="7">
                  <c:v>3.5836177474402701E-2</c:v>
                </c:pt>
                <c:pt idx="8">
                  <c:v>3.4982935153583597E-2</c:v>
                </c:pt>
                <c:pt idx="9">
                  <c:v>3.4982935153583597E-2</c:v>
                </c:pt>
                <c:pt idx="10">
                  <c:v>3.2423208191126297E-2</c:v>
                </c:pt>
                <c:pt idx="11">
                  <c:v>2.90102389078498E-2</c:v>
                </c:pt>
                <c:pt idx="12">
                  <c:v>2.8156996587030698E-2</c:v>
                </c:pt>
                <c:pt idx="13">
                  <c:v>2.7303754266211601E-2</c:v>
                </c:pt>
                <c:pt idx="14">
                  <c:v>2.64505119453925E-2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8E2-F24F-AE0D-B1299F64EE33}"/>
            </c:ext>
          </c:extLst>
        </c:ser>
        <c:dLbls>
          <c:showLegendKey val="0"/>
          <c:showVal val="0"/>
          <c:showCatName val="0"/>
          <c:showSerName val="0"/>
          <c:showPercent val="0"/>
          <c:showBubbleSize val="0"/>
        </c:dLbls>
        <c:gapWidth val="100"/>
        <c:axId val="466459216"/>
        <c:axId val="466460528"/>
      </c:barChart>
      <c:catAx>
        <c:axId val="466459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smtId="4294967295">
                <a:solidFill>
                  <a:schemeClr val="tx1"/>
                </a:solidFill>
                <a:latin typeface="+mn-lt"/>
                <a:ea typeface="+mn-ea"/>
                <a:cs typeface="+mn-cs"/>
              </a:defRPr>
            </a:pPr>
            <a:endParaRPr lang="en-US"/>
          </a:p>
        </c:txPr>
        <c:crossAx val="466460528"/>
        <c:crosses val="autoZero"/>
        <c:auto val="0"/>
        <c:lblAlgn val="ctr"/>
        <c:lblOffset val="100"/>
        <c:noMultiLvlLbl val="0"/>
      </c:catAx>
      <c:valAx>
        <c:axId val="466460528"/>
        <c:scaling>
          <c:orientation val="minMax"/>
        </c:scaling>
        <c:delete val="1"/>
        <c:axPos val="t"/>
        <c:numFmt formatCode="0%" sourceLinked="1"/>
        <c:majorTickMark val="none"/>
        <c:minorTickMark val="none"/>
        <c:tickLblPos val="nextTo"/>
        <c:crossAx val="46645921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001221179962158"/>
          <c:y val="1.0121192783117294E-2"/>
          <c:w val="0.42998778820037842"/>
          <c:h val="0.97628194093704224"/>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1627-4BBF-93B0-581F50801164}"/>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1627-4BBF-93B0-581F50801164}"/>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1627-4BBF-93B0-581F50801164}"/>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1627-4BBF-93B0-581F50801164}"/>
                </c:ext>
              </c:extLst>
            </c:dLbl>
            <c:dLbl>
              <c:idx val="4"/>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1627-4BBF-93B0-581F50801164}"/>
                </c:ext>
              </c:extLst>
            </c:dLbl>
            <c:dLbl>
              <c:idx val="5"/>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1627-4BBF-93B0-581F50801164}"/>
                </c:ext>
              </c:extLst>
            </c:dLbl>
            <c:dLbl>
              <c:idx val="6"/>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1627-4BBF-93B0-581F50801164}"/>
                </c:ext>
              </c:extLst>
            </c:dLbl>
            <c:dLbl>
              <c:idx val="7"/>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1627-4BBF-93B0-581F50801164}"/>
                </c:ext>
              </c:extLst>
            </c:dLbl>
            <c:dLbl>
              <c:idx val="8"/>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1627-4BBF-93B0-581F50801164}"/>
                </c:ext>
              </c:extLst>
            </c:dLbl>
            <c:dLbl>
              <c:idx val="9"/>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smtId="4294967295">
                      <a:solidFill>
                        <a:srgbClr val="6D6E71"/>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B-1627-4BBF-93B0-581F508011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smtId="4294967295">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Having helpful / supportive colleagues / team working</c:v>
                </c:pt>
                <c:pt idx="1">
                  <c:v>Flexibility (incl. working hours and location)</c:v>
                </c:pt>
                <c:pt idx="2">
                  <c:v>Good pay / salary</c:v>
                </c:pt>
                <c:pt idx="3">
                  <c:v>Happy working environment e.g. diverse</c:v>
                </c:pt>
                <c:pt idx="4">
                  <c:v>Freedom to use skills / interests and pursue new opportunities</c:v>
                </c:pt>
                <c:pt idx="5">
                  <c:v>Supportive / good management</c:v>
                </c:pt>
                <c:pt idx="6">
                  <c:v>Proud to work here / good job satisfaction</c:v>
                </c:pt>
                <c:pt idx="7">
                  <c:v>Working with students</c:v>
                </c:pt>
                <c:pt idx="8">
                  <c:v>Hard working / dedicated staff - all work towards a common goal</c:v>
                </c:pt>
                <c:pt idx="9">
                  <c:v>Autonomy in role</c:v>
                </c:pt>
              </c:strCache>
            </c:strRef>
          </c:cat>
          <c:val>
            <c:numRef>
              <c:f>Sheet1!$B$2:$B$11</c:f>
              <c:numCache>
                <c:formatCode>0%</c:formatCode>
                <c:ptCount val="10"/>
                <c:pt idx="0">
                  <c:v>0.17747440273037501</c:v>
                </c:pt>
                <c:pt idx="1">
                  <c:v>7.5938566552901002E-2</c:v>
                </c:pt>
                <c:pt idx="2">
                  <c:v>4.8634812286689401E-2</c:v>
                </c:pt>
                <c:pt idx="3">
                  <c:v>4.6075085324232101E-2</c:v>
                </c:pt>
                <c:pt idx="4">
                  <c:v>4.5221843003412997E-2</c:v>
                </c:pt>
                <c:pt idx="5">
                  <c:v>3.8395904436860098E-2</c:v>
                </c:pt>
                <c:pt idx="6">
                  <c:v>3.6689419795221799E-2</c:v>
                </c:pt>
                <c:pt idx="7">
                  <c:v>3.5836177474402701E-2</c:v>
                </c:pt>
                <c:pt idx="8">
                  <c:v>2.9863481228668901E-2</c:v>
                </c:pt>
                <c:pt idx="9">
                  <c:v>2.90102389078498E-2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8E2-F24F-AE0D-B1299F64EE33}"/>
            </c:ext>
          </c:extLst>
        </c:ser>
        <c:dLbls>
          <c:showLegendKey val="0"/>
          <c:showVal val="0"/>
          <c:showCatName val="0"/>
          <c:showSerName val="0"/>
          <c:showPercent val="0"/>
          <c:showBubbleSize val="0"/>
        </c:dLbls>
        <c:gapWidth val="100"/>
        <c:axId val="466459216"/>
        <c:axId val="466460528"/>
      </c:barChart>
      <c:catAx>
        <c:axId val="466459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smtId="4294967295">
                <a:solidFill>
                  <a:schemeClr val="tx1"/>
                </a:solidFill>
                <a:latin typeface="+mn-lt"/>
                <a:ea typeface="+mn-ea"/>
                <a:cs typeface="+mn-cs"/>
              </a:defRPr>
            </a:pPr>
            <a:endParaRPr lang="en-US"/>
          </a:p>
        </c:txPr>
        <c:crossAx val="466460528"/>
        <c:crosses val="autoZero"/>
        <c:auto val="0"/>
        <c:lblAlgn val="ctr"/>
        <c:lblOffset val="100"/>
        <c:noMultiLvlLbl val="0"/>
      </c:catAx>
      <c:valAx>
        <c:axId val="466460528"/>
        <c:scaling>
          <c:orientation val="minMax"/>
        </c:scaling>
        <c:delete val="1"/>
        <c:axPos val="t"/>
        <c:numFmt formatCode="0%" sourceLinked="1"/>
        <c:majorTickMark val="none"/>
        <c:minorTickMark val="none"/>
        <c:tickLblPos val="nextTo"/>
        <c:crossAx val="46645921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Sheet1!$B$2:$B$5</c:f>
              <c:numCache>
                <c:formatCode>0%</c:formatCode>
                <c:ptCount val="4"/>
                <c:pt idx="0">
                  <c:v>0.1</c:v>
                </c:pt>
                <c:pt idx="1">
                  <c:v>0.19</c:v>
                </c:pt>
                <c:pt idx="2">
                  <c:v>0.23</c:v>
                </c:pt>
                <c:pt idx="3">
                  <c:v>0.14000000000000001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D4-064C-A53C-A0F39C53992D}"/>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Sheet1!$C$2:$C$5</c:f>
              <c:numCache>
                <c:formatCode>0%</c:formatCode>
                <c:ptCount val="4"/>
                <c:pt idx="0">
                  <c:v>0.31</c:v>
                </c:pt>
                <c:pt idx="1">
                  <c:v>0.42</c:v>
                </c:pt>
                <c:pt idx="2">
                  <c:v>0.45</c:v>
                </c:pt>
                <c:pt idx="3">
                  <c:v>0.42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D4-064C-A53C-A0F39C53992D}"/>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Sheet1!$D$2:$D$5</c:f>
              <c:numCache>
                <c:formatCode>0%</c:formatCode>
                <c:ptCount val="4"/>
                <c:pt idx="0">
                  <c:v>0.24</c:v>
                </c:pt>
                <c:pt idx="1">
                  <c:v>0.28999999999999998</c:v>
                </c:pt>
                <c:pt idx="2">
                  <c:v>0.18</c:v>
                </c:pt>
                <c:pt idx="3">
                  <c:v>0.25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D4-064C-A53C-A0F39C53992D}"/>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Sheet1!$E$2:$E$5</c:f>
              <c:numCache>
                <c:formatCode>0%</c:formatCode>
                <c:ptCount val="4"/>
                <c:pt idx="0">
                  <c:v>0.2</c:v>
                </c:pt>
                <c:pt idx="1">
                  <c:v>7.0000000000000007E-2</c:v>
                </c:pt>
                <c:pt idx="2">
                  <c:v>0.1</c:v>
                </c:pt>
                <c:pt idx="3">
                  <c:v>0.13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D4-064C-A53C-A0F39C53992D}"/>
            </c:ext>
          </c:extLst>
        </c:ser>
        <c:ser>
          <c:idx val="4"/>
          <c:order val="4"/>
          <c:tx>
            <c:strRef>
              <c:f>Sheet1!$F$1</c:f>
              <c:strCache>
                <c:ptCount val="1"/>
                <c:pt idx="0">
                  <c:v>Strongly disagree</c:v>
                </c:pt>
              </c:strCache>
            </c:strRef>
          </c:tx>
          <c:spPr>
            <a:solidFill>
              <a:schemeClr val="accent2"/>
            </a:solidFill>
            <a:ln>
              <a:noFill/>
            </a:ln>
            <a:effectLst/>
          </c:spPr>
          <c:invertIfNegative val="0"/>
          <c:dLbls>
            <c:dLbl>
              <c:idx val="0"/>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C6D4-064C-A53C-A0F39C53992D}"/>
                </c:ext>
              </c:extLst>
            </c:dLbl>
            <c:dLbl>
              <c:idx val="3"/>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C6D4-064C-A53C-A0F39C53992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Sheet1!$F$2:$F$5</c:f>
              <c:numCache>
                <c:formatCode>0%</c:formatCode>
                <c:ptCount val="4"/>
                <c:pt idx="0">
                  <c:v>0.14000000000000001</c:v>
                </c:pt>
                <c:pt idx="1">
                  <c:v>0.02</c:v>
                </c:pt>
                <c:pt idx="2">
                  <c:v>0.04</c:v>
                </c:pt>
                <c:pt idx="3">
                  <c:v>0.06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6D4-064C-A53C-A0F39C53992D}"/>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Sheet1!$B$2:$B$5</c:f>
              <c:numCache>
                <c:formatCode>0%</c:formatCode>
                <c:ptCount val="4"/>
                <c:pt idx="0">
                  <c:v>0.36</c:v>
                </c:pt>
                <c:pt idx="1">
                  <c:v>0.49</c:v>
                </c:pt>
                <c:pt idx="2">
                  <c:v>0.28999999999999998</c:v>
                </c:pt>
                <c:pt idx="3">
                  <c:v>0.38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D4-064C-A53C-A0F39C53992D}"/>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Sheet1!$C$2:$C$5</c:f>
              <c:numCache>
                <c:formatCode>0%</c:formatCode>
                <c:ptCount val="4"/>
                <c:pt idx="0">
                  <c:v>0.44</c:v>
                </c:pt>
                <c:pt idx="1">
                  <c:v>0.4</c:v>
                </c:pt>
                <c:pt idx="2">
                  <c:v>0.42</c:v>
                </c:pt>
                <c:pt idx="3">
                  <c:v>0.46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D4-064C-A53C-A0F39C53992D}"/>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Sheet1!$D$2:$D$5</c:f>
              <c:numCache>
                <c:formatCode>0%</c:formatCode>
                <c:ptCount val="4"/>
                <c:pt idx="0">
                  <c:v>0.1</c:v>
                </c:pt>
                <c:pt idx="1">
                  <c:v>7.0000000000000007E-2</c:v>
                </c:pt>
                <c:pt idx="2">
                  <c:v>0.15</c:v>
                </c:pt>
                <c:pt idx="3">
                  <c:v>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D4-064C-A53C-A0F39C53992D}"/>
            </c:ext>
          </c:extLst>
        </c:ser>
        <c:ser>
          <c:idx val="3"/>
          <c:order val="3"/>
          <c:tx>
            <c:strRef>
              <c:f>Sheet1!$E$1</c:f>
              <c:strCache>
                <c:ptCount val="1"/>
                <c:pt idx="0">
                  <c:v>Disagree</c:v>
                </c:pt>
              </c:strCache>
            </c:strRef>
          </c:tx>
          <c:spPr>
            <a:solidFill>
              <a:schemeClr val="accent3"/>
            </a:solidFill>
            <a:ln>
              <a:noFill/>
            </a:ln>
            <a:effectLst/>
          </c:spPr>
          <c:invertIfNegative val="0"/>
          <c:dLbls>
            <c:dLbl>
              <c:idx val="1"/>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A5AD-4DEC-898A-0D6DDA5CAA28}"/>
                </c:ext>
              </c:extLst>
            </c:dLbl>
            <c:dLbl>
              <c:idx val="3"/>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C6D4-064C-A53C-A0F39C53992D}"/>
                </c:ext>
              </c:extLst>
            </c:dLbl>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Sheet1!$E$2:$E$5</c:f>
              <c:numCache>
                <c:formatCode>0%</c:formatCode>
                <c:ptCount val="4"/>
                <c:pt idx="0">
                  <c:v>0.08</c:v>
                </c:pt>
                <c:pt idx="1">
                  <c:v>0.03</c:v>
                </c:pt>
                <c:pt idx="2">
                  <c:v>0.09</c:v>
                </c:pt>
                <c:pt idx="3">
                  <c:v>0.04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D4-064C-A53C-A0F39C53992D}"/>
            </c:ext>
          </c:extLst>
        </c:ser>
        <c:ser>
          <c:idx val="4"/>
          <c:order val="4"/>
          <c:tx>
            <c:strRef>
              <c:f>Sheet1!$F$1</c:f>
              <c:strCache>
                <c:ptCount val="1"/>
                <c:pt idx="0">
                  <c:v>Strongly disagree</c:v>
                </c:pt>
              </c:strCache>
            </c:strRef>
          </c:tx>
          <c:spPr>
            <a:solidFill>
              <a:schemeClr val="accent2"/>
            </a:solidFill>
            <a:ln>
              <a:noFill/>
            </a:ln>
            <a:effectLst/>
          </c:spPr>
          <c:invertIfNegative val="0"/>
          <c:dLbls>
            <c:dLbl>
              <c:idx val="2"/>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A5AD-4DEC-898A-0D6DDA5CAA2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Sheet1!$F$2:$F$5</c:f>
              <c:numCache>
                <c:formatCode>0%</c:formatCode>
                <c:ptCount val="4"/>
                <c:pt idx="0">
                  <c:v>0.02</c:v>
                </c:pt>
                <c:pt idx="1">
                  <c:v>0.02</c:v>
                </c:pt>
                <c:pt idx="2">
                  <c:v>0.05</c:v>
                </c:pt>
                <c:pt idx="3">
                  <c:v>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6D4-064C-A53C-A0F39C53992D}"/>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Sheet1!$B$2:$B$5</c:f>
              <c:numCache>
                <c:formatCode>0%</c:formatCode>
                <c:ptCount val="4"/>
                <c:pt idx="0">
                  <c:v>0.18</c:v>
                </c:pt>
                <c:pt idx="1">
                  <c:v>0.2</c:v>
                </c:pt>
                <c:pt idx="2">
                  <c:v>0.13</c:v>
                </c:pt>
                <c:pt idx="3">
                  <c:v>0.14000000000000001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D4-064C-A53C-A0F39C53992D}"/>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Sheet1!$C$2:$C$5</c:f>
              <c:numCache>
                <c:formatCode>0%</c:formatCode>
                <c:ptCount val="4"/>
                <c:pt idx="0">
                  <c:v>0.35</c:v>
                </c:pt>
                <c:pt idx="1">
                  <c:v>0.24</c:v>
                </c:pt>
                <c:pt idx="2">
                  <c:v>0.4</c:v>
                </c:pt>
                <c:pt idx="3">
                  <c:v>0.21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D4-064C-A53C-A0F39C53992D}"/>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Sheet1!$D$2:$D$5</c:f>
              <c:numCache>
                <c:formatCode>0%</c:formatCode>
                <c:ptCount val="4"/>
                <c:pt idx="0">
                  <c:v>0.24</c:v>
                </c:pt>
                <c:pt idx="1">
                  <c:v>0.24</c:v>
                </c:pt>
                <c:pt idx="2">
                  <c:v>0.19</c:v>
                </c:pt>
                <c:pt idx="3">
                  <c:v>0.34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D4-064C-A53C-A0F39C53992D}"/>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Sheet1!$E$2:$E$5</c:f>
              <c:numCache>
                <c:formatCode>0%</c:formatCode>
                <c:ptCount val="4"/>
                <c:pt idx="0">
                  <c:v>0.15</c:v>
                </c:pt>
                <c:pt idx="1">
                  <c:v>0.26</c:v>
                </c:pt>
                <c:pt idx="2">
                  <c:v>0.2</c:v>
                </c:pt>
                <c:pt idx="3">
                  <c:v>0.27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D4-064C-A53C-A0F39C53992D}"/>
            </c:ext>
          </c:extLst>
        </c:ser>
        <c:ser>
          <c:idx val="4"/>
          <c:order val="4"/>
          <c:tx>
            <c:strRef>
              <c:f>Sheet1!$F$1</c:f>
              <c:strCache>
                <c:ptCount val="1"/>
                <c:pt idx="0">
                  <c:v>Strongly disagree</c:v>
                </c:pt>
              </c:strCache>
            </c:strRef>
          </c:tx>
          <c:spPr>
            <a:solidFill>
              <a:schemeClr val="accent2"/>
            </a:solidFill>
            <a:ln>
              <a:noFill/>
            </a:ln>
            <a:effectLst/>
          </c:spPr>
          <c:invertIfNegative val="0"/>
          <c:dLbls>
            <c:dLbl>
              <c:idx val="0"/>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C6D4-064C-A53C-A0F39C53992D}"/>
                </c:ext>
              </c:extLst>
            </c:dLbl>
            <c:dLbl>
              <c:idx val="1"/>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9C53-449C-AEBF-59E79C294FD9}"/>
                </c:ext>
              </c:extLst>
            </c:dLbl>
            <c:dLbl>
              <c:idx val="2"/>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9C53-449C-AEBF-59E79C294FD9}"/>
                </c:ext>
              </c:extLst>
            </c:dLbl>
            <c:dLbl>
              <c:idx val="3"/>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C6D4-064C-A53C-A0F39C53992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Sheet1!$F$2:$F$5</c:f>
              <c:numCache>
                <c:formatCode>0%</c:formatCode>
                <c:ptCount val="4"/>
                <c:pt idx="0">
                  <c:v>0.08</c:v>
                </c:pt>
                <c:pt idx="1">
                  <c:v>7.0000000000000007E-2</c:v>
                </c:pt>
                <c:pt idx="2">
                  <c:v>0.08</c:v>
                </c:pt>
                <c:pt idx="3">
                  <c:v>0.05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6D4-064C-A53C-A0F39C53992D}"/>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Sheet1!$B$2:$B$4</c:f>
              <c:numCache>
                <c:formatCode>0%</c:formatCode>
                <c:ptCount val="3"/>
                <c:pt idx="0">
                  <c:v>0.36</c:v>
                </c:pt>
                <c:pt idx="1">
                  <c:v>0.22</c:v>
                </c:pt>
                <c:pt idx="2">
                  <c:v>0.37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D4-064C-A53C-A0F39C53992D}"/>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Sheet1!$C$2:$C$4</c:f>
              <c:numCache>
                <c:formatCode>0%</c:formatCode>
                <c:ptCount val="3"/>
                <c:pt idx="0">
                  <c:v>0.47</c:v>
                </c:pt>
                <c:pt idx="1">
                  <c:v>0.47</c:v>
                </c:pt>
                <c:pt idx="2">
                  <c:v>0.45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D4-064C-A53C-A0F39C53992D}"/>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Sheet1!$D$2:$D$4</c:f>
              <c:numCache>
                <c:formatCode>0%</c:formatCode>
                <c:ptCount val="3"/>
                <c:pt idx="0">
                  <c:v>0.11</c:v>
                </c:pt>
                <c:pt idx="1">
                  <c:v>0.13</c:v>
                </c:pt>
                <c:pt idx="2">
                  <c:v>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D4-064C-A53C-A0F39C53992D}"/>
            </c:ext>
          </c:extLst>
        </c:ser>
        <c:ser>
          <c:idx val="3"/>
          <c:order val="3"/>
          <c:tx>
            <c:strRef>
              <c:f>Sheet1!$E$1</c:f>
              <c:strCache>
                <c:ptCount val="1"/>
                <c:pt idx="0">
                  <c:v>Disagree</c:v>
                </c:pt>
              </c:strCache>
            </c:strRef>
          </c:tx>
          <c:spPr>
            <a:solidFill>
              <a:schemeClr val="accent3"/>
            </a:solidFill>
            <a:ln>
              <a:noFill/>
            </a:ln>
            <a:effectLst/>
          </c:spPr>
          <c:invertIfNegative val="0"/>
          <c:dLbls>
            <c:dLbl>
              <c:idx val="0"/>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45A1-4D52-9BCC-FDC069FC7900}"/>
                </c:ext>
              </c:extLst>
            </c:dLbl>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Sheet1!$E$2:$E$4</c:f>
              <c:numCache>
                <c:formatCode>0%</c:formatCode>
                <c:ptCount val="3"/>
                <c:pt idx="0">
                  <c:v>0.04</c:v>
                </c:pt>
                <c:pt idx="1">
                  <c:v>0.12</c:v>
                </c:pt>
                <c:pt idx="2">
                  <c:v>0.06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D4-064C-A53C-A0F39C53992D}"/>
            </c:ext>
          </c:extLst>
        </c:ser>
        <c:ser>
          <c:idx val="4"/>
          <c:order val="4"/>
          <c:tx>
            <c:strRef>
              <c:f>Sheet1!$F$1</c:f>
              <c:strCache>
                <c:ptCount val="1"/>
                <c:pt idx="0">
                  <c:v>Strongly disagree</c:v>
                </c:pt>
              </c:strCache>
            </c:strRef>
          </c:tx>
          <c:spPr>
            <a:solidFill>
              <a:schemeClr val="accent2"/>
            </a:solidFill>
            <a:ln>
              <a:noFill/>
            </a:ln>
            <a:effectLst/>
          </c:spPr>
          <c:invertIfNegative val="0"/>
          <c:dLbls>
            <c:dLbl>
              <c:idx val="1"/>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45A1-4D52-9BCC-FDC069FC790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Sheet1!$F$2:$F$4</c:f>
              <c:numCache>
                <c:formatCode>0%</c:formatCode>
                <c:ptCount val="3"/>
                <c:pt idx="0">
                  <c:v>0.02</c:v>
                </c:pt>
                <c:pt idx="1">
                  <c:v>0.06</c:v>
                </c:pt>
                <c:pt idx="2">
                  <c:v>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6D4-064C-A53C-A0F39C53992D}"/>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Sheet1!$B$2:$B$4</c:f>
              <c:numCache>
                <c:formatCode>0%</c:formatCode>
                <c:ptCount val="3"/>
                <c:pt idx="0">
                  <c:v>0.3</c:v>
                </c:pt>
                <c:pt idx="1">
                  <c:v>0.28000000000000003</c:v>
                </c:pt>
                <c:pt idx="2">
                  <c:v>0.31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D4-064C-A53C-A0F39C53992D}"/>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Sheet1!$C$2:$C$4</c:f>
              <c:numCache>
                <c:formatCode>0%</c:formatCode>
                <c:ptCount val="3"/>
                <c:pt idx="0">
                  <c:v>0.49</c:v>
                </c:pt>
                <c:pt idx="1">
                  <c:v>0.42</c:v>
                </c:pt>
                <c:pt idx="2">
                  <c:v>0.44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D4-064C-A53C-A0F39C53992D}"/>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Sheet1!$D$2:$D$4</c:f>
              <c:numCache>
                <c:formatCode>0%</c:formatCode>
                <c:ptCount val="3"/>
                <c:pt idx="0">
                  <c:v>0.16</c:v>
                </c:pt>
                <c:pt idx="1">
                  <c:v>0.22</c:v>
                </c:pt>
                <c:pt idx="2">
                  <c:v>0.18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D4-064C-A53C-A0F39C53992D}"/>
            </c:ext>
          </c:extLst>
        </c:ser>
        <c:ser>
          <c:idx val="3"/>
          <c:order val="3"/>
          <c:tx>
            <c:strRef>
              <c:f>Sheet1!$E$1</c:f>
              <c:strCache>
                <c:ptCount val="1"/>
                <c:pt idx="0">
                  <c:v>Disagree</c:v>
                </c:pt>
              </c:strCache>
            </c:strRef>
          </c:tx>
          <c:spPr>
            <a:solidFill>
              <a:schemeClr val="accent3"/>
            </a:solidFill>
            <a:ln>
              <a:noFill/>
            </a:ln>
            <a:effectLst/>
          </c:spPr>
          <c:invertIfNegative val="0"/>
          <c:dLbls>
            <c:dLbl>
              <c:idx val="0"/>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64D4-4B23-8A76-0A5BCC15EA55}"/>
                </c:ext>
              </c:extLst>
            </c:dLbl>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Sheet1!$E$2:$E$4</c:f>
              <c:numCache>
                <c:formatCode>0%</c:formatCode>
                <c:ptCount val="3"/>
                <c:pt idx="0">
                  <c:v>0.04</c:v>
                </c:pt>
                <c:pt idx="1">
                  <c:v>0.06</c:v>
                </c:pt>
                <c:pt idx="2">
                  <c:v>0.06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D4-064C-A53C-A0F39C53992D}"/>
            </c:ext>
          </c:extLst>
        </c:ser>
        <c:ser>
          <c:idx val="4"/>
          <c:order val="4"/>
          <c:tx>
            <c:strRef>
              <c:f>Sheet1!$F$1</c:f>
              <c:strCache>
                <c:ptCount val="1"/>
                <c:pt idx="0">
                  <c:v>Strongly disagree</c:v>
                </c:pt>
              </c:strCache>
            </c:strRef>
          </c:tx>
          <c:spPr>
            <a:solidFill>
              <a:schemeClr val="accent2"/>
            </a:solidFill>
            <a:ln>
              <a:noFill/>
            </a:ln>
            <a:effectLst/>
          </c:spPr>
          <c:invertIfNegative val="0"/>
          <c:cat>
            <c:strRef>
              <c:f>Sheet1!$A$2:$A$4</c:f>
              <c:strCache>
                <c:ptCount val="3"/>
                <c:pt idx="0">
                  <c:v>Statement 1</c:v>
                </c:pt>
                <c:pt idx="1">
                  <c:v>Statement 2</c:v>
                </c:pt>
                <c:pt idx="2">
                  <c:v>Statement 3</c:v>
                </c:pt>
              </c:strCache>
            </c:strRef>
          </c:cat>
          <c:val>
            <c:numRef>
              <c:f>Sheet1!$F$2:$F$4</c:f>
              <c:numCache>
                <c:formatCode>0%</c:formatCode>
                <c:ptCount val="3"/>
                <c:pt idx="0">
                  <c:v>0.01</c:v>
                </c:pt>
                <c:pt idx="1">
                  <c:v>0.02</c:v>
                </c:pt>
                <c:pt idx="2">
                  <c:v>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6D4-064C-A53C-A0F39C53992D}"/>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Statement 1</c:v>
                </c:pt>
                <c:pt idx="1">
                  <c:v>Statement 2</c:v>
                </c:pt>
                <c:pt idx="2">
                  <c:v>Statement 3</c:v>
                </c:pt>
                <c:pt idx="3">
                  <c:v>Statement 4</c:v>
                </c:pt>
                <c:pt idx="4">
                  <c:v>Statement 5</c:v>
                </c:pt>
                <c:pt idx="5">
                  <c:v>Statement 6</c:v>
                </c:pt>
                <c:pt idx="6">
                  <c:v>Statement 7</c:v>
                </c:pt>
              </c:strCache>
            </c:strRef>
          </c:cat>
          <c:val>
            <c:numRef>
              <c:f>Sheet1!$B$2:$B$8</c:f>
              <c:numCache>
                <c:formatCode>0%</c:formatCode>
                <c:ptCount val="7"/>
                <c:pt idx="0">
                  <c:v>0.53</c:v>
                </c:pt>
                <c:pt idx="1">
                  <c:v>0.43</c:v>
                </c:pt>
                <c:pt idx="2">
                  <c:v>0.35</c:v>
                </c:pt>
                <c:pt idx="3">
                  <c:v>0.36</c:v>
                </c:pt>
                <c:pt idx="4">
                  <c:v>0.23</c:v>
                </c:pt>
                <c:pt idx="5">
                  <c:v>0.34</c:v>
                </c:pt>
                <c:pt idx="6">
                  <c:v>0.38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D4-064C-A53C-A0F39C53992D}"/>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Statement 1</c:v>
                </c:pt>
                <c:pt idx="1">
                  <c:v>Statement 2</c:v>
                </c:pt>
                <c:pt idx="2">
                  <c:v>Statement 3</c:v>
                </c:pt>
                <c:pt idx="3">
                  <c:v>Statement 4</c:v>
                </c:pt>
                <c:pt idx="4">
                  <c:v>Statement 5</c:v>
                </c:pt>
                <c:pt idx="5">
                  <c:v>Statement 6</c:v>
                </c:pt>
                <c:pt idx="6">
                  <c:v>Statement 7</c:v>
                </c:pt>
              </c:strCache>
            </c:strRef>
          </c:cat>
          <c:val>
            <c:numRef>
              <c:f>Sheet1!$C$2:$C$8</c:f>
              <c:numCache>
                <c:formatCode>0%</c:formatCode>
                <c:ptCount val="7"/>
                <c:pt idx="0">
                  <c:v>0.35</c:v>
                </c:pt>
                <c:pt idx="1">
                  <c:v>0.33</c:v>
                </c:pt>
                <c:pt idx="2">
                  <c:v>0.33</c:v>
                </c:pt>
                <c:pt idx="3">
                  <c:v>0.36</c:v>
                </c:pt>
                <c:pt idx="4">
                  <c:v>0.23</c:v>
                </c:pt>
                <c:pt idx="5">
                  <c:v>0.33</c:v>
                </c:pt>
                <c:pt idx="6">
                  <c:v>0.34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D4-064C-A53C-A0F39C53992D}"/>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Statement 1</c:v>
                </c:pt>
                <c:pt idx="1">
                  <c:v>Statement 2</c:v>
                </c:pt>
                <c:pt idx="2">
                  <c:v>Statement 3</c:v>
                </c:pt>
                <c:pt idx="3">
                  <c:v>Statement 4</c:v>
                </c:pt>
                <c:pt idx="4">
                  <c:v>Statement 5</c:v>
                </c:pt>
                <c:pt idx="5">
                  <c:v>Statement 6</c:v>
                </c:pt>
                <c:pt idx="6">
                  <c:v>Statement 7</c:v>
                </c:pt>
              </c:strCache>
            </c:strRef>
          </c:cat>
          <c:val>
            <c:numRef>
              <c:f>Sheet1!$D$2:$D$8</c:f>
              <c:numCache>
                <c:formatCode>0%</c:formatCode>
                <c:ptCount val="7"/>
                <c:pt idx="0">
                  <c:v>0.08</c:v>
                </c:pt>
                <c:pt idx="1">
                  <c:v>0.14000000000000001</c:v>
                </c:pt>
                <c:pt idx="2">
                  <c:v>0.19</c:v>
                </c:pt>
                <c:pt idx="3">
                  <c:v>0.15</c:v>
                </c:pt>
                <c:pt idx="4">
                  <c:v>0.39</c:v>
                </c:pt>
                <c:pt idx="5">
                  <c:v>0.18</c:v>
                </c:pt>
                <c:pt idx="6">
                  <c:v>0.22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D4-064C-A53C-A0F39C53992D}"/>
            </c:ext>
          </c:extLst>
        </c:ser>
        <c:ser>
          <c:idx val="3"/>
          <c:order val="3"/>
          <c:tx>
            <c:strRef>
              <c:f>Sheet1!$E$1</c:f>
              <c:strCache>
                <c:ptCount val="1"/>
                <c:pt idx="0">
                  <c:v>Disagree</c:v>
                </c:pt>
              </c:strCache>
            </c:strRef>
          </c:tx>
          <c:spPr>
            <a:solidFill>
              <a:schemeClr val="accent3"/>
            </a:solidFill>
            <a:ln>
              <a:noFill/>
            </a:ln>
            <a:effectLst/>
          </c:spPr>
          <c:invertIfNegative val="0"/>
          <c:dLbls>
            <c:dLbl>
              <c:idx val="0"/>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8931-43A5-BB08-2A21E3958B1B}"/>
                </c:ext>
              </c:extLst>
            </c:dLbl>
            <c:dLbl>
              <c:idx val="6"/>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8931-43A5-BB08-2A21E3958B1B}"/>
                </c:ext>
              </c:extLst>
            </c:dLbl>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Statement 1</c:v>
                </c:pt>
                <c:pt idx="1">
                  <c:v>Statement 2</c:v>
                </c:pt>
                <c:pt idx="2">
                  <c:v>Statement 3</c:v>
                </c:pt>
                <c:pt idx="3">
                  <c:v>Statement 4</c:v>
                </c:pt>
                <c:pt idx="4">
                  <c:v>Statement 5</c:v>
                </c:pt>
                <c:pt idx="5">
                  <c:v>Statement 6</c:v>
                </c:pt>
                <c:pt idx="6">
                  <c:v>Statement 7</c:v>
                </c:pt>
              </c:strCache>
            </c:strRef>
          </c:cat>
          <c:val>
            <c:numRef>
              <c:f>Sheet1!$E$2:$E$8</c:f>
              <c:numCache>
                <c:formatCode>0%</c:formatCode>
                <c:ptCount val="7"/>
                <c:pt idx="0">
                  <c:v>0.03</c:v>
                </c:pt>
                <c:pt idx="1">
                  <c:v>7.0000000000000007E-2</c:v>
                </c:pt>
                <c:pt idx="2">
                  <c:v>0.11</c:v>
                </c:pt>
                <c:pt idx="3">
                  <c:v>0.1</c:v>
                </c:pt>
                <c:pt idx="4">
                  <c:v>0.11</c:v>
                </c:pt>
                <c:pt idx="5">
                  <c:v>0.11</c:v>
                </c:pt>
                <c:pt idx="6">
                  <c:v>0.04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D4-064C-A53C-A0F39C53992D}"/>
            </c:ext>
          </c:extLst>
        </c:ser>
        <c:ser>
          <c:idx val="4"/>
          <c:order val="4"/>
          <c:tx>
            <c:strRef>
              <c:f>Sheet1!$F$1</c:f>
              <c:strCache>
                <c:ptCount val="1"/>
                <c:pt idx="0">
                  <c:v>Strongly disagree</c:v>
                </c:pt>
              </c:strCache>
            </c:strRef>
          </c:tx>
          <c:spPr>
            <a:solidFill>
              <a:schemeClr val="accent2"/>
            </a:solidFill>
            <a:ln>
              <a:noFill/>
            </a:ln>
            <a:effectLst/>
          </c:spPr>
          <c:invertIfNegative val="0"/>
          <c:dLbls>
            <c:dLbl>
              <c:idx val="4"/>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8931-43A5-BB08-2A21E3958B1B}"/>
                </c:ext>
              </c:extLst>
            </c:dLbl>
            <c:dLbl>
              <c:idx val="5"/>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931-43A5-BB08-2A21E3958B1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Statement 1</c:v>
                </c:pt>
                <c:pt idx="1">
                  <c:v>Statement 2</c:v>
                </c:pt>
                <c:pt idx="2">
                  <c:v>Statement 3</c:v>
                </c:pt>
                <c:pt idx="3">
                  <c:v>Statement 4</c:v>
                </c:pt>
                <c:pt idx="4">
                  <c:v>Statement 5</c:v>
                </c:pt>
                <c:pt idx="5">
                  <c:v>Statement 6</c:v>
                </c:pt>
                <c:pt idx="6">
                  <c:v>Statement 7</c:v>
                </c:pt>
              </c:strCache>
            </c:strRef>
          </c:cat>
          <c:val>
            <c:numRef>
              <c:f>Sheet1!$F$2:$F$8</c:f>
              <c:numCache>
                <c:formatCode>0%</c:formatCode>
                <c:ptCount val="7"/>
                <c:pt idx="0">
                  <c:v>0.01</c:v>
                </c:pt>
                <c:pt idx="1">
                  <c:v>0.03</c:v>
                </c:pt>
                <c:pt idx="2">
                  <c:v>0.03</c:v>
                </c:pt>
                <c:pt idx="3">
                  <c:v>0.03</c:v>
                </c:pt>
                <c:pt idx="4">
                  <c:v>0.05</c:v>
                </c:pt>
                <c:pt idx="5">
                  <c:v>0.05</c:v>
                </c:pt>
                <c:pt idx="6">
                  <c:v>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6D4-064C-A53C-A0F39C53992D}"/>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12786571681499E-2"/>
          <c:y val="8.7611280381679535E-2"/>
          <c:w val="0.98238277435302734"/>
          <c:h val="0.75307822227478027"/>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smtId="4294967295">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Sheet1!$A$2:$A$13</c:f>
              <c:strCache>
                <c:ptCount val="12"/>
                <c:pt idx="0">
                  <c:v>Human Resources</c:v>
                </c:pt>
                <c:pt idx="1">
                  <c:v>Marketing, Communications and Recruitment</c:v>
                </c:pt>
                <c:pt idx="2">
                  <c:v>Corporate Services</c:v>
                </c:pt>
                <c:pt idx="3">
                  <c:v>Student Services and Administration</c:v>
                </c:pt>
                <c:pt idx="4">
                  <c:v>Students' Union</c:v>
                </c:pt>
                <c:pt idx="5">
                  <c:v>Finance Services</c:v>
                </c:pt>
                <c:pt idx="6">
                  <c:v>Digital Services</c:v>
                </c:pt>
                <c:pt idx="7">
                  <c:v>Canolfan Bedwyr</c:v>
                </c:pt>
                <c:pt idx="8">
                  <c:v>College of Environmental Sciences and Engineering</c:v>
                </c:pt>
                <c:pt idx="9">
                  <c:v>College of Human Sciences</c:v>
                </c:pt>
                <c:pt idx="10">
                  <c:v>College of Arts, Humanities and Business</c:v>
                </c:pt>
                <c:pt idx="11">
                  <c:v>Estates and Campus Services</c:v>
                </c:pt>
              </c:strCache>
            </c:strRef>
          </c:cat>
          <c:val>
            <c:numRef>
              <c:f>Sheet1!$B$2:$B$13</c:f>
              <c:numCache>
                <c:formatCode>0%</c:formatCode>
                <c:ptCount val="12"/>
                <c:pt idx="0">
                  <c:v>0.9375</c:v>
                </c:pt>
                <c:pt idx="1">
                  <c:v>0.797752808988764</c:v>
                </c:pt>
                <c:pt idx="2">
                  <c:v>0.77083333333333304</c:v>
                </c:pt>
                <c:pt idx="3">
                  <c:v>0.75735294117647101</c:v>
                </c:pt>
                <c:pt idx="4">
                  <c:v>0.66666666666666696</c:v>
                </c:pt>
                <c:pt idx="5">
                  <c:v>0.65217391304347805</c:v>
                </c:pt>
                <c:pt idx="6">
                  <c:v>0.63043478260869601</c:v>
                </c:pt>
                <c:pt idx="7">
                  <c:v>0.6</c:v>
                </c:pt>
                <c:pt idx="8">
                  <c:v>0.56994818652849699</c:v>
                </c:pt>
                <c:pt idx="9">
                  <c:v>0.55460385438972204</c:v>
                </c:pt>
                <c:pt idx="10">
                  <c:v>0.55459770114942497</c:v>
                </c:pt>
                <c:pt idx="11">
                  <c:v>0.39606741573033699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39B1-4203-A34B-E15E68D2268F}"/>
            </c:ext>
          </c:extLst>
        </c:ser>
        <c:dLbls>
          <c:showLegendKey val="0"/>
          <c:showVal val="0"/>
          <c:showCatName val="0"/>
          <c:showSerName val="0"/>
          <c:showPercent val="0"/>
          <c:showBubbleSize val="0"/>
        </c:dLbls>
        <c:gapWidth val="149"/>
        <c:overlap val="-27"/>
        <c:axId val="437069872"/>
        <c:axId val="437070528"/>
      </c:barChart>
      <c:catAx>
        <c:axId val="43706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37070528"/>
        <c:crosses val="autoZero"/>
        <c:auto val="0"/>
        <c:lblAlgn val="ctr"/>
        <c:lblOffset val="100"/>
        <c:noMultiLvlLbl val="0"/>
      </c:catAx>
      <c:valAx>
        <c:axId val="437070528"/>
        <c:scaling>
          <c:orientation val="minMax"/>
        </c:scaling>
        <c:delete val="1"/>
        <c:axPos val="l"/>
        <c:numFmt formatCode="0%" sourceLinked="1"/>
        <c:majorTickMark val="none"/>
        <c:minorTickMark val="none"/>
        <c:tickLblPos val="nextTo"/>
        <c:crossAx val="437069872"/>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Sheet1!$B$2:$B$4</c:f>
              <c:numCache>
                <c:formatCode>0%</c:formatCode>
                <c:ptCount val="3"/>
                <c:pt idx="0">
                  <c:v>0.41</c:v>
                </c:pt>
                <c:pt idx="1">
                  <c:v>0.36</c:v>
                </c:pt>
                <c:pt idx="2">
                  <c:v>0.41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D4-064C-A53C-A0F39C53992D}"/>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Sheet1!$C$2:$C$4</c:f>
              <c:numCache>
                <c:formatCode>0%</c:formatCode>
                <c:ptCount val="3"/>
                <c:pt idx="0">
                  <c:v>0.34</c:v>
                </c:pt>
                <c:pt idx="1">
                  <c:v>0.42</c:v>
                </c:pt>
                <c:pt idx="2">
                  <c:v>0.39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D4-064C-A53C-A0F39C53992D}"/>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Sheet1!$D$2:$D$4</c:f>
              <c:numCache>
                <c:formatCode>0%</c:formatCode>
                <c:ptCount val="3"/>
                <c:pt idx="0">
                  <c:v>0.14000000000000001</c:v>
                </c:pt>
                <c:pt idx="1">
                  <c:v>0.13</c:v>
                </c:pt>
                <c:pt idx="2">
                  <c:v>0.13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D4-064C-A53C-A0F39C53992D}"/>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Sheet1!$E$2:$E$4</c:f>
              <c:numCache>
                <c:formatCode>0%</c:formatCode>
                <c:ptCount val="3"/>
                <c:pt idx="0">
                  <c:v>0.08</c:v>
                </c:pt>
                <c:pt idx="1">
                  <c:v>7.0000000000000007E-2</c:v>
                </c:pt>
                <c:pt idx="2">
                  <c:v>0.05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D4-064C-A53C-A0F39C53992D}"/>
            </c:ext>
          </c:extLst>
        </c:ser>
        <c:ser>
          <c:idx val="4"/>
          <c:order val="4"/>
          <c:tx>
            <c:strRef>
              <c:f>Sheet1!$F$1</c:f>
              <c:strCache>
                <c:ptCount val="1"/>
                <c:pt idx="0">
                  <c:v>Strongly disagree</c:v>
                </c:pt>
              </c:strCache>
            </c:strRef>
          </c:tx>
          <c:spPr>
            <a:solidFill>
              <a:schemeClr val="accent2"/>
            </a:solidFill>
            <a:ln>
              <a:noFill/>
            </a:ln>
            <a:effectLst/>
          </c:spPr>
          <c:invertIfNegative val="0"/>
          <c:cat>
            <c:strRef>
              <c:f>Sheet1!$A$2:$A$4</c:f>
              <c:strCache>
                <c:ptCount val="3"/>
                <c:pt idx="0">
                  <c:v>Statement 1</c:v>
                </c:pt>
                <c:pt idx="1">
                  <c:v>Statement 2</c:v>
                </c:pt>
                <c:pt idx="2">
                  <c:v>Statement 3</c:v>
                </c:pt>
              </c:strCache>
            </c:strRef>
          </c:cat>
          <c:val>
            <c:numRef>
              <c:f>Sheet1!$F$2:$F$4</c:f>
              <c:numCache>
                <c:formatCode>0%</c:formatCode>
                <c:ptCount val="3"/>
                <c:pt idx="0">
                  <c:v>0.03</c:v>
                </c:pt>
                <c:pt idx="1">
                  <c:v>0.03</c:v>
                </c:pt>
                <c:pt idx="2">
                  <c:v>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6D4-064C-A53C-A0F39C53992D}"/>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Yes</c:v>
                </c:pt>
              </c:strCache>
            </c:strRef>
          </c:tx>
          <c:spPr>
            <a:solidFill>
              <a:schemeClr val="accent6"/>
            </a:solidFill>
            <a:ln>
              <a:noFill/>
            </a:ln>
            <a:effectLst/>
          </c:spPr>
          <c:invertIfNegative val="0"/>
          <c:dPt>
            <c:idx val="0"/>
            <c:invertIfNegative val="0"/>
            <c:bubble3D val="0"/>
            <c:spPr>
              <a:solidFill>
                <a:srgbClr val="8CC04B"/>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2764-4A7C-83B6-62D51590DEDE}"/>
              </c:ext>
            </c:extLst>
          </c:dPt>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Sheet1!$B$2</c:f>
              <c:numCache>
                <c:formatCode>0%</c:formatCode>
                <c:ptCount val="1"/>
                <c:pt idx="0">
                  <c:v>0.62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764-4A7C-83B6-62D51590DEDE}"/>
            </c:ext>
          </c:extLst>
        </c:ser>
        <c:ser>
          <c:idx val="1"/>
          <c:order val="1"/>
          <c:tx>
            <c:strRef>
              <c:f>Sheet1!$C$1</c:f>
              <c:strCache>
                <c:ptCount val="1"/>
                <c:pt idx="0">
                  <c:v>No</c:v>
                </c:pt>
              </c:strCache>
            </c:strRef>
          </c:tx>
          <c:spPr>
            <a:solidFill>
              <a:srgbClr val="B8223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Sheet1!$C$2</c:f>
              <c:numCache>
                <c:formatCode>0%</c:formatCode>
                <c:ptCount val="1"/>
                <c:pt idx="0">
                  <c:v>0.38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2764-4A7C-83B6-62D51590DEDE}"/>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26732110977173"/>
          <c:y val="4.5416776090860367E-2"/>
          <c:w val="0.66630148887634277"/>
          <c:h val="0.90916645526885986"/>
        </c:manualLayout>
      </c:layout>
      <c:barChart>
        <c:barDir val="bar"/>
        <c:grouping val="clustered"/>
        <c:varyColors val="0"/>
        <c:ser>
          <c:idx val="0"/>
          <c:order val="0"/>
          <c:tx>
            <c:strRef>
              <c:f>Sheet1!$B$1</c:f>
              <c:strCache>
                <c:ptCount val="1"/>
                <c:pt idx="0">
                  <c:v>Have a regular 1:1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smtId="4294967295">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Employee engagement score</c:v>
                </c:pt>
                <c:pt idx="1">
                  <c:v>Feel valued by the University (% agree)</c:v>
                </c:pt>
                <c:pt idx="2">
                  <c:v>The University inspires me to do my best (% agree)</c:v>
                </c:pt>
              </c:strCache>
            </c:strRef>
          </c:cat>
          <c:val>
            <c:numRef>
              <c:f>Sheet1!$B$2:$B$4</c:f>
              <c:numCache>
                <c:formatCode>0%</c:formatCode>
                <c:ptCount val="3"/>
                <c:pt idx="0">
                  <c:v>0.71</c:v>
                </c:pt>
                <c:pt idx="1">
                  <c:v>0.5</c:v>
                </c:pt>
                <c:pt idx="2">
                  <c:v>0.61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A7D3-46A1-B306-2C8A50D53050}"/>
            </c:ext>
          </c:extLst>
        </c:ser>
        <c:ser>
          <c:idx val="1"/>
          <c:order val="1"/>
          <c:tx>
            <c:strRef>
              <c:f>Sheet1!$C$1</c:f>
              <c:strCache>
                <c:ptCount val="1"/>
                <c:pt idx="0">
                  <c:v>Do not have a regular 1:1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smtId="4294967295">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Employee engagement score</c:v>
                </c:pt>
                <c:pt idx="1">
                  <c:v>Feel valued by the University (% agree)</c:v>
                </c:pt>
                <c:pt idx="2">
                  <c:v>The University inspires me to do my best (% agree)</c:v>
                </c:pt>
              </c:strCache>
            </c:strRef>
          </c:cat>
          <c:val>
            <c:numRef>
              <c:f>Sheet1!$C$2:$C$4</c:f>
              <c:numCache>
                <c:formatCode>0%</c:formatCode>
                <c:ptCount val="3"/>
                <c:pt idx="0">
                  <c:v>0.54</c:v>
                </c:pt>
                <c:pt idx="1">
                  <c:v>0.26</c:v>
                </c:pt>
                <c:pt idx="2">
                  <c:v>0.31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D3-46A1-B306-2C8A50D53050}"/>
            </c:ext>
          </c:extLst>
        </c:ser>
        <c:dLbls>
          <c:showLegendKey val="0"/>
          <c:showVal val="0"/>
          <c:showCatName val="0"/>
          <c:showSerName val="0"/>
          <c:showPercent val="0"/>
          <c:showBubbleSize val="0"/>
        </c:dLbls>
        <c:gapWidth val="182"/>
        <c:axId val="592138520"/>
        <c:axId val="592128680"/>
      </c:barChart>
      <c:catAx>
        <c:axId val="592138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smtId="4294967295">
                <a:solidFill>
                  <a:schemeClr val="tx2"/>
                </a:solidFill>
                <a:latin typeface="+mn-lt"/>
                <a:ea typeface="+mn-ea"/>
                <a:cs typeface="+mn-cs"/>
              </a:defRPr>
            </a:pPr>
            <a:endParaRPr lang="en-US"/>
          </a:p>
        </c:txPr>
        <c:crossAx val="592128680"/>
        <c:crosses val="autoZero"/>
        <c:auto val="0"/>
        <c:lblAlgn val="ctr"/>
        <c:lblOffset val="100"/>
        <c:noMultiLvlLbl val="0"/>
      </c:catAx>
      <c:valAx>
        <c:axId val="592128680"/>
        <c:scaling>
          <c:orientation val="minMax"/>
        </c:scaling>
        <c:delete val="1"/>
        <c:axPos val="t"/>
        <c:numFmt formatCode="0%" sourceLinked="1"/>
        <c:majorTickMark val="none"/>
        <c:minorTickMark val="none"/>
        <c:tickLblPos val="nextTo"/>
        <c:crossAx val="592138520"/>
        <c:crosses val="autoZero"/>
        <c:crossBetween val="between"/>
      </c:valAx>
      <c:spPr>
        <a:noFill/>
        <a:ln>
          <a:noFill/>
        </a:ln>
        <a:effectLst/>
      </c:spPr>
    </c:plotArea>
    <c:legend>
      <c:legendPos val="r"/>
      <c:layout>
        <c:manualLayout>
          <c:xMode val="edge"/>
          <c:yMode val="edge"/>
          <c:x val="0.674468994140625"/>
          <c:y val="0.86623728275299072"/>
          <c:w val="0.32553103566169739"/>
          <c:h val="0.13376271724700928"/>
        </c:manualLayout>
      </c:layout>
      <c:overlay val="0"/>
      <c:spPr>
        <a:noFill/>
        <a:ln>
          <a:noFill/>
        </a:ln>
        <a:effectLst/>
      </c:spPr>
      <c:txPr>
        <a:bodyPr rot="0" spcFirstLastPara="1" vertOverflow="ellipsis" vert="horz" wrap="square" anchor="ctr" anchorCtr="1"/>
        <a:lstStyle/>
        <a:p>
          <a:pPr>
            <a:defRPr sz="1000" b="0" i="0" u="none" strike="noStrike" kern="1200" baseline="0" smtId="4294967295">
              <a:solidFill>
                <a:schemeClr val="tx2"/>
              </a:solidFill>
              <a:latin typeface="+mn-lt"/>
              <a:ea typeface="+mn-ea"/>
              <a:cs typeface="+mn-cs"/>
            </a:defRPr>
          </a:pPr>
          <a:endParaRPr lang="en-US"/>
        </a:p>
      </c:txPr>
    </c:legend>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smtId="4294967295">
          <a:solidFill>
            <a:schemeClr val="tx2"/>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Sheet1!$B$2:$B$7</c:f>
              <c:numCache>
                <c:formatCode>0%</c:formatCode>
                <c:ptCount val="6"/>
                <c:pt idx="0">
                  <c:v>0.14000000000000001</c:v>
                </c:pt>
                <c:pt idx="1">
                  <c:v>0.18</c:v>
                </c:pt>
                <c:pt idx="2">
                  <c:v>0.17</c:v>
                </c:pt>
                <c:pt idx="3">
                  <c:v>0.14000000000000001</c:v>
                </c:pt>
                <c:pt idx="4">
                  <c:v>0.11</c:v>
                </c:pt>
                <c:pt idx="5">
                  <c:v>0.09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507-4BD5-8931-9FB18BF5F0B8}"/>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Sheet1!$C$2:$C$7</c:f>
              <c:numCache>
                <c:formatCode>0%</c:formatCode>
                <c:ptCount val="6"/>
                <c:pt idx="0">
                  <c:v>0.5</c:v>
                </c:pt>
                <c:pt idx="1">
                  <c:v>0.45</c:v>
                </c:pt>
                <c:pt idx="2">
                  <c:v>0.47</c:v>
                </c:pt>
                <c:pt idx="3">
                  <c:v>0.35</c:v>
                </c:pt>
                <c:pt idx="4">
                  <c:v>0.33</c:v>
                </c:pt>
                <c:pt idx="5">
                  <c:v>0.28999999999999998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07-4BD5-8931-9FB18BF5F0B8}"/>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Sheet1!$D$2:$D$7</c:f>
              <c:numCache>
                <c:formatCode>0%</c:formatCode>
                <c:ptCount val="6"/>
                <c:pt idx="0">
                  <c:v>0.2</c:v>
                </c:pt>
                <c:pt idx="1">
                  <c:v>0.2</c:v>
                </c:pt>
                <c:pt idx="2">
                  <c:v>0.21</c:v>
                </c:pt>
                <c:pt idx="3">
                  <c:v>0.27</c:v>
                </c:pt>
                <c:pt idx="4">
                  <c:v>0.31</c:v>
                </c:pt>
                <c:pt idx="5">
                  <c:v>0.36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507-4BD5-8931-9FB18BF5F0B8}"/>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Sheet1!$E$2:$E$7</c:f>
              <c:numCache>
                <c:formatCode>0%</c:formatCode>
                <c:ptCount val="6"/>
                <c:pt idx="0">
                  <c:v>0.13</c:v>
                </c:pt>
                <c:pt idx="1">
                  <c:v>0.12</c:v>
                </c:pt>
                <c:pt idx="2">
                  <c:v>0.11</c:v>
                </c:pt>
                <c:pt idx="3">
                  <c:v>0.16</c:v>
                </c:pt>
                <c:pt idx="4">
                  <c:v>0.17</c:v>
                </c:pt>
                <c:pt idx="5">
                  <c:v>0.16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507-4BD5-8931-9FB18BF5F0B8}"/>
            </c:ext>
          </c:extLst>
        </c:ser>
        <c:ser>
          <c:idx val="4"/>
          <c:order val="4"/>
          <c:tx>
            <c:strRef>
              <c:f>Sheet1!$F$1</c:f>
              <c:strCache>
                <c:ptCount val="1"/>
                <c:pt idx="0">
                  <c:v>Strongly disagree</c:v>
                </c:pt>
              </c:strCache>
            </c:strRef>
          </c:tx>
          <c:spPr>
            <a:solidFill>
              <a:schemeClr val="accent2"/>
            </a:solidFill>
            <a:ln>
              <a:noFill/>
            </a:ln>
            <a:effectLst/>
          </c:spPr>
          <c:invertIfNegative val="0"/>
          <c:dLbls>
            <c:dLbl>
              <c:idx val="0"/>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507-4BD5-8931-9FB18BF5F0B8}"/>
                </c:ext>
              </c:extLst>
            </c:dLbl>
            <c:dLbl>
              <c:idx val="2"/>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A5A6-4B56-93E0-D269D637B8F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Sheet1!$F$2:$F$7</c:f>
              <c:numCache>
                <c:formatCode>0%</c:formatCode>
                <c:ptCount val="6"/>
                <c:pt idx="0">
                  <c:v>0.03</c:v>
                </c:pt>
                <c:pt idx="1">
                  <c:v>0.05</c:v>
                </c:pt>
                <c:pt idx="2">
                  <c:v>0.03</c:v>
                </c:pt>
                <c:pt idx="3">
                  <c:v>0.08</c:v>
                </c:pt>
                <c:pt idx="4">
                  <c:v>7.0000000000000007E-2</c:v>
                </c:pt>
                <c:pt idx="5">
                  <c:v>0.11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507-4BD5-8931-9FB18BF5F0B8}"/>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Sheet1!$B$2:$B$3</c:f>
              <c:numCache>
                <c:formatCode>0%</c:formatCode>
                <c:ptCount val="2"/>
                <c:pt idx="0">
                  <c:v>0.16</c:v>
                </c:pt>
                <c:pt idx="1">
                  <c:v>0.13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D4-064C-A53C-A0F39C53992D}"/>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Sheet1!$C$2:$C$3</c:f>
              <c:numCache>
                <c:formatCode>0%</c:formatCode>
                <c:ptCount val="2"/>
                <c:pt idx="0">
                  <c:v>0.47</c:v>
                </c:pt>
                <c:pt idx="1">
                  <c:v>0.39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D4-064C-A53C-A0F39C53992D}"/>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Sheet1!$D$2:$D$3</c:f>
              <c:numCache>
                <c:formatCode>0%</c:formatCode>
                <c:ptCount val="2"/>
                <c:pt idx="0">
                  <c:v>0.19</c:v>
                </c:pt>
                <c:pt idx="1">
                  <c:v>0.23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D4-064C-A53C-A0F39C53992D}"/>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Sheet1!$E$2:$E$3</c:f>
              <c:numCache>
                <c:formatCode>0%</c:formatCode>
                <c:ptCount val="2"/>
                <c:pt idx="0">
                  <c:v>0.12</c:v>
                </c:pt>
                <c:pt idx="1">
                  <c:v>0.17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D4-064C-A53C-A0F39C53992D}"/>
            </c:ext>
          </c:extLst>
        </c:ser>
        <c:ser>
          <c:idx val="4"/>
          <c:order val="4"/>
          <c:tx>
            <c:strRef>
              <c:f>Sheet1!$F$1</c:f>
              <c:strCache>
                <c:ptCount val="1"/>
                <c:pt idx="0">
                  <c:v>Strongly disagree</c:v>
                </c:pt>
              </c:strCache>
            </c:strRef>
          </c:tx>
          <c:spPr>
            <a:solidFill>
              <a:schemeClr val="accent2"/>
            </a:solidFill>
            <a:ln>
              <a:noFill/>
            </a:ln>
            <a:effectLst/>
          </c:spPr>
          <c:invertIfNegative val="0"/>
          <c:dLbls>
            <c:dLbl>
              <c:idx val="0"/>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C6D4-064C-A53C-A0F39C53992D}"/>
                </c:ext>
              </c:extLst>
            </c:dLbl>
            <c:dLbl>
              <c:idx val="1"/>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ED96-4614-85F4-A6C6FC97C49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Sheet1!$F$2:$F$3</c:f>
              <c:numCache>
                <c:formatCode>0%</c:formatCode>
                <c:ptCount val="2"/>
                <c:pt idx="0">
                  <c:v>0.05</c:v>
                </c:pt>
                <c:pt idx="1">
                  <c:v>0.09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6D4-064C-A53C-A0F39C53992D}"/>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Sheet1!$B$2:$B$7</c:f>
              <c:numCache>
                <c:formatCode>0%</c:formatCode>
                <c:ptCount val="6"/>
                <c:pt idx="0">
                  <c:v>0.22</c:v>
                </c:pt>
                <c:pt idx="1">
                  <c:v>0.25</c:v>
                </c:pt>
                <c:pt idx="2">
                  <c:v>0.17</c:v>
                </c:pt>
                <c:pt idx="3">
                  <c:v>0.2</c:v>
                </c:pt>
                <c:pt idx="4">
                  <c:v>0.09</c:v>
                </c:pt>
                <c:pt idx="5">
                  <c:v>0.18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507-4BD5-8931-9FB18BF5F0B8}"/>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Sheet1!$C$2:$C$7</c:f>
              <c:numCache>
                <c:formatCode>0%</c:formatCode>
                <c:ptCount val="6"/>
                <c:pt idx="0">
                  <c:v>0.48</c:v>
                </c:pt>
                <c:pt idx="1">
                  <c:v>0.48</c:v>
                </c:pt>
                <c:pt idx="2">
                  <c:v>0.33</c:v>
                </c:pt>
                <c:pt idx="3">
                  <c:v>0.37</c:v>
                </c:pt>
                <c:pt idx="4">
                  <c:v>0.21</c:v>
                </c:pt>
                <c:pt idx="5">
                  <c:v>0.4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07-4BD5-8931-9FB18BF5F0B8}"/>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Sheet1!$D$2:$D$7</c:f>
              <c:numCache>
                <c:formatCode>0%</c:formatCode>
                <c:ptCount val="6"/>
                <c:pt idx="0">
                  <c:v>0.16</c:v>
                </c:pt>
                <c:pt idx="1">
                  <c:v>0.18</c:v>
                </c:pt>
                <c:pt idx="2">
                  <c:v>0.24</c:v>
                </c:pt>
                <c:pt idx="3">
                  <c:v>0.23</c:v>
                </c:pt>
                <c:pt idx="4">
                  <c:v>0.34</c:v>
                </c:pt>
                <c:pt idx="5">
                  <c:v>0.23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507-4BD5-8931-9FB18BF5F0B8}"/>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Sheet1!$E$2:$E$7</c:f>
              <c:numCache>
                <c:formatCode>0%</c:formatCode>
                <c:ptCount val="6"/>
                <c:pt idx="0">
                  <c:v>0.11</c:v>
                </c:pt>
                <c:pt idx="1">
                  <c:v>0.06</c:v>
                </c:pt>
                <c:pt idx="2">
                  <c:v>0.18</c:v>
                </c:pt>
                <c:pt idx="3">
                  <c:v>0.13</c:v>
                </c:pt>
                <c:pt idx="4">
                  <c:v>0.21</c:v>
                </c:pt>
                <c:pt idx="5">
                  <c:v>0.13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507-4BD5-8931-9FB18BF5F0B8}"/>
            </c:ext>
          </c:extLst>
        </c:ser>
        <c:ser>
          <c:idx val="4"/>
          <c:order val="4"/>
          <c:tx>
            <c:strRef>
              <c:f>Sheet1!$F$1</c:f>
              <c:strCache>
                <c:ptCount val="1"/>
                <c:pt idx="0">
                  <c:v>Strongly disagree</c:v>
                </c:pt>
              </c:strCache>
            </c:strRef>
          </c:tx>
          <c:spPr>
            <a:solidFill>
              <a:schemeClr val="accent2"/>
            </a:solidFill>
            <a:ln>
              <a:noFill/>
            </a:ln>
            <a:effectLst/>
          </c:spPr>
          <c:invertIfNegative val="0"/>
          <c:dLbls>
            <c:dLbl>
              <c:idx val="0"/>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507-4BD5-8931-9FB18BF5F0B8}"/>
                </c:ext>
              </c:extLst>
            </c:dLbl>
            <c:dLbl>
              <c:idx val="1"/>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4B6B-44D1-BDAF-6078CAD3211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Sheet1!$F$2:$F$7</c:f>
              <c:numCache>
                <c:formatCode>0%</c:formatCode>
                <c:ptCount val="6"/>
                <c:pt idx="0">
                  <c:v>0.03</c:v>
                </c:pt>
                <c:pt idx="1">
                  <c:v>0.03</c:v>
                </c:pt>
                <c:pt idx="2">
                  <c:v>0.08</c:v>
                </c:pt>
                <c:pt idx="3">
                  <c:v>7.0000000000000007E-2</c:v>
                </c:pt>
                <c:pt idx="4">
                  <c:v>0.13</c:v>
                </c:pt>
                <c:pt idx="5">
                  <c:v>0.05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507-4BD5-8931-9FB18BF5F0B8}"/>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Sheet1!$B$2:$B$4</c:f>
              <c:numCache>
                <c:formatCode>0%</c:formatCode>
                <c:ptCount val="3"/>
                <c:pt idx="0">
                  <c:v>0.19</c:v>
                </c:pt>
                <c:pt idx="1">
                  <c:v>0.2</c:v>
                </c:pt>
                <c:pt idx="2">
                  <c:v>0.24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507-4BD5-8931-9FB18BF5F0B8}"/>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Sheet1!$C$2:$C$4</c:f>
              <c:numCache>
                <c:formatCode>0%</c:formatCode>
                <c:ptCount val="3"/>
                <c:pt idx="0">
                  <c:v>0.38</c:v>
                </c:pt>
                <c:pt idx="1">
                  <c:v>0.48</c:v>
                </c:pt>
                <c:pt idx="2">
                  <c:v>0.38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07-4BD5-8931-9FB18BF5F0B8}"/>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Sheet1!$D$2:$D$4</c:f>
              <c:numCache>
                <c:formatCode>0%</c:formatCode>
                <c:ptCount val="3"/>
                <c:pt idx="0">
                  <c:v>0.27</c:v>
                </c:pt>
                <c:pt idx="1">
                  <c:v>0.21</c:v>
                </c:pt>
                <c:pt idx="2">
                  <c:v>0.23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507-4BD5-8931-9FB18BF5F0B8}"/>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Sheet1!$E$2:$E$4</c:f>
              <c:numCache>
                <c:formatCode>0%</c:formatCode>
                <c:ptCount val="3"/>
                <c:pt idx="0">
                  <c:v>0.11</c:v>
                </c:pt>
                <c:pt idx="1">
                  <c:v>7.0000000000000007E-2</c:v>
                </c:pt>
                <c:pt idx="2">
                  <c:v>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507-4BD5-8931-9FB18BF5F0B8}"/>
            </c:ext>
          </c:extLst>
        </c:ser>
        <c:ser>
          <c:idx val="4"/>
          <c:order val="4"/>
          <c:tx>
            <c:strRef>
              <c:f>Sheet1!$F$1</c:f>
              <c:strCache>
                <c:ptCount val="1"/>
                <c:pt idx="0">
                  <c:v>Strongly disagree</c:v>
                </c:pt>
              </c:strCache>
            </c:strRef>
          </c:tx>
          <c:spPr>
            <a:solidFill>
              <a:schemeClr val="accent2"/>
            </a:solidFill>
            <a:ln>
              <a:noFill/>
            </a:ln>
            <a:effectLst/>
          </c:spPr>
          <c:invertIfNegative val="0"/>
          <c:dLbls>
            <c:dLbl>
              <c:idx val="0"/>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507-4BD5-8931-9FB18BF5F0B8}"/>
                </c:ext>
              </c:extLst>
            </c:dLbl>
            <c:dLbl>
              <c:idx val="2"/>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B95A-4CFA-85E3-C713B1FCA72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Statement 1</c:v>
                </c:pt>
                <c:pt idx="1">
                  <c:v>Statement 2</c:v>
                </c:pt>
                <c:pt idx="2">
                  <c:v>Statement 3</c:v>
                </c:pt>
              </c:strCache>
            </c:strRef>
          </c:cat>
          <c:val>
            <c:numRef>
              <c:f>Sheet1!$F$2:$F$4</c:f>
              <c:numCache>
                <c:formatCode>0%</c:formatCode>
                <c:ptCount val="3"/>
                <c:pt idx="0">
                  <c:v>0.05</c:v>
                </c:pt>
                <c:pt idx="1">
                  <c:v>0.04</c:v>
                </c:pt>
                <c:pt idx="2">
                  <c:v>0.06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507-4BD5-8931-9FB18BF5F0B8}"/>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Yes</c:v>
                </c:pt>
              </c:strCache>
            </c:strRef>
          </c:tx>
          <c:spPr>
            <a:solidFill>
              <a:schemeClr val="accent6"/>
            </a:solidFill>
            <a:ln>
              <a:noFill/>
            </a:ln>
            <a:effectLst/>
          </c:spPr>
          <c:invertIfNegative val="0"/>
          <c:dPt>
            <c:idx val="0"/>
            <c:invertIfNegative val="0"/>
            <c:bubble3D val="0"/>
            <c:spPr>
              <a:solidFill>
                <a:srgbClr val="8CC04B"/>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EB82-48CA-BB6D-825E5A358904}"/>
              </c:ext>
            </c:extLst>
          </c:dPt>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Sheet1!$B$2</c:f>
              <c:numCache>
                <c:formatCode>0%</c:formatCode>
                <c:ptCount val="1"/>
                <c:pt idx="0">
                  <c:v>0.88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EB82-48CA-BB6D-825E5A358904}"/>
            </c:ext>
          </c:extLst>
        </c:ser>
        <c:ser>
          <c:idx val="1"/>
          <c:order val="1"/>
          <c:tx>
            <c:strRef>
              <c:f>Sheet1!$C$1</c:f>
              <c:strCache>
                <c:ptCount val="1"/>
                <c:pt idx="0">
                  <c:v>No</c:v>
                </c:pt>
              </c:strCache>
            </c:strRef>
          </c:tx>
          <c:spPr>
            <a:solidFill>
              <a:srgbClr val="B8223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Sheet1!$C$2</c:f>
              <c:numCache>
                <c:formatCode>0%</c:formatCode>
                <c:ptCount val="1"/>
                <c:pt idx="0">
                  <c:v>0.12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EB82-48CA-BB6D-825E5A358904}"/>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min val="0"/>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Sheet1!$B$2:$B$7</c:f>
              <c:numCache>
                <c:formatCode>0%</c:formatCode>
                <c:ptCount val="6"/>
                <c:pt idx="0">
                  <c:v>0.12</c:v>
                </c:pt>
                <c:pt idx="1">
                  <c:v>0.16</c:v>
                </c:pt>
                <c:pt idx="2">
                  <c:v>0.1</c:v>
                </c:pt>
                <c:pt idx="3">
                  <c:v>0.18</c:v>
                </c:pt>
                <c:pt idx="4">
                  <c:v>0.19</c:v>
                </c:pt>
                <c:pt idx="5">
                  <c:v>0.16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507-4BD5-8931-9FB18BF5F0B8}"/>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Sheet1!$C$2:$C$7</c:f>
              <c:numCache>
                <c:formatCode>0%</c:formatCode>
                <c:ptCount val="6"/>
                <c:pt idx="0">
                  <c:v>0.48</c:v>
                </c:pt>
                <c:pt idx="1">
                  <c:v>0.53</c:v>
                </c:pt>
                <c:pt idx="2">
                  <c:v>0.36</c:v>
                </c:pt>
                <c:pt idx="3">
                  <c:v>0.49</c:v>
                </c:pt>
                <c:pt idx="4">
                  <c:v>0.48</c:v>
                </c:pt>
                <c:pt idx="5">
                  <c:v>0.53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07-4BD5-8931-9FB18BF5F0B8}"/>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Sheet1!$D$2:$D$7</c:f>
              <c:numCache>
                <c:formatCode>0%</c:formatCode>
                <c:ptCount val="6"/>
                <c:pt idx="0">
                  <c:v>0.27</c:v>
                </c:pt>
                <c:pt idx="1">
                  <c:v>0.2</c:v>
                </c:pt>
                <c:pt idx="2">
                  <c:v>0.36</c:v>
                </c:pt>
                <c:pt idx="3">
                  <c:v>0.24</c:v>
                </c:pt>
                <c:pt idx="4">
                  <c:v>0.17</c:v>
                </c:pt>
                <c:pt idx="5">
                  <c:v>0.21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507-4BD5-8931-9FB18BF5F0B8}"/>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Sheet1!$E$2:$E$7</c:f>
              <c:numCache>
                <c:formatCode>0%</c:formatCode>
                <c:ptCount val="6"/>
                <c:pt idx="0">
                  <c:v>0.1</c:v>
                </c:pt>
                <c:pt idx="1">
                  <c:v>0.09</c:v>
                </c:pt>
                <c:pt idx="2">
                  <c:v>0.12</c:v>
                </c:pt>
                <c:pt idx="3">
                  <c:v>0.06</c:v>
                </c:pt>
                <c:pt idx="4">
                  <c:v>0.13</c:v>
                </c:pt>
                <c:pt idx="5">
                  <c:v>0.08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507-4BD5-8931-9FB18BF5F0B8}"/>
            </c:ext>
          </c:extLst>
        </c:ser>
        <c:ser>
          <c:idx val="4"/>
          <c:order val="4"/>
          <c:tx>
            <c:strRef>
              <c:f>Sheet1!$F$1</c:f>
              <c:strCache>
                <c:ptCount val="1"/>
                <c:pt idx="0">
                  <c:v>Strongly disagree</c:v>
                </c:pt>
              </c:strCache>
            </c:strRef>
          </c:tx>
          <c:spPr>
            <a:solidFill>
              <a:schemeClr val="accent2"/>
            </a:solidFill>
            <a:ln>
              <a:noFill/>
            </a:ln>
            <a:effectLst/>
          </c:spPr>
          <c:invertIfNegative val="0"/>
          <c:dLbls>
            <c:dLbl>
              <c:idx val="2"/>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1BD9-4788-B9A5-4BC621F4A55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Sheet1!$F$2:$F$7</c:f>
              <c:numCache>
                <c:formatCode>0%</c:formatCode>
                <c:ptCount val="6"/>
                <c:pt idx="0">
                  <c:v>0.03</c:v>
                </c:pt>
                <c:pt idx="1">
                  <c:v>0.03</c:v>
                </c:pt>
                <c:pt idx="2">
                  <c:v>7.0000000000000007E-2</c:v>
                </c:pt>
                <c:pt idx="3">
                  <c:v>0.04</c:v>
                </c:pt>
                <c:pt idx="4">
                  <c:v>0.03</c:v>
                </c:pt>
                <c:pt idx="5">
                  <c:v>0.03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507-4BD5-8931-9FB18BF5F0B8}"/>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Sheet1!$B$2:$B$5</c:f>
              <c:numCache>
                <c:formatCode>0%</c:formatCode>
                <c:ptCount val="4"/>
                <c:pt idx="0">
                  <c:v>0.08</c:v>
                </c:pt>
                <c:pt idx="1">
                  <c:v>0.09</c:v>
                </c:pt>
                <c:pt idx="2">
                  <c:v>0.08</c:v>
                </c:pt>
                <c:pt idx="3">
                  <c:v>0.12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507-4BD5-8931-9FB18BF5F0B8}"/>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Sheet1!$C$2:$C$5</c:f>
              <c:numCache>
                <c:formatCode>0%</c:formatCode>
                <c:ptCount val="4"/>
                <c:pt idx="0">
                  <c:v>0.36</c:v>
                </c:pt>
                <c:pt idx="1">
                  <c:v>0.33</c:v>
                </c:pt>
                <c:pt idx="2">
                  <c:v>0.28000000000000003</c:v>
                </c:pt>
                <c:pt idx="3">
                  <c:v>0.42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07-4BD5-8931-9FB18BF5F0B8}"/>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Sheet1!$D$2:$D$5</c:f>
              <c:numCache>
                <c:formatCode>0%</c:formatCode>
                <c:ptCount val="4"/>
                <c:pt idx="0">
                  <c:v>0.35</c:v>
                </c:pt>
                <c:pt idx="1">
                  <c:v>0.36</c:v>
                </c:pt>
                <c:pt idx="2">
                  <c:v>0.38</c:v>
                </c:pt>
                <c:pt idx="3">
                  <c:v>0.33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507-4BD5-8931-9FB18BF5F0B8}"/>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Sheet1!$E$2:$E$5</c:f>
              <c:numCache>
                <c:formatCode>0%</c:formatCode>
                <c:ptCount val="4"/>
                <c:pt idx="0">
                  <c:v>0.12</c:v>
                </c:pt>
                <c:pt idx="1">
                  <c:v>0.13</c:v>
                </c:pt>
                <c:pt idx="2">
                  <c:v>0.16</c:v>
                </c:pt>
                <c:pt idx="3">
                  <c:v>7.0000000000000007E-2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507-4BD5-8931-9FB18BF5F0B8}"/>
            </c:ext>
          </c:extLst>
        </c:ser>
        <c:ser>
          <c:idx val="4"/>
          <c:order val="4"/>
          <c:tx>
            <c:strRef>
              <c:f>Sheet1!$F$1</c:f>
              <c:strCache>
                <c:ptCount val="1"/>
                <c:pt idx="0">
                  <c:v>Strongly disagree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Sheet1!$F$2:$F$5</c:f>
              <c:numCache>
                <c:formatCode>0%</c:formatCode>
                <c:ptCount val="4"/>
                <c:pt idx="0">
                  <c:v>0.08</c:v>
                </c:pt>
                <c:pt idx="1">
                  <c:v>0.09</c:v>
                </c:pt>
                <c:pt idx="2">
                  <c:v>0.1</c:v>
                </c:pt>
                <c:pt idx="3">
                  <c:v>0.06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507-4BD5-8931-9FB18BF5F0B8}"/>
            </c:ext>
          </c:extLst>
        </c:ser>
        <c:ser>
          <c:idx val="5"/>
          <c:order val="5"/>
          <c:tx>
            <c:strRef>
              <c:f>Sheet1!$G$1</c:f>
              <c:strCache>
                <c:ptCount val="1"/>
                <c:pt idx="0">
                  <c:v>Don't know</c:v>
                </c:pt>
              </c:strCache>
            </c:strRef>
          </c:tx>
          <c:spPr>
            <a:solidFill>
              <a:schemeClr val="bg2">
                <a:lumMod val="75000"/>
              </a:schemeClr>
            </a:solidFill>
            <a:ln>
              <a:noFill/>
            </a:ln>
            <a:effectLst/>
          </c:spPr>
          <c:invertIfNegative val="0"/>
          <c:dLbls>
            <c:dLbl>
              <c:idx val="1"/>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B617-4A62-BA38-17B96C55FDA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Sheet1!$G$2:$G$5</c:f>
              <c:numCache>
                <c:formatCode>General</c:formatCode>
                <c:ptCount val="4"/>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B617-4A62-BA38-17B96C55FDA8}"/>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55782973766327E-2"/>
          <c:y val="0"/>
          <c:w val="0.94002771377563477"/>
          <c:h val="0.94520199298858643"/>
        </c:manualLayout>
      </c:layout>
      <c:barChart>
        <c:barDir val="bar"/>
        <c:grouping val="percentStacked"/>
        <c:varyColors val="0"/>
        <c:ser>
          <c:idx val="0"/>
          <c:order val="0"/>
          <c:tx>
            <c:strRef>
              <c:f>Sheet1!$B$1</c:f>
              <c:strCache>
                <c:ptCount val="1"/>
                <c:pt idx="0">
                  <c:v>Series 1</c:v>
                </c:pt>
              </c:strCache>
            </c:strRef>
          </c:tx>
          <c:spPr>
            <a:solidFill>
              <a:schemeClr val="accent5"/>
            </a:solidFill>
            <a:ln>
              <a:noFill/>
            </a:ln>
            <a:effectLst/>
          </c:spPr>
          <c:invertIfNegative val="0"/>
          <c:cat>
            <c:multiLvlStrRef>
              <c:f>Sheet1!$A$2</c:f>
            </c:multiLvlStrRef>
          </c:cat>
          <c:val>
            <c:numRef>
              <c:f>Sheet1!$B$2</c:f>
              <c:numCache>
                <c:formatCode>0%</c:formatCode>
                <c:ptCount val="1"/>
                <c:pt idx="0">
                  <c:v>0.33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BB90-C341-93F2-890CB8D4C331}"/>
            </c:ext>
          </c:extLst>
        </c:ser>
        <c:ser>
          <c:idx val="1"/>
          <c:order val="1"/>
          <c:tx>
            <c:strRef>
              <c:f>Sheet1!$C$1</c:f>
              <c:strCache>
                <c:ptCount val="1"/>
                <c:pt idx="0">
                  <c:v>Series 2</c:v>
                </c:pt>
              </c:strCache>
            </c:strRef>
          </c:tx>
          <c:spPr>
            <a:solidFill>
              <a:schemeClr val="tx1"/>
            </a:solidFill>
            <a:ln>
              <a:noFill/>
            </a:ln>
            <a:effectLst/>
          </c:spPr>
          <c:invertIfNegative val="0"/>
          <c:cat>
            <c:multiLvlStrRef>
              <c:f>Sheet1!$A$2</c:f>
            </c:multiLvlStrRef>
          </c:cat>
          <c:val>
            <c:numRef>
              <c:f>Sheet1!$C$2</c:f>
              <c:numCache>
                <c:formatCode>0%</c:formatCode>
                <c:ptCount val="1"/>
                <c:pt idx="0">
                  <c:v>0.33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BB90-C341-93F2-890CB8D4C331}"/>
            </c:ext>
          </c:extLst>
        </c:ser>
        <c:ser>
          <c:idx val="2"/>
          <c:order val="2"/>
          <c:tx>
            <c:strRef>
              <c:f>Sheet1!$D$1</c:f>
              <c:strCache>
                <c:ptCount val="1"/>
                <c:pt idx="0">
                  <c:v>Series 23</c:v>
                </c:pt>
              </c:strCache>
            </c:strRef>
          </c:tx>
          <c:spPr>
            <a:solidFill>
              <a:schemeClr val="accent2"/>
            </a:solidFill>
            <a:ln>
              <a:noFill/>
            </a:ln>
            <a:effectLst/>
          </c:spPr>
          <c:invertIfNegative val="0"/>
          <c:cat>
            <c:multiLvlStrRef>
              <c:f>Sheet1!$A$2</c:f>
            </c:multiLvlStrRef>
          </c:cat>
          <c:val>
            <c:numRef>
              <c:f>Sheet1!$D$2</c:f>
              <c:numCache>
                <c:formatCode>0%</c:formatCode>
                <c:ptCount val="1"/>
                <c:pt idx="0">
                  <c:v>0.33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BB90-C341-93F2-890CB8D4C331}"/>
            </c:ext>
          </c:extLst>
        </c:ser>
        <c:dLbls>
          <c:showLegendKey val="0"/>
          <c:showVal val="0"/>
          <c:showCatName val="0"/>
          <c:showSerName val="0"/>
          <c:showPercent val="0"/>
          <c:showBubbleSize val="0"/>
        </c:dLbls>
        <c:gapWidth val="150"/>
        <c:overlap val="100"/>
        <c:axId val="257855488"/>
        <c:axId val="257857024"/>
      </c:barChart>
      <c:catAx>
        <c:axId val="257855488"/>
        <c:scaling>
          <c:orientation val="minMax"/>
        </c:scaling>
        <c:delete val="1"/>
        <c:axPos val="l"/>
        <c:numFmt formatCode="General" sourceLinked="1"/>
        <c:majorTickMark val="none"/>
        <c:minorTickMark val="none"/>
        <c:tickLblPos val="none"/>
        <c:crossAx val="257857024"/>
        <c:crosses val="autoZero"/>
        <c:auto val="0"/>
        <c:lblAlgn val="ctr"/>
        <c:lblOffset val="100"/>
        <c:noMultiLvlLbl val="0"/>
      </c:catAx>
      <c:valAx>
        <c:axId val="257857024"/>
        <c:scaling>
          <c:orientation val="minMax"/>
        </c:scaling>
        <c:delete val="1"/>
        <c:axPos val="b"/>
        <c:numFmt formatCode="0%" sourceLinked="1"/>
        <c:majorTickMark val="none"/>
        <c:minorTickMark val="none"/>
        <c:tickLblPos val="none"/>
        <c:crossAx val="257855488"/>
        <c:crosses val="autoZero"/>
        <c:crossBetween val="between"/>
      </c:valAx>
      <c:spPr>
        <a:noFill/>
        <a:ln w="25400">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Sheet1!$B$2:$B$7</c:f>
              <c:numCache>
                <c:formatCode>0%</c:formatCode>
                <c:ptCount val="6"/>
                <c:pt idx="0">
                  <c:v>0.05</c:v>
                </c:pt>
                <c:pt idx="1">
                  <c:v>0.11</c:v>
                </c:pt>
                <c:pt idx="2">
                  <c:v>0.1</c:v>
                </c:pt>
                <c:pt idx="3">
                  <c:v>7.0000000000000007E-2</c:v>
                </c:pt>
                <c:pt idx="4">
                  <c:v>0.06</c:v>
                </c:pt>
                <c:pt idx="5">
                  <c:v>7.0000000000000007E-2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507-4BD5-8931-9FB18BF5F0B8}"/>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Sheet1!$C$2:$C$7</c:f>
              <c:numCache>
                <c:formatCode>0%</c:formatCode>
                <c:ptCount val="6"/>
                <c:pt idx="0">
                  <c:v>0.23</c:v>
                </c:pt>
                <c:pt idx="1">
                  <c:v>0.32</c:v>
                </c:pt>
                <c:pt idx="2">
                  <c:v>0.2</c:v>
                </c:pt>
                <c:pt idx="3">
                  <c:v>0.33</c:v>
                </c:pt>
                <c:pt idx="4">
                  <c:v>0.31</c:v>
                </c:pt>
                <c:pt idx="5">
                  <c:v>0.28999999999999998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07-4BD5-8931-9FB18BF5F0B8}"/>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Sheet1!$D$2:$D$7</c:f>
              <c:numCache>
                <c:formatCode>0%</c:formatCode>
                <c:ptCount val="6"/>
                <c:pt idx="0">
                  <c:v>0.36</c:v>
                </c:pt>
                <c:pt idx="1">
                  <c:v>0.28000000000000003</c:v>
                </c:pt>
                <c:pt idx="2">
                  <c:v>0.4</c:v>
                </c:pt>
                <c:pt idx="3">
                  <c:v>0.31</c:v>
                </c:pt>
                <c:pt idx="4">
                  <c:v>0.33</c:v>
                </c:pt>
                <c:pt idx="5">
                  <c:v>0.33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507-4BD5-8931-9FB18BF5F0B8}"/>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Sheet1!$E$2:$E$7</c:f>
              <c:numCache>
                <c:formatCode>0%</c:formatCode>
                <c:ptCount val="6"/>
                <c:pt idx="0">
                  <c:v>0.25</c:v>
                </c:pt>
                <c:pt idx="1">
                  <c:v>0.2</c:v>
                </c:pt>
                <c:pt idx="2">
                  <c:v>0.26</c:v>
                </c:pt>
                <c:pt idx="3">
                  <c:v>0.2</c:v>
                </c:pt>
                <c:pt idx="4">
                  <c:v>0.18</c:v>
                </c:pt>
                <c:pt idx="5">
                  <c:v>0.18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507-4BD5-8931-9FB18BF5F0B8}"/>
            </c:ext>
          </c:extLst>
        </c:ser>
        <c:ser>
          <c:idx val="4"/>
          <c:order val="4"/>
          <c:tx>
            <c:strRef>
              <c:f>Sheet1!$F$1</c:f>
              <c:strCache>
                <c:ptCount val="1"/>
                <c:pt idx="0">
                  <c:v>Strongly disagree</c:v>
                </c:pt>
              </c:strCache>
            </c:strRef>
          </c:tx>
          <c:spPr>
            <a:solidFill>
              <a:schemeClr val="accent2"/>
            </a:solidFill>
            <a:ln>
              <a:noFill/>
            </a:ln>
            <a:effectLst/>
          </c:spPr>
          <c:invertIfNegative val="0"/>
          <c:dLbls>
            <c:dLbl>
              <c:idx val="2"/>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C854-4096-997D-7CC097F6D9C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Statement 1</c:v>
                </c:pt>
                <c:pt idx="1">
                  <c:v>Statement 2</c:v>
                </c:pt>
                <c:pt idx="2">
                  <c:v>Statement 3</c:v>
                </c:pt>
                <c:pt idx="3">
                  <c:v>Statement 3</c:v>
                </c:pt>
                <c:pt idx="4">
                  <c:v>Statement 3</c:v>
                </c:pt>
                <c:pt idx="5">
                  <c:v>Statement 3</c:v>
                </c:pt>
              </c:strCache>
            </c:strRef>
          </c:cat>
          <c:val>
            <c:numRef>
              <c:f>Sheet1!$F$2:$F$7</c:f>
              <c:numCache>
                <c:formatCode>0%</c:formatCode>
                <c:ptCount val="6"/>
                <c:pt idx="0">
                  <c:v>0.11</c:v>
                </c:pt>
                <c:pt idx="1">
                  <c:v>0.1</c:v>
                </c:pt>
                <c:pt idx="2">
                  <c:v>0.04</c:v>
                </c:pt>
                <c:pt idx="3">
                  <c:v>0.09</c:v>
                </c:pt>
                <c:pt idx="4">
                  <c:v>0.11</c:v>
                </c:pt>
                <c:pt idx="5">
                  <c:v>0.13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507-4BD5-8931-9FB18BF5F0B8}"/>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Sheet1!$B$2:$B$3</c:f>
              <c:numCache>
                <c:formatCode>0%</c:formatCode>
                <c:ptCount val="2"/>
                <c:pt idx="0">
                  <c:v>0.24</c:v>
                </c:pt>
                <c:pt idx="1">
                  <c:v>0.21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D4-064C-A53C-A0F39C53992D}"/>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Sheet1!$C$2:$C$3</c:f>
              <c:numCache>
                <c:formatCode>0%</c:formatCode>
                <c:ptCount val="2"/>
                <c:pt idx="0">
                  <c:v>0.45</c:v>
                </c:pt>
                <c:pt idx="1">
                  <c:v>0.45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D4-064C-A53C-A0F39C53992D}"/>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Sheet1!$D$2:$D$3</c:f>
              <c:numCache>
                <c:formatCode>0%</c:formatCode>
                <c:ptCount val="2"/>
                <c:pt idx="0">
                  <c:v>0.19</c:v>
                </c:pt>
                <c:pt idx="1">
                  <c:v>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D4-064C-A53C-A0F39C53992D}"/>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Sheet1!$E$2:$E$3</c:f>
              <c:numCache>
                <c:formatCode>0%</c:formatCode>
                <c:ptCount val="2"/>
                <c:pt idx="0">
                  <c:v>0.08</c:v>
                </c:pt>
                <c:pt idx="1">
                  <c:v>0.12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D4-064C-A53C-A0F39C53992D}"/>
            </c:ext>
          </c:extLst>
        </c:ser>
        <c:ser>
          <c:idx val="4"/>
          <c:order val="4"/>
          <c:tx>
            <c:strRef>
              <c:f>Sheet1!$F$1</c:f>
              <c:strCache>
                <c:ptCount val="1"/>
                <c:pt idx="0">
                  <c:v>Strongly disagree</c:v>
                </c:pt>
              </c:strCache>
            </c:strRef>
          </c:tx>
          <c:spPr>
            <a:solidFill>
              <a:schemeClr val="accent2"/>
            </a:solidFill>
            <a:ln>
              <a:noFill/>
            </a:ln>
            <a:effectLst/>
          </c:spPr>
          <c:invertIfNegative val="0"/>
          <c:cat>
            <c:strRef>
              <c:f>Sheet1!$A$2:$A$3</c:f>
              <c:strCache>
                <c:ptCount val="2"/>
                <c:pt idx="0">
                  <c:v>Statement 1</c:v>
                </c:pt>
                <c:pt idx="1">
                  <c:v>Statement 2</c:v>
                </c:pt>
              </c:strCache>
            </c:strRef>
          </c:cat>
          <c:val>
            <c:numRef>
              <c:f>Sheet1!$F$2:$F$3</c:f>
              <c:numCache>
                <c:formatCode>0%</c:formatCode>
                <c:ptCount val="2"/>
                <c:pt idx="0">
                  <c:v>0.04</c:v>
                </c:pt>
                <c:pt idx="1">
                  <c:v>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6D4-064C-A53C-A0F39C53992D}"/>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Sheet1!$B$2:$B$3</c:f>
              <c:numCache>
                <c:formatCode>0%</c:formatCode>
                <c:ptCount val="2"/>
                <c:pt idx="0">
                  <c:v>0.27</c:v>
                </c:pt>
                <c:pt idx="1">
                  <c:v>0.22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C2CE-4D89-B7FF-B536AD22793C}"/>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Sheet1!$C$2:$C$3</c:f>
              <c:numCache>
                <c:formatCode>0%</c:formatCode>
                <c:ptCount val="2"/>
                <c:pt idx="0">
                  <c:v>0.46</c:v>
                </c:pt>
                <c:pt idx="1">
                  <c:v>0.37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2CE-4D89-B7FF-B536AD22793C}"/>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Sheet1!$D$2:$D$3</c:f>
              <c:numCache>
                <c:formatCode>0%</c:formatCode>
                <c:ptCount val="2"/>
                <c:pt idx="0">
                  <c:v>0.18</c:v>
                </c:pt>
                <c:pt idx="1">
                  <c:v>0.25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C2CE-4D89-B7FF-B536AD22793C}"/>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Sheet1!$E$2:$E$3</c:f>
              <c:numCache>
                <c:formatCode>0%</c:formatCode>
                <c:ptCount val="2"/>
                <c:pt idx="0">
                  <c:v>0.06</c:v>
                </c:pt>
                <c:pt idx="1">
                  <c:v>0.11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2CE-4D89-B7FF-B536AD22793C}"/>
            </c:ext>
          </c:extLst>
        </c:ser>
        <c:ser>
          <c:idx val="4"/>
          <c:order val="4"/>
          <c:tx>
            <c:strRef>
              <c:f>Sheet1!$F$1</c:f>
              <c:strCache>
                <c:ptCount val="1"/>
                <c:pt idx="0">
                  <c:v>Strongly disagree</c:v>
                </c:pt>
              </c:strCache>
            </c:strRef>
          </c:tx>
          <c:spPr>
            <a:solidFill>
              <a:schemeClr val="accent2"/>
            </a:solidFill>
            <a:ln>
              <a:noFill/>
            </a:ln>
            <a:effectLst/>
          </c:spPr>
          <c:invertIfNegative val="0"/>
          <c:dLbls>
            <c:dLbl>
              <c:idx val="1"/>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A63D-48CC-A4CF-03DB5161BBB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Statement 1</c:v>
                </c:pt>
                <c:pt idx="1">
                  <c:v>Statement 2</c:v>
                </c:pt>
              </c:strCache>
            </c:strRef>
          </c:cat>
          <c:val>
            <c:numRef>
              <c:f>Sheet1!$F$2:$F$3</c:f>
              <c:numCache>
                <c:formatCode>0%</c:formatCode>
                <c:ptCount val="2"/>
                <c:pt idx="0">
                  <c:v>0.02</c:v>
                </c:pt>
                <c:pt idx="1">
                  <c:v>0.06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C2CE-4D89-B7FF-B536AD22793C}"/>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Statement 1</c:v>
                </c:pt>
                <c:pt idx="1">
                  <c:v>Statement 2</c:v>
                </c:pt>
                <c:pt idx="2">
                  <c:v>Statement 3</c:v>
                </c:pt>
                <c:pt idx="3">
                  <c:v>Statement 4</c:v>
                </c:pt>
                <c:pt idx="4">
                  <c:v>Statement 5</c:v>
                </c:pt>
                <c:pt idx="5">
                  <c:v>Statement 6</c:v>
                </c:pt>
                <c:pt idx="6">
                  <c:v>Statement 7</c:v>
                </c:pt>
                <c:pt idx="7">
                  <c:v>Statement 8</c:v>
                </c:pt>
                <c:pt idx="8">
                  <c:v>Statement 9</c:v>
                </c:pt>
                <c:pt idx="9">
                  <c:v>Statement 10</c:v>
                </c:pt>
              </c:strCache>
            </c:strRef>
          </c:cat>
          <c:val>
            <c:numRef>
              <c:f>Sheet1!$B$2:$B$11</c:f>
              <c:numCache>
                <c:formatCode>0%</c:formatCode>
                <c:ptCount val="10"/>
                <c:pt idx="0">
                  <c:v>0.3</c:v>
                </c:pt>
                <c:pt idx="1">
                  <c:v>0.28999999999999998</c:v>
                </c:pt>
                <c:pt idx="2">
                  <c:v>0.3</c:v>
                </c:pt>
                <c:pt idx="3">
                  <c:v>0.3</c:v>
                </c:pt>
                <c:pt idx="4">
                  <c:v>0.28999999999999998</c:v>
                </c:pt>
                <c:pt idx="5">
                  <c:v>0.28000000000000003</c:v>
                </c:pt>
                <c:pt idx="6">
                  <c:v>0.3</c:v>
                </c:pt>
                <c:pt idx="7">
                  <c:v>0.31</c:v>
                </c:pt>
                <c:pt idx="8">
                  <c:v>0.31</c:v>
                </c:pt>
                <c:pt idx="9">
                  <c:v>0.26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507-4BD5-8931-9FB18BF5F0B8}"/>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Statement 1</c:v>
                </c:pt>
                <c:pt idx="1">
                  <c:v>Statement 2</c:v>
                </c:pt>
                <c:pt idx="2">
                  <c:v>Statement 3</c:v>
                </c:pt>
                <c:pt idx="3">
                  <c:v>Statement 4</c:v>
                </c:pt>
                <c:pt idx="4">
                  <c:v>Statement 5</c:v>
                </c:pt>
                <c:pt idx="5">
                  <c:v>Statement 6</c:v>
                </c:pt>
                <c:pt idx="6">
                  <c:v>Statement 7</c:v>
                </c:pt>
                <c:pt idx="7">
                  <c:v>Statement 8</c:v>
                </c:pt>
                <c:pt idx="8">
                  <c:v>Statement 9</c:v>
                </c:pt>
                <c:pt idx="9">
                  <c:v>Statement 10</c:v>
                </c:pt>
              </c:strCache>
            </c:strRef>
          </c:cat>
          <c:val>
            <c:numRef>
              <c:f>Sheet1!$C$2:$C$11</c:f>
              <c:numCache>
                <c:formatCode>0%</c:formatCode>
                <c:ptCount val="10"/>
                <c:pt idx="0">
                  <c:v>0.43</c:v>
                </c:pt>
                <c:pt idx="1">
                  <c:v>0.37</c:v>
                </c:pt>
                <c:pt idx="2">
                  <c:v>0.42</c:v>
                </c:pt>
                <c:pt idx="3">
                  <c:v>0.42</c:v>
                </c:pt>
                <c:pt idx="4">
                  <c:v>0.41</c:v>
                </c:pt>
                <c:pt idx="5">
                  <c:v>0.39</c:v>
                </c:pt>
                <c:pt idx="6">
                  <c:v>0.41</c:v>
                </c:pt>
                <c:pt idx="7">
                  <c:v>0.42</c:v>
                </c:pt>
                <c:pt idx="8">
                  <c:v>0.41</c:v>
                </c:pt>
                <c:pt idx="9">
                  <c:v>0.37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07-4BD5-8931-9FB18BF5F0B8}"/>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Statement 1</c:v>
                </c:pt>
                <c:pt idx="1">
                  <c:v>Statement 2</c:v>
                </c:pt>
                <c:pt idx="2">
                  <c:v>Statement 3</c:v>
                </c:pt>
                <c:pt idx="3">
                  <c:v>Statement 4</c:v>
                </c:pt>
                <c:pt idx="4">
                  <c:v>Statement 5</c:v>
                </c:pt>
                <c:pt idx="5">
                  <c:v>Statement 6</c:v>
                </c:pt>
                <c:pt idx="6">
                  <c:v>Statement 7</c:v>
                </c:pt>
                <c:pt idx="7">
                  <c:v>Statement 8</c:v>
                </c:pt>
                <c:pt idx="8">
                  <c:v>Statement 9</c:v>
                </c:pt>
                <c:pt idx="9">
                  <c:v>Statement 10</c:v>
                </c:pt>
              </c:strCache>
            </c:strRef>
          </c:cat>
          <c:val>
            <c:numRef>
              <c:f>Sheet1!$D$2:$D$11</c:f>
              <c:numCache>
                <c:formatCode>0%</c:formatCode>
                <c:ptCount val="10"/>
                <c:pt idx="0">
                  <c:v>0.18</c:v>
                </c:pt>
                <c:pt idx="1">
                  <c:v>0.33</c:v>
                </c:pt>
                <c:pt idx="2">
                  <c:v>0.22</c:v>
                </c:pt>
                <c:pt idx="3">
                  <c:v>0.24</c:v>
                </c:pt>
                <c:pt idx="4">
                  <c:v>0.26</c:v>
                </c:pt>
                <c:pt idx="5">
                  <c:v>0.25</c:v>
                </c:pt>
                <c:pt idx="6">
                  <c:v>0.25</c:v>
                </c:pt>
                <c:pt idx="7">
                  <c:v>0.27</c:v>
                </c:pt>
                <c:pt idx="8">
                  <c:v>0.27</c:v>
                </c:pt>
                <c:pt idx="9">
                  <c:v>0.25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507-4BD5-8931-9FB18BF5F0B8}"/>
            </c:ext>
          </c:extLst>
        </c:ser>
        <c:ser>
          <c:idx val="3"/>
          <c:order val="3"/>
          <c:tx>
            <c:strRef>
              <c:f>Sheet1!$E$1</c:f>
              <c:strCache>
                <c:ptCount val="1"/>
                <c:pt idx="0">
                  <c:v>Disagree</c:v>
                </c:pt>
              </c:strCache>
            </c:strRef>
          </c:tx>
          <c:spPr>
            <a:solidFill>
              <a:schemeClr val="accent3"/>
            </a:solidFill>
            <a:ln>
              <a:noFill/>
            </a:ln>
            <a:effectLst/>
          </c:spPr>
          <c:invertIfNegative val="0"/>
          <c:dLbls>
            <c:dLbl>
              <c:idx val="1"/>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55DA-4DD2-AF06-B112DDA208D5}"/>
                </c:ext>
              </c:extLst>
            </c:dLbl>
            <c:dLbl>
              <c:idx val="2"/>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55DA-4DD2-AF06-B112DDA208D5}"/>
                </c:ext>
              </c:extLst>
            </c:dLbl>
            <c:dLbl>
              <c:idx val="3"/>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55DA-4DD2-AF06-B112DDA208D5}"/>
                </c:ext>
              </c:extLst>
            </c:dLbl>
            <c:dLbl>
              <c:idx val="4"/>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55DA-4DD2-AF06-B112DDA208D5}"/>
                </c:ext>
              </c:extLst>
            </c:dLbl>
            <c:dLbl>
              <c:idx val="6"/>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55DA-4DD2-AF06-B112DDA208D5}"/>
                </c:ext>
              </c:extLst>
            </c:dLbl>
            <c:dLbl>
              <c:idx val="7"/>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55DA-4DD2-AF06-B112DDA208D5}"/>
                </c:ext>
              </c:extLst>
            </c:dLbl>
            <c:dLbl>
              <c:idx val="8"/>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55DA-4DD2-AF06-B112DDA208D5}"/>
                </c:ext>
              </c:extLst>
            </c:dLbl>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Statement 1</c:v>
                </c:pt>
                <c:pt idx="1">
                  <c:v>Statement 2</c:v>
                </c:pt>
                <c:pt idx="2">
                  <c:v>Statement 3</c:v>
                </c:pt>
                <c:pt idx="3">
                  <c:v>Statement 4</c:v>
                </c:pt>
                <c:pt idx="4">
                  <c:v>Statement 5</c:v>
                </c:pt>
                <c:pt idx="5">
                  <c:v>Statement 6</c:v>
                </c:pt>
                <c:pt idx="6">
                  <c:v>Statement 7</c:v>
                </c:pt>
                <c:pt idx="7">
                  <c:v>Statement 8</c:v>
                </c:pt>
                <c:pt idx="8">
                  <c:v>Statement 9</c:v>
                </c:pt>
                <c:pt idx="9">
                  <c:v>Statement 10</c:v>
                </c:pt>
              </c:strCache>
            </c:strRef>
          </c:cat>
          <c:val>
            <c:numRef>
              <c:f>Sheet1!$E$2:$E$11</c:f>
              <c:numCache>
                <c:formatCode>0%</c:formatCode>
                <c:ptCount val="10"/>
                <c:pt idx="0">
                  <c:v>7.0000000000000007E-2</c:v>
                </c:pt>
                <c:pt idx="1">
                  <c:v>0.01</c:v>
                </c:pt>
                <c:pt idx="2">
                  <c:v>0.04</c:v>
                </c:pt>
                <c:pt idx="3">
                  <c:v>0.03</c:v>
                </c:pt>
                <c:pt idx="4">
                  <c:v>0.03</c:v>
                </c:pt>
                <c:pt idx="5">
                  <c:v>0.06</c:v>
                </c:pt>
                <c:pt idx="6">
                  <c:v>0.03</c:v>
                </c:pt>
                <c:pt idx="7">
                  <c:v>0.01</c:v>
                </c:pt>
                <c:pt idx="8">
                  <c:v>0.01</c:v>
                </c:pt>
                <c:pt idx="9">
                  <c:v>0.08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507-4BD5-8931-9FB18BF5F0B8}"/>
            </c:ext>
          </c:extLst>
        </c:ser>
        <c:ser>
          <c:idx val="4"/>
          <c:order val="4"/>
          <c:tx>
            <c:strRef>
              <c:f>Sheet1!$F$1</c:f>
              <c:strCache>
                <c:ptCount val="1"/>
                <c:pt idx="0">
                  <c:v>Strongly disagree</c:v>
                </c:pt>
              </c:strCache>
            </c:strRef>
          </c:tx>
          <c:spPr>
            <a:solidFill>
              <a:schemeClr val="accent2"/>
            </a:solidFill>
            <a:ln>
              <a:noFill/>
            </a:ln>
            <a:effectLst/>
          </c:spPr>
          <c:invertIfNegative val="0"/>
          <c:dLbls>
            <c:dLbl>
              <c:idx val="0"/>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507-4BD5-8931-9FB18BF5F0B8}"/>
                </c:ext>
              </c:extLst>
            </c:dLbl>
            <c:dLbl>
              <c:idx val="2"/>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55DA-4DD2-AF06-B112DDA208D5}"/>
                </c:ext>
              </c:extLst>
            </c:dLbl>
            <c:dLbl>
              <c:idx val="3"/>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55DA-4DD2-AF06-B112DDA208D5}"/>
                </c:ext>
              </c:extLst>
            </c:dLbl>
            <c:dLbl>
              <c:idx val="4"/>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55DA-4DD2-AF06-B112DDA208D5}"/>
                </c:ext>
              </c:extLst>
            </c:dLbl>
            <c:dLbl>
              <c:idx val="5"/>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55DA-4DD2-AF06-B112DDA208D5}"/>
                </c:ext>
              </c:extLst>
            </c:dLbl>
            <c:dLbl>
              <c:idx val="6"/>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55DA-4DD2-AF06-B112DDA208D5}"/>
                </c:ext>
              </c:extLst>
            </c:dLbl>
            <c:dLbl>
              <c:idx val="8"/>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55DA-4DD2-AF06-B112DDA208D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Statement 1</c:v>
                </c:pt>
                <c:pt idx="1">
                  <c:v>Statement 2</c:v>
                </c:pt>
                <c:pt idx="2">
                  <c:v>Statement 3</c:v>
                </c:pt>
                <c:pt idx="3">
                  <c:v>Statement 4</c:v>
                </c:pt>
                <c:pt idx="4">
                  <c:v>Statement 5</c:v>
                </c:pt>
                <c:pt idx="5">
                  <c:v>Statement 6</c:v>
                </c:pt>
                <c:pt idx="6">
                  <c:v>Statement 7</c:v>
                </c:pt>
                <c:pt idx="7">
                  <c:v>Statement 8</c:v>
                </c:pt>
                <c:pt idx="8">
                  <c:v>Statement 9</c:v>
                </c:pt>
                <c:pt idx="9">
                  <c:v>Statement 10</c:v>
                </c:pt>
              </c:strCache>
            </c:strRef>
          </c:cat>
          <c:val>
            <c:numRef>
              <c:f>Sheet1!$F$2:$F$11</c:f>
              <c:numCache>
                <c:formatCode>General</c:formatCode>
                <c:ptCount val="10"/>
                <c:pt idx="0" formatCode="0%">
                  <c:v>0.02</c:v>
                </c:pt>
                <c:pt idx="2" formatCode="0%">
                  <c:v>0.02</c:v>
                </c:pt>
                <c:pt idx="3" formatCode="0%">
                  <c:v>0.01</c:v>
                </c:pt>
                <c:pt idx="4" formatCode="0%">
                  <c:v>0.01</c:v>
                </c:pt>
                <c:pt idx="5" formatCode="0%">
                  <c:v>0.02</c:v>
                </c:pt>
                <c:pt idx="6" formatCode="0%">
                  <c:v>0.01</c:v>
                </c:pt>
                <c:pt idx="8" formatCode="0%">
                  <c:v>0.01</c:v>
                </c:pt>
                <c:pt idx="9" formatCode="0%">
                  <c:v>0.05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507-4BD5-8931-9FB18BF5F0B8}"/>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Yes BU</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Sheet1!$B$2</c:f>
              <c:numCache>
                <c:formatCode>0%</c:formatCode>
                <c:ptCount val="1"/>
                <c:pt idx="0">
                  <c:v>0.09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507-4BD5-8931-9FB18BF5F0B8}"/>
            </c:ext>
          </c:extLst>
        </c:ser>
        <c:ser>
          <c:idx val="1"/>
          <c:order val="1"/>
          <c:tx>
            <c:strRef>
              <c:f>Sheet1!$C$1</c:f>
              <c:strCache>
                <c:ptCount val="1"/>
                <c:pt idx="0">
                  <c:v>Yes other</c:v>
                </c:pt>
              </c:strCache>
            </c:strRef>
          </c:tx>
          <c:spPr>
            <a:solidFill>
              <a:schemeClr val="accent5"/>
            </a:solidFill>
            <a:ln>
              <a:noFill/>
            </a:ln>
            <a:effectLst/>
          </c:spPr>
          <c:invertIfNegative val="0"/>
          <c:cat>
            <c:strRef>
              <c:f>Sheet1!$A$2</c:f>
              <c:strCache>
                <c:ptCount val="1"/>
                <c:pt idx="0">
                  <c:v>Statement 1</c:v>
                </c:pt>
              </c:strCache>
            </c:strRef>
          </c:cat>
          <c:val>
            <c:numRef>
              <c:f>Sheet1!$C$2</c:f>
              <c:numCache>
                <c:formatCode>0%</c:formatCode>
                <c:ptCount val="1"/>
                <c:pt idx="0">
                  <c:v>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07-4BD5-8931-9FB18BF5F0B8}"/>
            </c:ext>
          </c:extLst>
        </c:ser>
        <c:ser>
          <c:idx val="2"/>
          <c:order val="2"/>
          <c:tx>
            <c:strRef>
              <c:f>Sheet1!$D$1</c:f>
              <c:strCache>
                <c:ptCount val="1"/>
                <c:pt idx="0">
                  <c:v>No</c:v>
                </c:pt>
              </c:strCache>
            </c:strRef>
          </c:tx>
          <c:spPr>
            <a:solidFill>
              <a:srgbClr val="B8223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Sheet1!$D$2</c:f>
              <c:numCache>
                <c:formatCode>0%</c:formatCode>
                <c:ptCount val="1"/>
                <c:pt idx="0">
                  <c:v>0.89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507-4BD5-8931-9FB18BF5F0B8}"/>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Yes BU</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Sheet1!$B$2</c:f>
              <c:numCache>
                <c:formatCode>0%</c:formatCode>
                <c:ptCount val="1"/>
                <c:pt idx="0">
                  <c:v>0.09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04EB-42A6-A4DF-DCD0DE96F062}"/>
            </c:ext>
          </c:extLst>
        </c:ser>
        <c:ser>
          <c:idx val="1"/>
          <c:order val="1"/>
          <c:tx>
            <c:strRef>
              <c:f>Sheet1!$C$1</c:f>
              <c:strCache>
                <c:ptCount val="1"/>
                <c:pt idx="0">
                  <c:v>Yes other</c:v>
                </c:pt>
              </c:strCache>
            </c:strRef>
          </c:tx>
          <c:spPr>
            <a:solidFill>
              <a:schemeClr val="accent5"/>
            </a:solidFill>
            <a:ln>
              <a:noFill/>
            </a:ln>
            <a:effectLst/>
          </c:spPr>
          <c:invertIfNegative val="0"/>
          <c:cat>
            <c:strRef>
              <c:f>Sheet1!$A$2</c:f>
              <c:strCache>
                <c:ptCount val="1"/>
                <c:pt idx="0">
                  <c:v>Statement 1</c:v>
                </c:pt>
              </c:strCache>
            </c:strRef>
          </c:cat>
          <c:val>
            <c:numRef>
              <c:f>Sheet1!$C$2</c:f>
              <c:numCache>
                <c:formatCode>0%</c:formatCode>
                <c:ptCount val="1"/>
                <c:pt idx="0">
                  <c:v>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04EB-42A6-A4DF-DCD0DE96F062}"/>
            </c:ext>
          </c:extLst>
        </c:ser>
        <c:ser>
          <c:idx val="2"/>
          <c:order val="2"/>
          <c:tx>
            <c:strRef>
              <c:f>Sheet1!$D$1</c:f>
              <c:strCache>
                <c:ptCount val="1"/>
                <c:pt idx="0">
                  <c:v>No</c:v>
                </c:pt>
              </c:strCache>
            </c:strRef>
          </c:tx>
          <c:spPr>
            <a:solidFill>
              <a:srgbClr val="B8223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Sheet1!$D$2</c:f>
              <c:numCache>
                <c:formatCode>0%</c:formatCode>
                <c:ptCount val="1"/>
                <c:pt idx="0">
                  <c:v>0.9</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04EB-42A6-A4DF-DCD0DE96F062}"/>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Yes</c:v>
                </c:pt>
              </c:strCache>
            </c:strRef>
          </c:tx>
          <c:spPr>
            <a:solidFill>
              <a:schemeClr val="accent6"/>
            </a:solidFill>
            <a:ln>
              <a:noFill/>
            </a:ln>
            <a:effectLst/>
          </c:spPr>
          <c:invertIfNegative val="0"/>
          <c:dPt>
            <c:idx val="0"/>
            <c:invertIfNegative val="0"/>
            <c:bubble3D val="0"/>
            <c:spPr>
              <a:solidFill>
                <a:srgbClr val="8CC04B"/>
              </a:solidFill>
              <a:ln>
                <a:noFill/>
              </a:ln>
              <a:effectLst/>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6066-47CC-B201-0B32DE5483A6}"/>
              </c:ext>
            </c:extLst>
          </c:dPt>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Sheet1!$B$2</c:f>
              <c:numCache>
                <c:formatCode>0%</c:formatCode>
                <c:ptCount val="1"/>
                <c:pt idx="0">
                  <c:v>0.65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6066-47CC-B201-0B32DE5483A6}"/>
            </c:ext>
          </c:extLst>
        </c:ser>
        <c:ser>
          <c:idx val="1"/>
          <c:order val="1"/>
          <c:tx>
            <c:strRef>
              <c:f>Sheet1!$C$1</c:f>
              <c:strCache>
                <c:ptCount val="1"/>
                <c:pt idx="0">
                  <c:v>No</c:v>
                </c:pt>
              </c:strCache>
            </c:strRef>
          </c:tx>
          <c:spPr>
            <a:solidFill>
              <a:srgbClr val="B8223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Sheet1!$C$2</c:f>
              <c:numCache>
                <c:formatCode>0%</c:formatCode>
                <c:ptCount val="1"/>
                <c:pt idx="0">
                  <c:v>0.35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6066-47CC-B201-0B32DE5483A6}"/>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Statement 1</c:v>
                </c:pt>
                <c:pt idx="1">
                  <c:v>Statement 2</c:v>
                </c:pt>
                <c:pt idx="2">
                  <c:v>Statement 3</c:v>
                </c:pt>
                <c:pt idx="3">
                  <c:v>Statement 4</c:v>
                </c:pt>
                <c:pt idx="4">
                  <c:v>Statement 5</c:v>
                </c:pt>
              </c:strCache>
            </c:strRef>
          </c:cat>
          <c:val>
            <c:numRef>
              <c:f>Sheet1!$B$2:$B$6</c:f>
              <c:numCache>
                <c:formatCode>0%</c:formatCode>
                <c:ptCount val="5"/>
                <c:pt idx="0">
                  <c:v>0.15</c:v>
                </c:pt>
                <c:pt idx="1">
                  <c:v>0.14000000000000001</c:v>
                </c:pt>
                <c:pt idx="2">
                  <c:v>0.11</c:v>
                </c:pt>
                <c:pt idx="3">
                  <c:v>0.28999999999999998</c:v>
                </c:pt>
                <c:pt idx="4">
                  <c:v>7.0000000000000007E-2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507-4BD5-8931-9FB18BF5F0B8}"/>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Statement 1</c:v>
                </c:pt>
                <c:pt idx="1">
                  <c:v>Statement 2</c:v>
                </c:pt>
                <c:pt idx="2">
                  <c:v>Statement 3</c:v>
                </c:pt>
                <c:pt idx="3">
                  <c:v>Statement 4</c:v>
                </c:pt>
                <c:pt idx="4">
                  <c:v>Statement 5</c:v>
                </c:pt>
              </c:strCache>
            </c:strRef>
          </c:cat>
          <c:val>
            <c:numRef>
              <c:f>Sheet1!$C$2:$C$6</c:f>
              <c:numCache>
                <c:formatCode>0%</c:formatCode>
                <c:ptCount val="5"/>
                <c:pt idx="0">
                  <c:v>0.41</c:v>
                </c:pt>
                <c:pt idx="1">
                  <c:v>0.36</c:v>
                </c:pt>
                <c:pt idx="2">
                  <c:v>0.36</c:v>
                </c:pt>
                <c:pt idx="3">
                  <c:v>0.31</c:v>
                </c:pt>
                <c:pt idx="4">
                  <c:v>0.24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07-4BD5-8931-9FB18BF5F0B8}"/>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Statement 1</c:v>
                </c:pt>
                <c:pt idx="1">
                  <c:v>Statement 2</c:v>
                </c:pt>
                <c:pt idx="2">
                  <c:v>Statement 3</c:v>
                </c:pt>
                <c:pt idx="3">
                  <c:v>Statement 4</c:v>
                </c:pt>
                <c:pt idx="4">
                  <c:v>Statement 5</c:v>
                </c:pt>
              </c:strCache>
            </c:strRef>
          </c:cat>
          <c:val>
            <c:numRef>
              <c:f>Sheet1!$D$2:$D$6</c:f>
              <c:numCache>
                <c:formatCode>0%</c:formatCode>
                <c:ptCount val="5"/>
                <c:pt idx="0">
                  <c:v>0.24</c:v>
                </c:pt>
                <c:pt idx="1">
                  <c:v>0.26</c:v>
                </c:pt>
                <c:pt idx="2">
                  <c:v>0.19</c:v>
                </c:pt>
                <c:pt idx="3">
                  <c:v>0.17</c:v>
                </c:pt>
                <c:pt idx="4">
                  <c:v>0.21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507-4BD5-8931-9FB18BF5F0B8}"/>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Statement 1</c:v>
                </c:pt>
                <c:pt idx="1">
                  <c:v>Statement 2</c:v>
                </c:pt>
                <c:pt idx="2">
                  <c:v>Statement 3</c:v>
                </c:pt>
                <c:pt idx="3">
                  <c:v>Statement 4</c:v>
                </c:pt>
                <c:pt idx="4">
                  <c:v>Statement 5</c:v>
                </c:pt>
              </c:strCache>
            </c:strRef>
          </c:cat>
          <c:val>
            <c:numRef>
              <c:f>Sheet1!$E$2:$E$6</c:f>
              <c:numCache>
                <c:formatCode>0%</c:formatCode>
                <c:ptCount val="5"/>
                <c:pt idx="0">
                  <c:v>0.13</c:v>
                </c:pt>
                <c:pt idx="1">
                  <c:v>0.14000000000000001</c:v>
                </c:pt>
                <c:pt idx="2">
                  <c:v>0.22</c:v>
                </c:pt>
                <c:pt idx="3">
                  <c:v>0.18</c:v>
                </c:pt>
                <c:pt idx="4">
                  <c:v>0.28000000000000003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507-4BD5-8931-9FB18BF5F0B8}"/>
            </c:ext>
          </c:extLst>
        </c:ser>
        <c:ser>
          <c:idx val="4"/>
          <c:order val="4"/>
          <c:tx>
            <c:strRef>
              <c:f>Sheet1!$F$1</c:f>
              <c:strCache>
                <c:ptCount val="1"/>
                <c:pt idx="0">
                  <c:v>Strongly disagree</c:v>
                </c:pt>
              </c:strCache>
            </c:strRef>
          </c:tx>
          <c:spPr>
            <a:solidFill>
              <a:schemeClr val="accent2"/>
            </a:solidFill>
            <a:ln>
              <a:noFill/>
            </a:ln>
            <a:effectLst/>
          </c:spPr>
          <c:invertIfNegative val="0"/>
          <c:dLbls>
            <c:dLbl>
              <c:idx val="0"/>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507-4BD5-8931-9FB18BF5F0B8}"/>
                </c:ext>
              </c:extLst>
            </c:dLbl>
            <c:dLbl>
              <c:idx val="1"/>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4CB8-4B8A-9E0B-17B77C3E7F61}"/>
                </c:ext>
              </c:extLst>
            </c:dLbl>
            <c:dLbl>
              <c:idx val="2"/>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4CB8-4B8A-9E0B-17B77C3E7F61}"/>
                </c:ext>
              </c:extLst>
            </c:dLbl>
            <c:dLbl>
              <c:idx val="3"/>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4CB8-4B8A-9E0B-17B77C3E7F61}"/>
                </c:ext>
              </c:extLst>
            </c:dLbl>
            <c:dLbl>
              <c:idx val="4"/>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4CB8-4B8A-9E0B-17B77C3E7F6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Statement 1</c:v>
                </c:pt>
                <c:pt idx="1">
                  <c:v>Statement 2</c:v>
                </c:pt>
                <c:pt idx="2">
                  <c:v>Statement 3</c:v>
                </c:pt>
                <c:pt idx="3">
                  <c:v>Statement 4</c:v>
                </c:pt>
                <c:pt idx="4">
                  <c:v>Statement 5</c:v>
                </c:pt>
              </c:strCache>
            </c:strRef>
          </c:cat>
          <c:val>
            <c:numRef>
              <c:f>Sheet1!$F$2:$F$6</c:f>
              <c:numCache>
                <c:formatCode>0%</c:formatCode>
                <c:ptCount val="5"/>
                <c:pt idx="0">
                  <c:v>7.0000000000000007E-2</c:v>
                </c:pt>
                <c:pt idx="1">
                  <c:v>0.09</c:v>
                </c:pt>
                <c:pt idx="2">
                  <c:v>0.11</c:v>
                </c:pt>
                <c:pt idx="3">
                  <c:v>0.05</c:v>
                </c:pt>
                <c:pt idx="4">
                  <c:v>0.21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507-4BD5-8931-9FB18BF5F0B8}"/>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Not at all stressful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Sheet1!$B$2</c:f>
              <c:numCache>
                <c:formatCode>0%</c:formatCode>
                <c:ptCount val="1"/>
                <c:pt idx="0">
                  <c:v>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E849-473A-B5C3-6A8090DD2E7F}"/>
            </c:ext>
          </c:extLst>
        </c:ser>
        <c:ser>
          <c:idx val="1"/>
          <c:order val="1"/>
          <c:tx>
            <c:strRef>
              <c:f>Sheet1!$C$1</c:f>
              <c:strCache>
                <c:ptCount val="1"/>
                <c:pt idx="0">
                  <c:v>Mildly stressful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Sheet1!$C$2</c:f>
              <c:numCache>
                <c:formatCode>0%</c:formatCode>
                <c:ptCount val="1"/>
                <c:pt idx="0">
                  <c:v>0.3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E849-473A-B5C3-6A8090DD2E7F}"/>
            </c:ext>
          </c:extLst>
        </c:ser>
        <c:ser>
          <c:idx val="2"/>
          <c:order val="2"/>
          <c:tx>
            <c:strRef>
              <c:f>Sheet1!$D$1</c:f>
              <c:strCache>
                <c:ptCount val="1"/>
                <c:pt idx="0">
                  <c:v>Moderately stressful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Sheet1!$D$2</c:f>
              <c:numCache>
                <c:formatCode>0%</c:formatCode>
                <c:ptCount val="1"/>
                <c:pt idx="0">
                  <c:v>0.43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E849-473A-B5C3-6A8090DD2E7F}"/>
            </c:ext>
          </c:extLst>
        </c:ser>
        <c:ser>
          <c:idx val="3"/>
          <c:order val="3"/>
          <c:tx>
            <c:strRef>
              <c:f>Sheet1!$E$1</c:f>
              <c:strCache>
                <c:ptCount val="1"/>
                <c:pt idx="0">
                  <c:v>Extremely stressful</c:v>
                </c:pt>
              </c:strCache>
            </c:strRef>
          </c:tx>
          <c:spPr>
            <a:solidFill>
              <a:schemeClr val="accent2"/>
            </a:solidFill>
            <a:ln>
              <a:noFill/>
            </a:ln>
            <a:effectLst/>
          </c:spPr>
          <c:invertIfNegative val="0"/>
          <c:dLbls>
            <c:dLbl>
              <c:idx val="0"/>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E849-473A-B5C3-6A8090DD2E7F}"/>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Statement 1</c:v>
                </c:pt>
              </c:strCache>
            </c:strRef>
          </c:cat>
          <c:val>
            <c:numRef>
              <c:f>Sheet1!$E$2</c:f>
              <c:numCache>
                <c:formatCode>0%</c:formatCode>
                <c:ptCount val="1"/>
                <c:pt idx="0">
                  <c:v>0.17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E849-473A-B5C3-6A8090DD2E7F}"/>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Sheet1!$B$2:$B$5</c:f>
              <c:numCache>
                <c:formatCode>0%</c:formatCode>
                <c:ptCount val="4"/>
                <c:pt idx="0">
                  <c:v>0.24</c:v>
                </c:pt>
                <c:pt idx="1">
                  <c:v>0.19</c:v>
                </c:pt>
                <c:pt idx="2">
                  <c:v>0.16</c:v>
                </c:pt>
                <c:pt idx="3">
                  <c:v>0.32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8507-4BD5-8931-9FB18BF5F0B8}"/>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Sheet1!$C$2:$C$5</c:f>
              <c:numCache>
                <c:formatCode>0%</c:formatCode>
                <c:ptCount val="4"/>
                <c:pt idx="0">
                  <c:v>0.35</c:v>
                </c:pt>
                <c:pt idx="1">
                  <c:v>0.51</c:v>
                </c:pt>
                <c:pt idx="2">
                  <c:v>0.42</c:v>
                </c:pt>
                <c:pt idx="3">
                  <c:v>0.52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8507-4BD5-8931-9FB18BF5F0B8}"/>
            </c:ext>
          </c:extLst>
        </c:ser>
        <c:ser>
          <c:idx val="2"/>
          <c:order val="2"/>
          <c:tx>
            <c:strRef>
              <c:f>Sheet1!$D$1</c:f>
              <c:strCache>
                <c:ptCount val="1"/>
                <c:pt idx="0">
                  <c:v>Neither</c:v>
                </c:pt>
              </c:strCache>
            </c:strRef>
          </c:tx>
          <c:spPr>
            <a:solidFill>
              <a:schemeClr val="tx2"/>
            </a:solidFill>
            <a:ln>
              <a:noFill/>
            </a:ln>
            <a:effectLst/>
          </c:spPr>
          <c:invertIfNegative val="0"/>
          <c:dLbls>
            <c:dLbl>
              <c:idx val="3"/>
              <c:layout>
                <c:manualLayout>
                  <c:x val="5.7779154740273952E-3"/>
                  <c:y val="-6.263210903853178E-3"/>
                </c:manualLayout>
              </c:layout>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6307-48F9-941D-775934A91D53}"/>
                </c:ext>
              </c:extLst>
            </c:dLbl>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Sheet1!$D$2:$D$5</c:f>
              <c:numCache>
                <c:formatCode>0%</c:formatCode>
                <c:ptCount val="4"/>
                <c:pt idx="0">
                  <c:v>0.19</c:v>
                </c:pt>
                <c:pt idx="1">
                  <c:v>0.17</c:v>
                </c:pt>
                <c:pt idx="2">
                  <c:v>0.25</c:v>
                </c:pt>
                <c:pt idx="3">
                  <c:v>0.14000000000000001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8507-4BD5-8931-9FB18BF5F0B8}"/>
            </c:ext>
          </c:extLst>
        </c:ser>
        <c:ser>
          <c:idx val="3"/>
          <c:order val="3"/>
          <c:tx>
            <c:strRef>
              <c:f>Sheet1!$E$1</c:f>
              <c:strCache>
                <c:ptCount val="1"/>
                <c:pt idx="0">
                  <c:v>Disagree</c:v>
                </c:pt>
              </c:strCache>
            </c:strRef>
          </c:tx>
          <c:spPr>
            <a:solidFill>
              <a:schemeClr val="accent3"/>
            </a:solidFill>
            <a:ln>
              <a:noFill/>
            </a:ln>
            <a:effectLst/>
          </c:spPr>
          <c:invertIfNegative val="0"/>
          <c:dLbls>
            <c:dLbl>
              <c:idx val="3"/>
              <c:delete val="1"/>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6307-48F9-941D-775934A91D53}"/>
                </c:ext>
              </c:extLst>
            </c:dLbl>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Statement 1</c:v>
                </c:pt>
                <c:pt idx="1">
                  <c:v>Statement 2</c:v>
                </c:pt>
                <c:pt idx="2">
                  <c:v>Statement 3</c:v>
                </c:pt>
                <c:pt idx="3">
                  <c:v>Statement 4</c:v>
                </c:pt>
              </c:strCache>
            </c:strRef>
          </c:cat>
          <c:val>
            <c:numRef>
              <c:f>Sheet1!$E$2:$E$5</c:f>
              <c:numCache>
                <c:formatCode>0%</c:formatCode>
                <c:ptCount val="4"/>
                <c:pt idx="0">
                  <c:v>0.18</c:v>
                </c:pt>
                <c:pt idx="1">
                  <c:v>0.1</c:v>
                </c:pt>
                <c:pt idx="2">
                  <c:v>0.14000000000000001</c:v>
                </c:pt>
                <c:pt idx="3">
                  <c:v>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8507-4BD5-8931-9FB18BF5F0B8}"/>
            </c:ext>
          </c:extLst>
        </c:ser>
        <c:ser>
          <c:idx val="4"/>
          <c:order val="4"/>
          <c:tx>
            <c:strRef>
              <c:f>Sheet1!$F$1</c:f>
              <c:strCache>
                <c:ptCount val="1"/>
                <c:pt idx="0">
                  <c:v>Strongly disagree</c:v>
                </c:pt>
              </c:strCache>
            </c:strRef>
          </c:tx>
          <c:spPr>
            <a:solidFill>
              <a:schemeClr val="accent2"/>
            </a:solidFill>
            <a:ln>
              <a:noFill/>
            </a:ln>
            <a:effectLst/>
          </c:spPr>
          <c:invertIfNegative val="0"/>
          <c:cat>
            <c:strRef>
              <c:f>Sheet1!$A$2:$A$5</c:f>
              <c:strCache>
                <c:ptCount val="4"/>
                <c:pt idx="0">
                  <c:v>Statement 1</c:v>
                </c:pt>
                <c:pt idx="1">
                  <c:v>Statement 2</c:v>
                </c:pt>
                <c:pt idx="2">
                  <c:v>Statement 3</c:v>
                </c:pt>
                <c:pt idx="3">
                  <c:v>Statement 4</c:v>
                </c:pt>
              </c:strCache>
            </c:strRef>
          </c:cat>
          <c:val>
            <c:numRef>
              <c:f>Sheet1!$F$2:$F$5</c:f>
              <c:numCache>
                <c:formatCode>0%</c:formatCode>
                <c:ptCount val="4"/>
                <c:pt idx="0">
                  <c:v>0.04</c:v>
                </c:pt>
                <c:pt idx="1">
                  <c:v>0.02</c:v>
                </c:pt>
                <c:pt idx="2">
                  <c:v>0.02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8507-4BD5-8931-9FB18BF5F0B8}"/>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55782973766327E-2"/>
          <c:y val="0"/>
          <c:w val="0.94002771377563477"/>
          <c:h val="0.94520199298858643"/>
        </c:manualLayout>
      </c:layout>
      <c:barChart>
        <c:barDir val="bar"/>
        <c:grouping val="percentStacked"/>
        <c:varyColors val="0"/>
        <c:ser>
          <c:idx val="0"/>
          <c:order val="0"/>
          <c:tx>
            <c:strRef>
              <c:f>Sheet1!$B$1</c:f>
              <c:strCache>
                <c:ptCount val="1"/>
                <c:pt idx="0">
                  <c:v>220</c:v>
                </c:pt>
              </c:strCache>
            </c:strRef>
          </c:tx>
          <c:spPr>
            <a:solidFill>
              <a:schemeClr val="accent6"/>
            </a:solidFill>
            <a:ln>
              <a:noFill/>
            </a:ln>
            <a:effectLst/>
          </c:spPr>
          <c:invertIfNegative val="0"/>
          <c:dPt>
            <c:idx val="0"/>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3D22-6145-9663-A1ED2872C31D}"/>
              </c:ext>
            </c:extLst>
          </c:dPt>
          <c:cat>
            <c:multiLvlStrRef>
              <c:f>Sheet1!$A$2</c:f>
            </c:multiLvlStrRef>
          </c:cat>
          <c:val>
            <c:numRef>
              <c:f>Sheet1!$B$2</c:f>
              <c:numCache>
                <c:formatCode>0%</c:formatCode>
                <c:ptCount val="1"/>
                <c:pt idx="0">
                  <c:v>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3D22-6145-9663-A1ED2872C31D}"/>
            </c:ext>
          </c:extLst>
        </c:ser>
        <c:ser>
          <c:idx val="1"/>
          <c:order val="1"/>
          <c:tx>
            <c:strRef>
              <c:f>Sheet1!$C$1</c:f>
              <c:strCache>
                <c:ptCount val="1"/>
                <c:pt idx="0">
                  <c:v>Series 2</c:v>
                </c:pt>
              </c:strCache>
            </c:strRef>
          </c:tx>
          <c:spPr>
            <a:solidFill>
              <a:schemeClr val="accent5"/>
            </a:solidFill>
            <a:ln>
              <a:noFill/>
            </a:ln>
            <a:effectLst/>
          </c:spPr>
          <c:invertIfNegative val="0"/>
          <c:cat>
            <c:multiLvlStrRef>
              <c:f>Sheet1!$A$2</c:f>
            </c:multiLvlStrRef>
          </c:cat>
          <c:val>
            <c:numRef>
              <c:f>Sheet1!$C$2</c:f>
              <c:numCache>
                <c:formatCode>0%</c:formatCode>
                <c:ptCount val="1"/>
                <c:pt idx="0">
                  <c:v>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3D22-6145-9663-A1ED2872C31D}"/>
            </c:ext>
          </c:extLst>
        </c:ser>
        <c:ser>
          <c:idx val="2"/>
          <c:order val="2"/>
          <c:tx>
            <c:strRef>
              <c:f>Sheet1!$D$1</c:f>
              <c:strCache>
                <c:ptCount val="1"/>
                <c:pt idx="0">
                  <c:v>Series 23</c:v>
                </c:pt>
              </c:strCache>
            </c:strRef>
          </c:tx>
          <c:spPr>
            <a:solidFill>
              <a:schemeClr val="tx1"/>
            </a:solidFill>
            <a:ln>
              <a:noFill/>
            </a:ln>
            <a:effectLst/>
          </c:spPr>
          <c:invertIfNegative val="0"/>
          <c:cat>
            <c:multiLvlStrRef>
              <c:f>Sheet1!$A$2</c:f>
            </c:multiLvlStrRef>
          </c:cat>
          <c:val>
            <c:numRef>
              <c:f>Sheet1!$D$2</c:f>
              <c:numCache>
                <c:formatCode>0%</c:formatCode>
                <c:ptCount val="1"/>
                <c:pt idx="0">
                  <c:v>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3D22-6145-9663-A1ED2872C31D}"/>
            </c:ext>
          </c:extLst>
        </c:ser>
        <c:ser>
          <c:idx val="3"/>
          <c:order val="3"/>
          <c:tx>
            <c:strRef>
              <c:f>Sheet1!$E$1</c:f>
              <c:strCache>
                <c:ptCount val="1"/>
                <c:pt idx="0">
                  <c:v>Series 22</c:v>
                </c:pt>
              </c:strCache>
            </c:strRef>
          </c:tx>
          <c:spPr>
            <a:solidFill>
              <a:schemeClr val="accent3"/>
            </a:solidFill>
            <a:ln>
              <a:noFill/>
            </a:ln>
            <a:effectLst/>
          </c:spPr>
          <c:invertIfNegative val="0"/>
          <c:cat>
            <c:multiLvlStrRef>
              <c:f>Sheet1!$A$2</c:f>
            </c:multiLvlStrRef>
          </c:cat>
          <c:val>
            <c:numRef>
              <c:f>Sheet1!$E$2</c:f>
              <c:numCache>
                <c:formatCode>0%</c:formatCode>
                <c:ptCount val="1"/>
                <c:pt idx="0">
                  <c:v>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3D22-6145-9663-A1ED2872C31D}"/>
            </c:ext>
          </c:extLst>
        </c:ser>
        <c:ser>
          <c:idx val="4"/>
          <c:order val="4"/>
          <c:tx>
            <c:strRef>
              <c:f>Sheet1!$F$1</c:f>
              <c:strCache>
                <c:ptCount val="1"/>
                <c:pt idx="0">
                  <c:v>Series 3</c:v>
                </c:pt>
              </c:strCache>
            </c:strRef>
          </c:tx>
          <c:spPr>
            <a:solidFill>
              <a:schemeClr val="accent2"/>
            </a:solidFill>
            <a:ln>
              <a:noFill/>
            </a:ln>
            <a:effectLst/>
          </c:spPr>
          <c:invertIfNegative val="0"/>
          <c:cat>
            <c:multiLvlStrRef>
              <c:f>Sheet1!$A$2</c:f>
            </c:multiLvlStrRef>
          </c:cat>
          <c:val>
            <c:numRef>
              <c:f>Sheet1!$F$2</c:f>
              <c:numCache>
                <c:formatCode>0%</c:formatCode>
                <c:ptCount val="1"/>
                <c:pt idx="0">
                  <c:v>0.2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6-3D22-6145-9663-A1ED2872C31D}"/>
            </c:ext>
          </c:extLst>
        </c:ser>
        <c:dLbls>
          <c:showLegendKey val="0"/>
          <c:showVal val="0"/>
          <c:showCatName val="0"/>
          <c:showSerName val="0"/>
          <c:showPercent val="0"/>
          <c:showBubbleSize val="0"/>
        </c:dLbls>
        <c:gapWidth val="150"/>
        <c:overlap val="100"/>
        <c:axId val="257753856"/>
        <c:axId val="257755392"/>
      </c:barChart>
      <c:catAx>
        <c:axId val="257753856"/>
        <c:scaling>
          <c:orientation val="minMax"/>
        </c:scaling>
        <c:delete val="1"/>
        <c:axPos val="l"/>
        <c:numFmt formatCode="General" sourceLinked="1"/>
        <c:majorTickMark val="none"/>
        <c:minorTickMark val="none"/>
        <c:tickLblPos val="none"/>
        <c:crossAx val="257755392"/>
        <c:crosses val="autoZero"/>
        <c:auto val="0"/>
        <c:lblAlgn val="ctr"/>
        <c:lblOffset val="100"/>
        <c:noMultiLvlLbl val="0"/>
      </c:catAx>
      <c:valAx>
        <c:axId val="257755392"/>
        <c:scaling>
          <c:orientation val="minMax"/>
        </c:scaling>
        <c:delete val="1"/>
        <c:axPos val="b"/>
        <c:numFmt formatCode="0%" sourceLinked="1"/>
        <c:majorTickMark val="none"/>
        <c:minorTickMark val="none"/>
        <c:tickLblPos val="none"/>
        <c:crossAx val="257753856"/>
        <c:crosses val="autoZero"/>
        <c:crossBetween val="between"/>
      </c:valAx>
      <c:spPr>
        <a:noFill/>
        <a:ln w="25400">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DB315"/>
            </a:solidFill>
            <a:ln>
              <a:noFill/>
            </a:ln>
            <a:effectLst/>
          </c:spPr>
          <c:invertIfNegative val="0"/>
          <c:dPt>
            <c:idx val="0"/>
            <c:invertIfNegative val="0"/>
            <c:bubble3D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6A86-42E7-A241-B39F9C7449B8}"/>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accent1"/>
                    </a:solidFill>
                    <a:latin typeface="+mn-lt"/>
                    <a:ea typeface="+mn-ea"/>
                    <a:cs typeface="+mn-cs"/>
                  </a:defRPr>
                </a:pPr>
                <a:endParaRPr lang="en-US"/>
              </a:p>
            </c:txPr>
            <c:dLblPos val="in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Category 0</c:v>
                </c:pt>
                <c:pt idx="1">
                  <c:v>Category 1</c:v>
                </c:pt>
                <c:pt idx="2">
                  <c:v>Category 2</c:v>
                </c:pt>
                <c:pt idx="3">
                  <c:v>Category 3</c:v>
                </c:pt>
              </c:strCache>
            </c:strRef>
          </c:cat>
          <c:val>
            <c:numRef>
              <c:f>Sheet1!$B$2:$B$5</c:f>
              <c:numCache>
                <c:formatCode>0%</c:formatCode>
                <c:ptCount val="4"/>
                <c:pt idx="0">
                  <c:v>0.05</c:v>
                </c:pt>
                <c:pt idx="1">
                  <c:v>0.08</c:v>
                </c:pt>
                <c:pt idx="2">
                  <c:v>0.21</c:v>
                </c:pt>
                <c:pt idx="3">
                  <c:v>0.66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6A86-42E7-A241-B39F9C7449B8}"/>
            </c:ext>
          </c:extLst>
        </c:ser>
        <c:dLbls>
          <c:showLegendKey val="0"/>
          <c:showVal val="0"/>
          <c:showCatName val="0"/>
          <c:showSerName val="0"/>
          <c:showPercent val="0"/>
          <c:showBubbleSize val="0"/>
        </c:dLbls>
        <c:gapWidth val="97"/>
        <c:axId val="562232616"/>
        <c:axId val="562225400"/>
      </c:barChart>
      <c:catAx>
        <c:axId val="562232616"/>
        <c:scaling>
          <c:orientation val="maxMin"/>
        </c:scaling>
        <c:delete val="1"/>
        <c:axPos val="l"/>
        <c:numFmt formatCode="General" sourceLinked="1"/>
        <c:majorTickMark val="out"/>
        <c:minorTickMark val="none"/>
        <c:tickLblPos val="nextTo"/>
        <c:crossAx val="562225400"/>
        <c:crosses val="autoZero"/>
        <c:auto val="0"/>
        <c:lblAlgn val="ctr"/>
        <c:lblOffset val="100"/>
        <c:noMultiLvlLbl val="0"/>
      </c:catAx>
      <c:valAx>
        <c:axId val="562225400"/>
        <c:scaling>
          <c:orientation val="minMax"/>
        </c:scaling>
        <c:delete val="1"/>
        <c:axPos val="t"/>
        <c:numFmt formatCode="0%" sourceLinked="1"/>
        <c:majorTickMark val="none"/>
        <c:minorTickMark val="none"/>
        <c:tickLblPos val="nextTo"/>
        <c:crossAx val="562232616"/>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Strongly 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Statement 1</c:v>
                </c:pt>
                <c:pt idx="1">
                  <c:v>Statement 2</c:v>
                </c:pt>
                <c:pt idx="2">
                  <c:v>Statement 3</c:v>
                </c:pt>
                <c:pt idx="3">
                  <c:v>Statement 4</c:v>
                </c:pt>
                <c:pt idx="4">
                  <c:v>Statement 5</c:v>
                </c:pt>
              </c:strCache>
            </c:strRef>
          </c:cat>
          <c:val>
            <c:numRef>
              <c:f>Sheet1!$B$2:$B$6</c:f>
              <c:numCache>
                <c:formatCode>0%</c:formatCode>
                <c:ptCount val="5"/>
                <c:pt idx="0">
                  <c:v>0.31</c:v>
                </c:pt>
                <c:pt idx="1">
                  <c:v>0.23</c:v>
                </c:pt>
                <c:pt idx="2">
                  <c:v>0.18</c:v>
                </c:pt>
                <c:pt idx="3">
                  <c:v>0.26</c:v>
                </c:pt>
                <c:pt idx="4">
                  <c:v>0.14000000000000001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C6D4-064C-A53C-A0F39C53992D}"/>
            </c:ext>
          </c:extLst>
        </c:ser>
        <c:ser>
          <c:idx val="1"/>
          <c:order val="1"/>
          <c:tx>
            <c:strRef>
              <c:f>Sheet1!$C$1</c:f>
              <c:strCache>
                <c:ptCount val="1"/>
                <c:pt idx="0">
                  <c:v>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Statement 1</c:v>
                </c:pt>
                <c:pt idx="1">
                  <c:v>Statement 2</c:v>
                </c:pt>
                <c:pt idx="2">
                  <c:v>Statement 3</c:v>
                </c:pt>
                <c:pt idx="3">
                  <c:v>Statement 4</c:v>
                </c:pt>
                <c:pt idx="4">
                  <c:v>Statement 5</c:v>
                </c:pt>
              </c:strCache>
            </c:strRef>
          </c:cat>
          <c:val>
            <c:numRef>
              <c:f>Sheet1!$C$2:$C$6</c:f>
              <c:numCache>
                <c:formatCode>0%</c:formatCode>
                <c:ptCount val="5"/>
                <c:pt idx="0">
                  <c:v>0.44</c:v>
                </c:pt>
                <c:pt idx="1">
                  <c:v>0.43</c:v>
                </c:pt>
                <c:pt idx="2">
                  <c:v>0.32</c:v>
                </c:pt>
                <c:pt idx="3">
                  <c:v>0.35</c:v>
                </c:pt>
                <c:pt idx="4">
                  <c:v>0.28000000000000003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C6D4-064C-A53C-A0F39C53992D}"/>
            </c:ext>
          </c:extLst>
        </c:ser>
        <c:ser>
          <c:idx val="2"/>
          <c:order val="2"/>
          <c:tx>
            <c:strRef>
              <c:f>Sheet1!$D$1</c:f>
              <c:strCache>
                <c:ptCount val="1"/>
                <c:pt idx="0">
                  <c:v>Neither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Statement 1</c:v>
                </c:pt>
                <c:pt idx="1">
                  <c:v>Statement 2</c:v>
                </c:pt>
                <c:pt idx="2">
                  <c:v>Statement 3</c:v>
                </c:pt>
                <c:pt idx="3">
                  <c:v>Statement 4</c:v>
                </c:pt>
                <c:pt idx="4">
                  <c:v>Statement 5</c:v>
                </c:pt>
              </c:strCache>
            </c:strRef>
          </c:cat>
          <c:val>
            <c:numRef>
              <c:f>Sheet1!$D$2:$D$6</c:f>
              <c:numCache>
                <c:formatCode>0%</c:formatCode>
                <c:ptCount val="5"/>
                <c:pt idx="0">
                  <c:v>0.17</c:v>
                </c:pt>
                <c:pt idx="1">
                  <c:v>0.17</c:v>
                </c:pt>
                <c:pt idx="2">
                  <c:v>0.28999999999999998</c:v>
                </c:pt>
                <c:pt idx="3">
                  <c:v>0.25</c:v>
                </c:pt>
                <c:pt idx="4">
                  <c:v>0.34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C6D4-064C-A53C-A0F39C53992D}"/>
            </c:ext>
          </c:extLst>
        </c:ser>
        <c:ser>
          <c:idx val="3"/>
          <c:order val="3"/>
          <c:tx>
            <c:strRef>
              <c:f>Sheet1!$E$1</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smtId="4294967295">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Statement 1</c:v>
                </c:pt>
                <c:pt idx="1">
                  <c:v>Statement 2</c:v>
                </c:pt>
                <c:pt idx="2">
                  <c:v>Statement 3</c:v>
                </c:pt>
                <c:pt idx="3">
                  <c:v>Statement 4</c:v>
                </c:pt>
                <c:pt idx="4">
                  <c:v>Statement 5</c:v>
                </c:pt>
              </c:strCache>
            </c:strRef>
          </c:cat>
          <c:val>
            <c:numRef>
              <c:f>Sheet1!$E$2:$E$6</c:f>
              <c:numCache>
                <c:formatCode>0%</c:formatCode>
                <c:ptCount val="5"/>
                <c:pt idx="0">
                  <c:v>0.05</c:v>
                </c:pt>
                <c:pt idx="1">
                  <c:v>0.12</c:v>
                </c:pt>
                <c:pt idx="2">
                  <c:v>0.16</c:v>
                </c:pt>
                <c:pt idx="3">
                  <c:v>0.11</c:v>
                </c:pt>
                <c:pt idx="4">
                  <c:v>0.17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C6D4-064C-A53C-A0F39C53992D}"/>
            </c:ext>
          </c:extLst>
        </c:ser>
        <c:ser>
          <c:idx val="4"/>
          <c:order val="4"/>
          <c:tx>
            <c:strRef>
              <c:f>Sheet1!$F$1</c:f>
              <c:strCache>
                <c:ptCount val="1"/>
                <c:pt idx="0">
                  <c:v>Strongly disagree</c:v>
                </c:pt>
              </c:strCache>
            </c:strRef>
          </c:tx>
          <c:spPr>
            <a:solidFill>
              <a:schemeClr val="accent2"/>
            </a:solidFill>
            <a:ln>
              <a:noFill/>
            </a:ln>
            <a:effectLst/>
          </c:spPr>
          <c:invertIfNegative val="0"/>
          <c:dLbls>
            <c:dLbl>
              <c:idx val="1"/>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10CB-4130-AAA1-1C4EC4CC051E}"/>
                </c:ext>
              </c:extLst>
            </c:dLbl>
            <c:dLbl>
              <c:idx val="4"/>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C6D4-064C-A53C-A0F39C53992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smtId="4294967295">
                    <a:solidFill>
                      <a:schemeClr val="bg1"/>
                    </a:solidFill>
                    <a:latin typeface="+mn-lt"/>
                    <a:ea typeface="+mn-ea"/>
                    <a:cs typeface="+mn-cs"/>
                  </a:defRPr>
                </a:pPr>
                <a:endParaRPr lang="en-US"/>
              </a:p>
            </c:txPr>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Statement 1</c:v>
                </c:pt>
                <c:pt idx="1">
                  <c:v>Statement 2</c:v>
                </c:pt>
                <c:pt idx="2">
                  <c:v>Statement 3</c:v>
                </c:pt>
                <c:pt idx="3">
                  <c:v>Statement 4</c:v>
                </c:pt>
                <c:pt idx="4">
                  <c:v>Statement 5</c:v>
                </c:pt>
              </c:strCache>
            </c:strRef>
          </c:cat>
          <c:val>
            <c:numRef>
              <c:f>Sheet1!$F$2:$F$6</c:f>
              <c:numCache>
                <c:formatCode>0%</c:formatCode>
                <c:ptCount val="5"/>
                <c:pt idx="0">
                  <c:v>0.02</c:v>
                </c:pt>
                <c:pt idx="1">
                  <c:v>0.05</c:v>
                </c:pt>
                <c:pt idx="2">
                  <c:v>0.04</c:v>
                </c:pt>
                <c:pt idx="3">
                  <c:v>0.04</c:v>
                </c:pt>
                <c:pt idx="4">
                  <c:v>0.08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C-C6D4-064C-A53C-A0F39C53992D}"/>
            </c:ext>
          </c:extLst>
        </c:ser>
        <c:dLbls>
          <c:showLegendKey val="0"/>
          <c:showVal val="0"/>
          <c:showCatName val="0"/>
          <c:showSerName val="0"/>
          <c:showPercent val="0"/>
          <c:showBubbleSize val="0"/>
        </c:dLbls>
        <c:gapWidth val="100"/>
        <c:overlap val="100"/>
        <c:axId val="746140808"/>
        <c:axId val="746141136"/>
      </c:barChart>
      <c:catAx>
        <c:axId val="746140808"/>
        <c:scaling>
          <c:orientation val="maxMin"/>
        </c:scaling>
        <c:delete val="1"/>
        <c:axPos val="l"/>
        <c:numFmt formatCode="General" sourceLinked="1"/>
        <c:majorTickMark val="out"/>
        <c:minorTickMark val="none"/>
        <c:tickLblPos val="nextTo"/>
        <c:crossAx val="746141136"/>
        <c:crosses val="autoZero"/>
        <c:auto val="0"/>
        <c:lblAlgn val="ctr"/>
        <c:lblOffset val="100"/>
        <c:noMultiLvlLbl val="0"/>
      </c:catAx>
      <c:valAx>
        <c:axId val="746141136"/>
        <c:scaling>
          <c:orientation val="minMax"/>
        </c:scaling>
        <c:delete val="1"/>
        <c:axPos val="t"/>
        <c:numFmt formatCode="0%" sourceLinked="1"/>
        <c:majorTickMark val="out"/>
        <c:minorTickMark val="none"/>
        <c:tickLblPos val="nextTo"/>
        <c:crossAx val="746140808"/>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smtId="4294967295">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6689765453339E-2"/>
          <c:y val="8.7611280381679535E-2"/>
          <c:w val="0.91786962747573853"/>
          <c:h val="0.75307822227478027"/>
        </c:manualLayout>
      </c:layout>
      <c:barChart>
        <c:barDir val="col"/>
        <c:grouping val="clustered"/>
        <c:varyColors val="1"/>
        <c:dLbls>
          <c:showLegendKey val="0"/>
          <c:showVal val="0"/>
          <c:showCatName val="0"/>
          <c:showSerName val="0"/>
          <c:showPercent val="0"/>
          <c:showBubbleSize val="0"/>
        </c:dLbls>
        <c:gapWidth val="150"/>
        <c:axId val="437069872"/>
        <c:axId val="437070528"/>
      </c:barChart>
      <c:catAx>
        <c:axId val="43706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smtId="4294967295">
                <a:solidFill>
                  <a:schemeClr val="bg1"/>
                </a:solidFill>
                <a:latin typeface="+mn-lt"/>
                <a:ea typeface="+mn-ea"/>
                <a:cs typeface="+mn-cs"/>
              </a:defRPr>
            </a:pPr>
            <a:endParaRPr lang="en-US"/>
          </a:p>
        </c:txPr>
        <c:crossAx val="437070528"/>
        <c:crosses val="autoZero"/>
        <c:auto val="0"/>
        <c:lblAlgn val="ctr"/>
        <c:lblOffset val="100"/>
        <c:noMultiLvlLbl val="0"/>
      </c:catAx>
      <c:valAx>
        <c:axId val="437070528"/>
        <c:scaling>
          <c:orientation val="minMax"/>
        </c:scaling>
        <c:delete val="1"/>
        <c:axPos val="l"/>
        <c:numFmt formatCode="0%" sourceLinked="1"/>
        <c:majorTickMark val="none"/>
        <c:minorTickMark val="none"/>
        <c:tickLblPos val="nextTo"/>
        <c:crossAx val="437069872"/>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12786571681499E-2"/>
          <c:y val="8.7611280381679535E-2"/>
          <c:w val="0.98238277435302734"/>
          <c:h val="0.75307822227478027"/>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smtId="4294967295">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Sheet1!$A$2:$A$13</c:f>
              <c:strCache>
                <c:ptCount val="12"/>
                <c:pt idx="0">
                  <c:v>Human Resources</c:v>
                </c:pt>
                <c:pt idx="1">
                  <c:v>Corporate Services</c:v>
                </c:pt>
                <c:pt idx="2">
                  <c:v>Student Services and Administration</c:v>
                </c:pt>
                <c:pt idx="3">
                  <c:v>College of Arts, Humanities and Business</c:v>
                </c:pt>
                <c:pt idx="4">
                  <c:v>College of Human Sciences</c:v>
                </c:pt>
                <c:pt idx="5">
                  <c:v>Finance Services</c:v>
                </c:pt>
                <c:pt idx="6">
                  <c:v>Estates and Campus Services</c:v>
                </c:pt>
                <c:pt idx="7">
                  <c:v>Marketing, Communications and Recruitment</c:v>
                </c:pt>
                <c:pt idx="8">
                  <c:v>Students´ Union</c:v>
                </c:pt>
                <c:pt idx="9">
                  <c:v>College of Environmental Sciences and Engineering</c:v>
                </c:pt>
                <c:pt idx="10">
                  <c:v>Digital Services</c:v>
                </c:pt>
                <c:pt idx="11">
                  <c:v>Canolfan Bedwyr</c:v>
                </c:pt>
              </c:strCache>
            </c:strRef>
          </c:cat>
          <c:val>
            <c:numRef>
              <c:f>Sheet1!$B$2:$B$13</c:f>
              <c:numCache>
                <c:formatCode>0%</c:formatCode>
                <c:ptCount val="12"/>
                <c:pt idx="0">
                  <c:v>0.77</c:v>
                </c:pt>
                <c:pt idx="1">
                  <c:v>0.73</c:v>
                </c:pt>
                <c:pt idx="2">
                  <c:v>0.71</c:v>
                </c:pt>
                <c:pt idx="3">
                  <c:v>0.65</c:v>
                </c:pt>
                <c:pt idx="4">
                  <c:v>0.65</c:v>
                </c:pt>
                <c:pt idx="5">
                  <c:v>0.65</c:v>
                </c:pt>
                <c:pt idx="6">
                  <c:v>0.64</c:v>
                </c:pt>
                <c:pt idx="7">
                  <c:v>0.64</c:v>
                </c:pt>
                <c:pt idx="8">
                  <c:v>0.63</c:v>
                </c:pt>
                <c:pt idx="9">
                  <c:v>0.62</c:v>
                </c:pt>
                <c:pt idx="10">
                  <c:v>0.61</c:v>
                </c:pt>
                <c:pt idx="11">
                  <c:v>0.58899999999999997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39B1-4203-A34B-E15E68D2268F}"/>
            </c:ext>
          </c:extLst>
        </c:ser>
        <c:dLbls>
          <c:showLegendKey val="0"/>
          <c:showVal val="0"/>
          <c:showCatName val="0"/>
          <c:showSerName val="0"/>
          <c:showPercent val="0"/>
          <c:showBubbleSize val="0"/>
        </c:dLbls>
        <c:gapWidth val="149"/>
        <c:overlap val="-27"/>
        <c:axId val="437069872"/>
        <c:axId val="437070528"/>
      </c:barChart>
      <c:catAx>
        <c:axId val="43706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en-US"/>
          </a:p>
        </c:txPr>
        <c:crossAx val="437070528"/>
        <c:crosses val="autoZero"/>
        <c:auto val="0"/>
        <c:lblAlgn val="ctr"/>
        <c:lblOffset val="100"/>
        <c:noMultiLvlLbl val="0"/>
      </c:catAx>
      <c:valAx>
        <c:axId val="437070528"/>
        <c:scaling>
          <c:orientation val="minMax"/>
        </c:scaling>
        <c:delete val="1"/>
        <c:axPos val="l"/>
        <c:numFmt formatCode="0%" sourceLinked="1"/>
        <c:majorTickMark val="none"/>
        <c:minorTickMark val="none"/>
        <c:tickLblPos val="nextTo"/>
        <c:crossAx val="437069872"/>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66710734367371"/>
          <c:y val="0"/>
          <c:w val="0.57226788997650146"/>
          <c:h val="1"/>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dLbl>
              <c:idx val="0"/>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manualLayout>
                      <c:w val="6.9159970000000001E-2"/>
                      <c:h val="9.3457280000000004E-2"/>
                    </c:manualLayout>
                  </c15:layout>
                </c:ext>
                <c:ext xmlns:c16="http://schemas.microsoft.com/office/drawing/2014/chart" uri="{C3380CC4-5D6E-409C-BE32-E72D297353CC}">
                  <c16:uniqueId val="{00000000-6873-4544-B18F-A23F36B4B753}"/>
                </c:ext>
              </c:extLst>
            </c:dLbl>
            <c:spPr>
              <a:noFill/>
              <a:ln>
                <a:noFill/>
              </a:ln>
              <a:effectLst/>
            </c:spPr>
            <c:txPr>
              <a:bodyPr rot="0" spcFirstLastPara="1" vertOverflow="ellipsis" vert="horz" wrap="square" anchor="ctr" anchorCtr="1"/>
              <a:lstStyle/>
              <a:p>
                <a:pPr>
                  <a:defRPr sz="1000" b="1" i="0" u="none" strike="noStrike" kern="1200" baseline="0" smtId="4294967295">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Working remotely all of the time</c:v>
                </c:pt>
                <c:pt idx="1">
                  <c:v>Mostly working remotely</c:v>
                </c:pt>
                <c:pt idx="2">
                  <c:v>Working an even split between remotely and on campus</c:v>
                </c:pt>
                <c:pt idx="3">
                  <c:v>Mostly working on campus</c:v>
                </c:pt>
                <c:pt idx="4">
                  <c:v>Working on campus all of the time</c:v>
                </c:pt>
              </c:strCache>
            </c:strRef>
          </c:cat>
          <c:val>
            <c:numRef>
              <c:f>Sheet1!$B$2:$B$6</c:f>
              <c:numCache>
                <c:formatCode>0%</c:formatCode>
                <c:ptCount val="5"/>
                <c:pt idx="0">
                  <c:v>0.69</c:v>
                </c:pt>
                <c:pt idx="1">
                  <c:v>0.66</c:v>
                </c:pt>
                <c:pt idx="2">
                  <c:v>0.61</c:v>
                </c:pt>
                <c:pt idx="3">
                  <c:v>0.65</c:v>
                </c:pt>
                <c:pt idx="4">
                  <c:v>0.62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7D8A-40CD-8F25-2A5A6BEEE4E1}"/>
            </c:ext>
          </c:extLst>
        </c:ser>
        <c:dLbls>
          <c:showLegendKey val="0"/>
          <c:showVal val="0"/>
          <c:showCatName val="0"/>
          <c:showSerName val="0"/>
          <c:showPercent val="0"/>
          <c:showBubbleSize val="0"/>
        </c:dLbls>
        <c:gapWidth val="100"/>
        <c:axId val="802505272"/>
        <c:axId val="802501336"/>
      </c:barChart>
      <c:catAx>
        <c:axId val="802505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smtId="4294967295">
                <a:solidFill>
                  <a:schemeClr val="tx1"/>
                </a:solidFill>
                <a:latin typeface="+mn-lt"/>
                <a:ea typeface="+mn-ea"/>
                <a:cs typeface="+mn-cs"/>
              </a:defRPr>
            </a:pPr>
            <a:endParaRPr lang="en-US"/>
          </a:p>
        </c:txPr>
        <c:crossAx val="802501336"/>
        <c:crosses val="autoZero"/>
        <c:auto val="0"/>
        <c:lblAlgn val="ctr"/>
        <c:lblOffset val="100"/>
        <c:noMultiLvlLbl val="0"/>
      </c:catAx>
      <c:valAx>
        <c:axId val="802501336"/>
        <c:scaling>
          <c:orientation val="minMax"/>
        </c:scaling>
        <c:delete val="1"/>
        <c:axPos val="b"/>
        <c:numFmt formatCode="0%" sourceLinked="1"/>
        <c:majorTickMark val="out"/>
        <c:minorTickMark val="none"/>
        <c:tickLblPos val="nextTo"/>
        <c:crossAx val="802505272"/>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aseline="0" smtId="4294967295">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0424962341785431E-2"/>
          <c:w val="1"/>
          <c:h val="0.74938052892684937"/>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smtId="4294967295">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16-34</c:v>
                </c:pt>
                <c:pt idx="1">
                  <c:v>35-54</c:v>
                </c:pt>
                <c:pt idx="2">
                  <c:v>55+</c:v>
                </c:pt>
              </c:strCache>
            </c:strRef>
          </c:cat>
          <c:val>
            <c:numRef>
              <c:f>Sheet1!$B$2:$B$4</c:f>
              <c:numCache>
                <c:formatCode>0%</c:formatCode>
                <c:ptCount val="3"/>
                <c:pt idx="0">
                  <c:v>0.69</c:v>
                </c:pt>
                <c:pt idx="1">
                  <c:v>0.66</c:v>
                </c:pt>
                <c:pt idx="2">
                  <c:v>0.65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704A-458F-B1BB-4883AEF163D7}"/>
            </c:ext>
          </c:extLst>
        </c:ser>
        <c:dLbls>
          <c:showLegendKey val="0"/>
          <c:showVal val="0"/>
          <c:showCatName val="0"/>
          <c:showSerName val="0"/>
          <c:showPercent val="0"/>
          <c:showBubbleSize val="0"/>
        </c:dLbls>
        <c:gapWidth val="219"/>
        <c:axId val="802505272"/>
        <c:axId val="802501336"/>
      </c:barChart>
      <c:catAx>
        <c:axId val="80250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smtId="4294967295">
                <a:solidFill>
                  <a:schemeClr val="tx1"/>
                </a:solidFill>
                <a:latin typeface="+mn-lt"/>
                <a:ea typeface="+mn-ea"/>
                <a:cs typeface="+mn-cs"/>
              </a:defRPr>
            </a:pPr>
            <a:endParaRPr lang="en-US"/>
          </a:p>
        </c:txPr>
        <c:crossAx val="802501336"/>
        <c:crosses val="autoZero"/>
        <c:auto val="0"/>
        <c:lblAlgn val="ctr"/>
        <c:lblOffset val="100"/>
        <c:noMultiLvlLbl val="0"/>
      </c:catAx>
      <c:valAx>
        <c:axId val="802501336"/>
        <c:scaling>
          <c:orientation val="minMax"/>
          <c:min val="0"/>
        </c:scaling>
        <c:delete val="1"/>
        <c:axPos val="l"/>
        <c:numFmt formatCode="0%" sourceLinked="1"/>
        <c:majorTickMark val="out"/>
        <c:minorTickMark val="none"/>
        <c:tickLblPos val="nextTo"/>
        <c:crossAx val="802505272"/>
        <c:crosses val="autoZero"/>
        <c:crossBetween val="between"/>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aseline="0" smtId="4294967295">
          <a:solidFill>
            <a:schemeClr val="bg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8AB14E-926B-AD4F-99F3-110F3A44E5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120482-6C49-DE47-B26D-F42D8D0D08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9ED260-2D2D-FB45-9687-41A9C65AAD83}" type="datetime1">
              <a:rPr lang="en-GB" smtClean="0"/>
              <a:t>20/06/2022</a:t>
            </a:fld>
            <a:endParaRPr lang="en-GB"/>
          </a:p>
        </p:txBody>
      </p:sp>
      <p:sp>
        <p:nvSpPr>
          <p:cNvPr id="4" name="Footer Placeholder 3">
            <a:extLst>
              <a:ext uri="{FF2B5EF4-FFF2-40B4-BE49-F238E27FC236}">
                <a16:creationId xmlns:a16="http://schemas.microsoft.com/office/drawing/2014/main" id="{1D3FF62A-B122-6041-BAF7-D2792F301D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BBDE1A2-AE7C-7B4B-B2DA-CC696F8F8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ECFDA-4C90-9B42-9B18-603FE95975A4}" type="slidenum">
              <a:rPr lang="en-GB" smtClean="0"/>
              <a:t>‹#›</a:t>
            </a:fld>
            <a:endParaRPr lang="en-GB"/>
          </a:p>
        </p:txBody>
      </p:sp>
    </p:spTree>
    <p:extLst>
      <p:ext uri="{BB962C8B-B14F-4D97-AF65-F5344CB8AC3E}">
        <p14:creationId xmlns:p14="http://schemas.microsoft.com/office/powerpoint/2010/main" val="56182801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80E71-4AB7-8947-B9B3-3837FBA3F220}" type="datetime1">
              <a:rPr lang="en-GB" smtClean="0"/>
              <a:t>20/06/2022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615F1-F8CC-B64A-B38B-BCEA2CE3F24C}" type="slidenum">
              <a:rPr lang="en-GB" smtClean="0"/>
              <a:t>‹#›</a:t>
            </a:fld>
            <a:endParaRPr lang="en-GB"/>
          </a:p>
        </p:txBody>
      </p:sp>
    </p:spTree>
    <p:extLst>
      <p:ext uri="{BB962C8B-B14F-4D97-AF65-F5344CB8AC3E}">
        <p14:creationId xmlns:p14="http://schemas.microsoft.com/office/powerpoint/2010/main" val="32819269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17</a:t>
            </a:fld>
            <a:endParaRPr lang="en-GB"/>
          </a:p>
        </p:txBody>
      </p:sp>
    </p:spTree>
    <p:extLst>
      <p:ext uri="{BB962C8B-B14F-4D97-AF65-F5344CB8AC3E}">
        <p14:creationId xmlns:p14="http://schemas.microsoft.com/office/powerpoint/2010/main" val="122229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37</a:t>
            </a:fld>
            <a:endParaRPr lang="en-GB"/>
          </a:p>
        </p:txBody>
      </p:sp>
    </p:spTree>
    <p:extLst>
      <p:ext uri="{BB962C8B-B14F-4D97-AF65-F5344CB8AC3E}">
        <p14:creationId xmlns:p14="http://schemas.microsoft.com/office/powerpoint/2010/main" val="2887636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38</a:t>
            </a:fld>
            <a:endParaRPr lang="en-GB"/>
          </a:p>
        </p:txBody>
      </p:sp>
    </p:spTree>
    <p:extLst>
      <p:ext uri="{BB962C8B-B14F-4D97-AF65-F5344CB8AC3E}">
        <p14:creationId xmlns:p14="http://schemas.microsoft.com/office/powerpoint/2010/main" val="131490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41</a:t>
            </a:fld>
            <a:endParaRPr lang="en-GB"/>
          </a:p>
        </p:txBody>
      </p:sp>
    </p:spTree>
    <p:extLst>
      <p:ext uri="{BB962C8B-B14F-4D97-AF65-F5344CB8AC3E}">
        <p14:creationId xmlns:p14="http://schemas.microsoft.com/office/powerpoint/2010/main" val="4212551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43</a:t>
            </a:fld>
            <a:endParaRPr lang="en-GB"/>
          </a:p>
        </p:txBody>
      </p:sp>
    </p:spTree>
    <p:extLst>
      <p:ext uri="{BB962C8B-B14F-4D97-AF65-F5344CB8AC3E}">
        <p14:creationId xmlns:p14="http://schemas.microsoft.com/office/powerpoint/2010/main" val="2361860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45</a:t>
            </a:fld>
            <a:endParaRPr lang="en-GB"/>
          </a:p>
        </p:txBody>
      </p:sp>
    </p:spTree>
    <p:extLst>
      <p:ext uri="{BB962C8B-B14F-4D97-AF65-F5344CB8AC3E}">
        <p14:creationId xmlns:p14="http://schemas.microsoft.com/office/powerpoint/2010/main" val="408778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46</a:t>
            </a:fld>
            <a:endParaRPr lang="en-GB"/>
          </a:p>
        </p:txBody>
      </p:sp>
    </p:spTree>
    <p:extLst>
      <p:ext uri="{BB962C8B-B14F-4D97-AF65-F5344CB8AC3E}">
        <p14:creationId xmlns:p14="http://schemas.microsoft.com/office/powerpoint/2010/main" val="2052035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48</a:t>
            </a:fld>
            <a:endParaRPr lang="en-GB"/>
          </a:p>
        </p:txBody>
      </p:sp>
    </p:spTree>
    <p:extLst>
      <p:ext uri="{BB962C8B-B14F-4D97-AF65-F5344CB8AC3E}">
        <p14:creationId xmlns:p14="http://schemas.microsoft.com/office/powerpoint/2010/main" val="445490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50</a:t>
            </a:fld>
            <a:endParaRPr lang="en-GB"/>
          </a:p>
        </p:txBody>
      </p:sp>
    </p:spTree>
    <p:extLst>
      <p:ext uri="{BB962C8B-B14F-4D97-AF65-F5344CB8AC3E}">
        <p14:creationId xmlns:p14="http://schemas.microsoft.com/office/powerpoint/2010/main" val="1743162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52</a:t>
            </a:fld>
            <a:endParaRPr lang="en-GB"/>
          </a:p>
        </p:txBody>
      </p:sp>
    </p:spTree>
    <p:extLst>
      <p:ext uri="{BB962C8B-B14F-4D97-AF65-F5344CB8AC3E}">
        <p14:creationId xmlns:p14="http://schemas.microsoft.com/office/powerpoint/2010/main" val="3582059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54</a:t>
            </a:fld>
            <a:endParaRPr lang="en-GB"/>
          </a:p>
        </p:txBody>
      </p:sp>
    </p:spTree>
    <p:extLst>
      <p:ext uri="{BB962C8B-B14F-4D97-AF65-F5344CB8AC3E}">
        <p14:creationId xmlns:p14="http://schemas.microsoft.com/office/powerpoint/2010/main" val="9262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4754DF-49CC-1F47-990B-5622EF58C465}"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20/06/2022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C615F1-F8CC-B64A-B38B-BCEA2CE3F2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325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55</a:t>
            </a:fld>
            <a:endParaRPr lang="en-GB"/>
          </a:p>
        </p:txBody>
      </p:sp>
    </p:spTree>
    <p:extLst>
      <p:ext uri="{BB962C8B-B14F-4D97-AF65-F5344CB8AC3E}">
        <p14:creationId xmlns:p14="http://schemas.microsoft.com/office/powerpoint/2010/main" val="1355539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56</a:t>
            </a:fld>
            <a:endParaRPr lang="en-GB"/>
          </a:p>
        </p:txBody>
      </p:sp>
    </p:spTree>
    <p:extLst>
      <p:ext uri="{BB962C8B-B14F-4D97-AF65-F5344CB8AC3E}">
        <p14:creationId xmlns:p14="http://schemas.microsoft.com/office/powerpoint/2010/main" val="2887977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57</a:t>
            </a:fld>
            <a:endParaRPr lang="en-GB"/>
          </a:p>
        </p:txBody>
      </p:sp>
    </p:spTree>
    <p:extLst>
      <p:ext uri="{BB962C8B-B14F-4D97-AF65-F5344CB8AC3E}">
        <p14:creationId xmlns:p14="http://schemas.microsoft.com/office/powerpoint/2010/main" val="193966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59</a:t>
            </a:fld>
            <a:endParaRPr lang="en-GB"/>
          </a:p>
        </p:txBody>
      </p:sp>
    </p:spTree>
    <p:extLst>
      <p:ext uri="{BB962C8B-B14F-4D97-AF65-F5344CB8AC3E}">
        <p14:creationId xmlns:p14="http://schemas.microsoft.com/office/powerpoint/2010/main" val="1753212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60</a:t>
            </a:fld>
            <a:endParaRPr lang="en-GB"/>
          </a:p>
        </p:txBody>
      </p:sp>
    </p:spTree>
    <p:extLst>
      <p:ext uri="{BB962C8B-B14F-4D97-AF65-F5344CB8AC3E}">
        <p14:creationId xmlns:p14="http://schemas.microsoft.com/office/powerpoint/2010/main" val="516420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61</a:t>
            </a:fld>
            <a:endParaRPr lang="en-GB"/>
          </a:p>
        </p:txBody>
      </p:sp>
    </p:spTree>
    <p:extLst>
      <p:ext uri="{BB962C8B-B14F-4D97-AF65-F5344CB8AC3E}">
        <p14:creationId xmlns:p14="http://schemas.microsoft.com/office/powerpoint/2010/main" val="266502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62</a:t>
            </a:fld>
            <a:endParaRPr lang="en-GB"/>
          </a:p>
        </p:txBody>
      </p:sp>
    </p:spTree>
    <p:extLst>
      <p:ext uri="{BB962C8B-B14F-4D97-AF65-F5344CB8AC3E}">
        <p14:creationId xmlns:p14="http://schemas.microsoft.com/office/powerpoint/2010/main" val="2819422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65</a:t>
            </a:fld>
            <a:endParaRPr lang="en-GB"/>
          </a:p>
        </p:txBody>
      </p:sp>
    </p:spTree>
    <p:extLst>
      <p:ext uri="{BB962C8B-B14F-4D97-AF65-F5344CB8AC3E}">
        <p14:creationId xmlns:p14="http://schemas.microsoft.com/office/powerpoint/2010/main" val="1721752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67</a:t>
            </a:fld>
            <a:endParaRPr lang="en-GB"/>
          </a:p>
        </p:txBody>
      </p:sp>
    </p:spTree>
    <p:extLst>
      <p:ext uri="{BB962C8B-B14F-4D97-AF65-F5344CB8AC3E}">
        <p14:creationId xmlns:p14="http://schemas.microsoft.com/office/powerpoint/2010/main" val="1964465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69</a:t>
            </a:fld>
            <a:endParaRPr lang="en-GB"/>
          </a:p>
        </p:txBody>
      </p:sp>
    </p:spTree>
    <p:extLst>
      <p:ext uri="{BB962C8B-B14F-4D97-AF65-F5344CB8AC3E}">
        <p14:creationId xmlns:p14="http://schemas.microsoft.com/office/powerpoint/2010/main" val="342068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4754DF-49CC-1F47-990B-5622EF58C465}"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20/06/2022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C615F1-F8CC-B64A-B38B-BCEA2CE3F2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53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4754DF-49CC-1F47-990B-5622EF58C465}"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20/06/2022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C615F1-F8CC-B64A-B38B-BCEA2CE3F2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16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28</a:t>
            </a:fld>
            <a:endParaRPr lang="en-GB"/>
          </a:p>
        </p:txBody>
      </p:sp>
    </p:spTree>
    <p:extLst>
      <p:ext uri="{BB962C8B-B14F-4D97-AF65-F5344CB8AC3E}">
        <p14:creationId xmlns:p14="http://schemas.microsoft.com/office/powerpoint/2010/main" val="407001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30</a:t>
            </a:fld>
            <a:endParaRPr lang="en-GB"/>
          </a:p>
        </p:txBody>
      </p:sp>
    </p:spTree>
    <p:extLst>
      <p:ext uri="{BB962C8B-B14F-4D97-AF65-F5344CB8AC3E}">
        <p14:creationId xmlns:p14="http://schemas.microsoft.com/office/powerpoint/2010/main" val="95535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31</a:t>
            </a:fld>
            <a:endParaRPr lang="en-GB"/>
          </a:p>
        </p:txBody>
      </p:sp>
    </p:spTree>
    <p:extLst>
      <p:ext uri="{BB962C8B-B14F-4D97-AF65-F5344CB8AC3E}">
        <p14:creationId xmlns:p14="http://schemas.microsoft.com/office/powerpoint/2010/main" val="268801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33</a:t>
            </a:fld>
            <a:endParaRPr lang="en-GB"/>
          </a:p>
        </p:txBody>
      </p:sp>
    </p:spTree>
    <p:extLst>
      <p:ext uri="{BB962C8B-B14F-4D97-AF65-F5344CB8AC3E}">
        <p14:creationId xmlns:p14="http://schemas.microsoft.com/office/powerpoint/2010/main" val="429126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5E085F8-8309-8046-8EBE-497FFF6F8D77}" type="datetime1">
              <a:rPr lang="en-GB" smtClean="0"/>
              <a:t>20/06/2022</a:t>
            </a:fld>
            <a:endParaRPr lang="en-GB"/>
          </a:p>
        </p:txBody>
      </p:sp>
      <p:sp>
        <p:nvSpPr>
          <p:cNvPr id="5" name="Slide Number Placeholder 4"/>
          <p:cNvSpPr>
            <a:spLocks noGrp="1"/>
          </p:cNvSpPr>
          <p:nvPr>
            <p:ph type="sldNum" sz="quarter" idx="5"/>
          </p:nvPr>
        </p:nvSpPr>
        <p:spPr/>
        <p:txBody>
          <a:bodyPr/>
          <a:lstStyle/>
          <a:p>
            <a:fld id="{C5C615F1-F8CC-B64A-B38B-BCEA2CE3F24C}" type="slidenum">
              <a:rPr lang="en-GB" smtClean="0"/>
              <a:t>35</a:t>
            </a:fld>
            <a:endParaRPr lang="en-GB"/>
          </a:p>
        </p:txBody>
      </p:sp>
    </p:spTree>
    <p:extLst>
      <p:ext uri="{BB962C8B-B14F-4D97-AF65-F5344CB8AC3E}">
        <p14:creationId xmlns:p14="http://schemas.microsoft.com/office/powerpoint/2010/main" val="3911963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headin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898843F0-2059-FB4B-B97B-CBF2F71FE129}"/>
              </a:ext>
            </a:extLst>
          </p:cNvPr>
          <p:cNvSpPr>
            <a:spLocks noGrp="1"/>
          </p:cNvSpPr>
          <p:nvPr>
            <p:ph type="ftr" sz="quarter" idx="3"/>
          </p:nvPr>
        </p:nvSpPr>
        <p:spPr>
          <a:xfrm>
            <a:off x="2465408" y="6235906"/>
            <a:ext cx="7235184" cy="280641"/>
          </a:xfrm>
          <a:prstGeom prst="rect">
            <a:avLst/>
          </a:prstGeom>
        </p:spPr>
        <p:txBody>
          <a:bodyPr vert="horz" lIns="0" tIns="0" rIns="0" bIns="0" rtlCol="0" anchor="b" anchorCtr="0"/>
          <a:lstStyle>
            <a:lvl1pPr algn="l">
              <a:defRPr sz="8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sp>
        <p:nvSpPr>
          <p:cNvPr id="11" name="Title 6"/>
          <p:cNvSpPr>
            <a:spLocks noGrp="1"/>
          </p:cNvSpPr>
          <p:nvPr>
            <p:ph type="title" hasCustomPrompt="1"/>
          </p:nvPr>
        </p:nvSpPr>
        <p:spPr>
          <a:xfrm>
            <a:off x="520718" y="540280"/>
            <a:ext cx="10147282" cy="445918"/>
          </a:xfrm>
          <a:prstGeom prst="rect">
            <a:avLst/>
          </a:prstGeom>
        </p:spPr>
        <p:txBody>
          <a:bodyPr vert="horz" wrap="square" lIns="0" tIns="0" rIns="0" bIns="0" anchor="t" anchorCtr="0">
            <a:spAutoFit/>
          </a:bodyPr>
          <a:lstStyle>
            <a:lvl1pPr>
              <a:defRPr baseline="0">
                <a:solidFill>
                  <a:schemeClr val="tx1"/>
                </a:solidFill>
              </a:defRPr>
            </a:lvl1pPr>
          </a:lstStyle>
          <a:p>
            <a:r>
              <a:rPr lang="en-US"/>
              <a:t>Heading, one line example, set at 28pt</a:t>
            </a:r>
            <a:endParaRPr lang="en-GB"/>
          </a:p>
        </p:txBody>
      </p:sp>
      <p:sp>
        <p:nvSpPr>
          <p:cNvPr id="12" name="Text Placeholder 9"/>
          <p:cNvSpPr>
            <a:spLocks noGrp="1"/>
          </p:cNvSpPr>
          <p:nvPr>
            <p:ph type="body" sz="quarter" idx="13" hasCustomPrompt="1"/>
          </p:nvPr>
        </p:nvSpPr>
        <p:spPr>
          <a:xfrm>
            <a:off x="521942" y="2389205"/>
            <a:ext cx="5321646"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ct val="0"/>
              </a:spcAft>
              <a:buClrTx/>
              <a:buSzTx/>
              <a:buFont typeface="Arial" panose="020B0604020202020204" pitchFamily="34" charset="0"/>
              <a:buNone/>
              <a:defRPr sz="1400" baseline="0">
                <a:solidFill>
                  <a:schemeClr val="tx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3" name="Text Placeholder 9"/>
          <p:cNvSpPr>
            <a:spLocks noGrp="1"/>
          </p:cNvSpPr>
          <p:nvPr>
            <p:ph type="body" sz="quarter" idx="14" hasCustomPrompt="1"/>
          </p:nvPr>
        </p:nvSpPr>
        <p:spPr>
          <a:xfrm>
            <a:off x="6355565" y="2387133"/>
            <a:ext cx="5320498" cy="193899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ct val="0"/>
              </a:spcAft>
              <a:buClrTx/>
              <a:buSzTx/>
              <a:buFont typeface="Arial" panose="020B0604020202020204" pitchFamily="34" charset="0"/>
              <a:buNone/>
              <a:defRPr sz="1400" baseline="0">
                <a:solidFill>
                  <a:schemeClr val="tx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9" name="Text Placeholder 8"/>
          <p:cNvSpPr>
            <a:spLocks noGrp="1"/>
          </p:cNvSpPr>
          <p:nvPr>
            <p:ph type="body" sz="quarter" idx="15" hasCustomPrompt="1"/>
          </p:nvPr>
        </p:nvSpPr>
        <p:spPr>
          <a:xfrm>
            <a:off x="521380" y="1269481"/>
            <a:ext cx="10146620" cy="646331"/>
          </a:xfrm>
          <a:prstGeom prst="rect">
            <a:avLst/>
          </a:prstGeom>
        </p:spPr>
        <p:txBody>
          <a:bodyPr wrap="square" lIns="0" tIns="0" rIns="0" bIns="0">
            <a:spAutoFit/>
          </a:bodyPr>
          <a:lstStyle>
            <a:lvl1pPr marL="0" indent="0">
              <a:lnSpc>
                <a:spcPct val="100000"/>
              </a:lnSpc>
              <a:buNone/>
              <a:defRPr sz="1400">
                <a:solidFill>
                  <a:schemeClr val="tx1"/>
                </a:solidFill>
              </a:defRPr>
            </a:lvl1pPr>
          </a:lstStyle>
          <a:p>
            <a:pPr lvl="0"/>
            <a:r>
              <a:rPr lang="en-GB"/>
              <a:t>Subtitle, two lines preference, four lines maximum, set at 14pt. Do not extent the width of this text box.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pic>
        <p:nvPicPr>
          <p:cNvPr id="8" name="Picture 7">
            <a:extLst>
              <a:ext uri="{FF2B5EF4-FFF2-40B4-BE49-F238E27FC236}">
                <a16:creationId xmlns:a16="http://schemas.microsoft.com/office/drawing/2014/main" id="{B04D8595-F93A-A24A-A860-C590F367D71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5938" y="6124026"/>
            <a:ext cx="1290320" cy="367741"/>
          </a:xfrm>
          <a:prstGeom prst="rect">
            <a:avLst/>
          </a:prstGeom>
        </p:spPr>
      </p:pic>
      <p:sp>
        <p:nvSpPr>
          <p:cNvPr id="10" name="Rectangle 9">
            <a:extLst>
              <a:ext uri="{FF2B5EF4-FFF2-40B4-BE49-F238E27FC236}">
                <a16:creationId xmlns:a16="http://schemas.microsoft.com/office/drawing/2014/main" id="{5D96F68D-C8F8-8F4C-A2F7-5B2602C3284C}"/>
              </a:ext>
            </a:extLst>
          </p:cNvPr>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pPr algn="r"/>
              <a:t>‹#›</a:t>
            </a:fld>
            <a:endParaRPr lang="en-GB" sz="800"/>
          </a:p>
        </p:txBody>
      </p:sp>
    </p:spTree>
    <p:extLst>
      <p:ext uri="{BB962C8B-B14F-4D97-AF65-F5344CB8AC3E}">
        <p14:creationId xmlns:p14="http://schemas.microsoft.com/office/powerpoint/2010/main" val="534466434"/>
      </p:ext>
    </p:extLst>
  </p:cSld>
  <p:clrMapOvr>
    <a:masterClrMapping/>
  </p:clrMapOvr>
  <p:transition/>
  <p:extLst>
    <p:ext uri="{DCECCB84-F9BA-43D5-87BE-67443E8EF086}">
      <p15:sldGuideLst xmlns:p15="http://schemas.microsoft.com/office/powerpoint/2012/main">
        <p15:guide id="1" orient="horz" pos="799" userDrawn="1">
          <p15:clr>
            <a:srgbClr val="FBAE40"/>
          </p15:clr>
        </p15:guide>
        <p15:guide id="2" orient="horz" pos="1502" userDrawn="1">
          <p15:clr>
            <a:srgbClr val="FBAE40"/>
          </p15:clr>
        </p15:guide>
        <p15:guide id="3" orient="horz" pos="1253" userDrawn="1">
          <p15:clr>
            <a:srgbClr val="FBAE40"/>
          </p15:clr>
        </p15:guide>
        <p15:guide id="4" orient="horz" pos="136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headin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19231" y="543076"/>
            <a:ext cx="10148769" cy="861774"/>
          </a:xfrm>
          <a:prstGeom prst="rect">
            <a:avLst/>
          </a:prstGeom>
        </p:spPr>
        <p:txBody>
          <a:bodyPr vert="horz" wrap="square" lIns="0" tIns="0" rIns="0" bIns="0" anchor="t" anchorCtr="0">
            <a:spAutoFit/>
          </a:bodyPr>
          <a:lstStyle>
            <a:lvl1pPr>
              <a:defRPr>
                <a:solidFill>
                  <a:schemeClr val="tx1"/>
                </a:solidFill>
              </a:defRPr>
            </a:lvl1pPr>
          </a:lstStyle>
          <a:p>
            <a:r>
              <a:rPr lang="en-US"/>
              <a:t>Heading, two lines maximum, set at 28pt further information should feature in the subtitle</a:t>
            </a:r>
            <a:endParaRPr lang="en-GB"/>
          </a:p>
        </p:txBody>
      </p:sp>
      <p:sp>
        <p:nvSpPr>
          <p:cNvPr id="10" name="Text Placeholder 9"/>
          <p:cNvSpPr>
            <a:spLocks noGrp="1"/>
          </p:cNvSpPr>
          <p:nvPr>
            <p:ph type="body" sz="quarter" idx="13" hasCustomPrompt="1"/>
          </p:nvPr>
        </p:nvSpPr>
        <p:spPr>
          <a:xfrm>
            <a:off x="520680" y="2781835"/>
            <a:ext cx="5322908"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ct val="0"/>
              </a:spcAft>
              <a:buClrTx/>
              <a:buSzTx/>
              <a:buFont typeface="Arial" panose="020B0604020202020204" pitchFamily="34" charset="0"/>
              <a:buNone/>
              <a:defRPr sz="1400" baseline="0">
                <a:solidFill>
                  <a:schemeClr val="tx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1" name="Text Placeholder 9"/>
          <p:cNvSpPr>
            <a:spLocks noGrp="1"/>
          </p:cNvSpPr>
          <p:nvPr>
            <p:ph type="body" sz="quarter" idx="14" hasCustomPrompt="1"/>
          </p:nvPr>
        </p:nvSpPr>
        <p:spPr>
          <a:xfrm>
            <a:off x="6351326" y="2785477"/>
            <a:ext cx="5324737" cy="193899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ct val="0"/>
              </a:spcAft>
              <a:buClrTx/>
              <a:buSzTx/>
              <a:buFont typeface="Arial" panose="020B0604020202020204" pitchFamily="34" charset="0"/>
              <a:buNone/>
              <a:defRPr sz="1400" baseline="0">
                <a:solidFill>
                  <a:schemeClr val="tx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13" name="Text Placeholder 8"/>
          <p:cNvSpPr>
            <a:spLocks noGrp="1"/>
          </p:cNvSpPr>
          <p:nvPr>
            <p:ph type="body" sz="quarter" idx="15" hasCustomPrompt="1"/>
          </p:nvPr>
        </p:nvSpPr>
        <p:spPr>
          <a:xfrm>
            <a:off x="520621" y="1703856"/>
            <a:ext cx="10147379" cy="646331"/>
          </a:xfrm>
          <a:prstGeom prst="rect">
            <a:avLst/>
          </a:prstGeom>
        </p:spPr>
        <p:txBody>
          <a:bodyPr wrap="square" lIns="0" tIns="0" rIns="0" bIns="0">
            <a:spAutoFit/>
          </a:bodyPr>
          <a:lstStyle>
            <a:lvl1pPr marL="0" indent="0">
              <a:lnSpc>
                <a:spcPct val="100000"/>
              </a:lnSpc>
              <a:buNone/>
              <a:defRPr sz="1400">
                <a:solidFill>
                  <a:schemeClr val="tx1"/>
                </a:solidFill>
              </a:defRPr>
            </a:lvl1pPr>
          </a:lstStyle>
          <a:p>
            <a:pPr lvl="0"/>
            <a:r>
              <a:rPr lang="en-GB"/>
              <a:t>Subtitle, two lines preference, four lines maximum, set at 14pt. Do not extent the width of this text box.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12" name="Footer Placeholder 4">
            <a:extLst>
              <a:ext uri="{FF2B5EF4-FFF2-40B4-BE49-F238E27FC236}">
                <a16:creationId xmlns:a16="http://schemas.microsoft.com/office/drawing/2014/main" id="{BDB27FEE-B123-9A4E-BA7C-6BD1920BA1EA}"/>
              </a:ext>
            </a:extLst>
          </p:cNvPr>
          <p:cNvSpPr>
            <a:spLocks noGrp="1"/>
          </p:cNvSpPr>
          <p:nvPr>
            <p:ph type="ftr" sz="quarter" idx="3"/>
          </p:nvPr>
        </p:nvSpPr>
        <p:spPr>
          <a:xfrm>
            <a:off x="2465408" y="6235906"/>
            <a:ext cx="7235184" cy="280641"/>
          </a:xfrm>
          <a:prstGeom prst="rect">
            <a:avLst/>
          </a:prstGeom>
        </p:spPr>
        <p:txBody>
          <a:bodyPr vert="horz" lIns="0" tIns="0" rIns="0" bIns="0" rtlCol="0" anchor="b" anchorCtr="0"/>
          <a:lstStyle>
            <a:lvl1pPr algn="l">
              <a:defRPr sz="8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pic>
        <p:nvPicPr>
          <p:cNvPr id="14" name="Picture 13">
            <a:extLst>
              <a:ext uri="{FF2B5EF4-FFF2-40B4-BE49-F238E27FC236}">
                <a16:creationId xmlns:a16="http://schemas.microsoft.com/office/drawing/2014/main" id="{5FBF8B69-9D5C-0645-86C9-EC7038F1E64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5938" y="6124026"/>
            <a:ext cx="1290320" cy="367741"/>
          </a:xfrm>
          <a:prstGeom prst="rect">
            <a:avLst/>
          </a:prstGeom>
        </p:spPr>
      </p:pic>
      <p:sp>
        <p:nvSpPr>
          <p:cNvPr id="15" name="Rectangle 14">
            <a:extLst>
              <a:ext uri="{FF2B5EF4-FFF2-40B4-BE49-F238E27FC236}">
                <a16:creationId xmlns:a16="http://schemas.microsoft.com/office/drawing/2014/main" id="{855CE962-7838-D04C-AA0D-030E489401CB}"/>
              </a:ext>
            </a:extLst>
          </p:cNvPr>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pPr algn="r"/>
              <a:t>‹#›</a:t>
            </a:fld>
            <a:endParaRPr lang="en-GB" sz="800"/>
          </a:p>
        </p:txBody>
      </p:sp>
    </p:spTree>
    <p:extLst>
      <p:ext uri="{BB962C8B-B14F-4D97-AF65-F5344CB8AC3E}">
        <p14:creationId xmlns:p14="http://schemas.microsoft.com/office/powerpoint/2010/main" val="3179980067"/>
      </p:ext>
    </p:extLst>
  </p:cSld>
  <p:clrMapOvr>
    <a:masterClrMapping/>
  </p:clrMapOvr>
  <p:transition/>
  <p:extLst>
    <p:ext uri="{DCECCB84-F9BA-43D5-87BE-67443E8EF086}">
      <p15:sldGuideLst xmlns:p15="http://schemas.microsoft.com/office/powerpoint/2012/main">
        <p15:guide id="1" orient="horz" pos="1071" userDrawn="1">
          <p15:clr>
            <a:srgbClr val="FBAE40"/>
          </p15:clr>
        </p15:guide>
        <p15:guide id="2" orient="horz" pos="1525" userDrawn="1">
          <p15:clr>
            <a:srgbClr val="FBAE40"/>
          </p15:clr>
        </p15:guide>
        <p15:guide id="3" orient="horz" pos="1638" userDrawn="1">
          <p15:clr>
            <a:srgbClr val="FBAE40"/>
          </p15:clr>
        </p15:guide>
        <p15:guide id="4" orient="horz" pos="17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4 lines ONLY">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18477" y="532305"/>
            <a:ext cx="11157585" cy="1292662"/>
          </a:xfrm>
          <a:prstGeom prst="rect">
            <a:avLst/>
          </a:prstGeom>
        </p:spPr>
        <p:txBody>
          <a:bodyPr wrap="square" lIns="0" tIns="0" rIns="0" bIns="0" anchor="t" anchorCtr="0">
            <a:spAutoFit/>
          </a:bodyPr>
          <a:lstStyle>
            <a:lvl1pPr>
              <a:defRPr baseline="0">
                <a:solidFill>
                  <a:schemeClr val="tx1"/>
                </a:solidFill>
              </a:defRPr>
            </a:lvl1pPr>
          </a:lstStyle>
          <a:p>
            <a:r>
              <a:rPr lang="en-US"/>
              <a:t>Title only example without subtitle text, heading two lines preference here, but up to three lines as it’s without the subtitle, set at 28pt, see other layout options for more choice</a:t>
            </a:r>
            <a:endParaRPr lang="en-GB"/>
          </a:p>
        </p:txBody>
      </p:sp>
      <p:sp>
        <p:nvSpPr>
          <p:cNvPr id="3" name="Text Placeholder 2"/>
          <p:cNvSpPr>
            <a:spLocks noGrp="1"/>
          </p:cNvSpPr>
          <p:nvPr>
            <p:ph type="body" sz="quarter" idx="14"/>
          </p:nvPr>
        </p:nvSpPr>
        <p:spPr>
          <a:xfrm>
            <a:off x="518477" y="2241550"/>
            <a:ext cx="5322357" cy="1333698"/>
          </a:xfrm>
          <a:prstGeom prst="rect">
            <a:avLst/>
          </a:prstGeom>
        </p:spPr>
        <p:txBody>
          <a:bodyPr wrap="square" lIns="0" tIns="0" rIns="0" bIns="0">
            <a:spAutoFit/>
          </a:bodyPr>
          <a:lstStyle>
            <a:lvl1pPr marL="0" indent="-108000">
              <a:lnSpc>
                <a:spcPct val="100000"/>
              </a:lnSpc>
              <a:defRPr sz="1400"/>
            </a:lvl1pPr>
            <a:lvl2pPr marL="360000" indent="-108000">
              <a:lnSpc>
                <a:spcPct val="100000"/>
              </a:lnSpc>
              <a:defRPr sz="1400"/>
            </a:lvl2pPr>
            <a:lvl3pPr marL="540000" indent="-108000">
              <a:lnSpc>
                <a:spcPct val="100000"/>
              </a:lnSpc>
              <a:defRPr sz="1400"/>
            </a:lvl3pPr>
            <a:lvl4pPr marL="720000" indent="-108000">
              <a:lnSpc>
                <a:spcPct val="100000"/>
              </a:lnSpc>
              <a:defRPr sz="1400"/>
            </a:lvl4pPr>
            <a:lvl5pPr marL="900000" indent="-108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C7172676-E707-D34E-AF7D-6C97E65E3D79}"/>
              </a:ext>
            </a:extLst>
          </p:cNvPr>
          <p:cNvSpPr>
            <a:spLocks noGrp="1"/>
          </p:cNvSpPr>
          <p:nvPr>
            <p:ph type="ftr" sz="quarter" idx="3"/>
          </p:nvPr>
        </p:nvSpPr>
        <p:spPr>
          <a:xfrm>
            <a:off x="2465408" y="6235906"/>
            <a:ext cx="7235184" cy="280641"/>
          </a:xfrm>
          <a:prstGeom prst="rect">
            <a:avLst/>
          </a:prstGeom>
        </p:spPr>
        <p:txBody>
          <a:bodyPr vert="horz" lIns="0" tIns="0" rIns="0" bIns="0" rtlCol="0" anchor="b" anchorCtr="0"/>
          <a:lstStyle>
            <a:lvl1pPr algn="l">
              <a:defRPr sz="8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pic>
        <p:nvPicPr>
          <p:cNvPr id="8" name="Picture 7">
            <a:extLst>
              <a:ext uri="{FF2B5EF4-FFF2-40B4-BE49-F238E27FC236}">
                <a16:creationId xmlns:a16="http://schemas.microsoft.com/office/drawing/2014/main" id="{AD03B669-D7CF-8340-8176-A3BC907DED3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5938" y="6124026"/>
            <a:ext cx="1290320" cy="367741"/>
          </a:xfrm>
          <a:prstGeom prst="rect">
            <a:avLst/>
          </a:prstGeom>
        </p:spPr>
      </p:pic>
      <p:sp>
        <p:nvSpPr>
          <p:cNvPr id="9" name="Rectangle 8">
            <a:extLst>
              <a:ext uri="{FF2B5EF4-FFF2-40B4-BE49-F238E27FC236}">
                <a16:creationId xmlns:a16="http://schemas.microsoft.com/office/drawing/2014/main" id="{0FFF5730-BCD0-D64F-9FD6-49576858140E}"/>
              </a:ext>
            </a:extLst>
          </p:cNvPr>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pPr algn="r"/>
              <a:t>‹#›</a:t>
            </a:fld>
            <a:endParaRPr lang="en-GB" sz="800"/>
          </a:p>
        </p:txBody>
      </p:sp>
    </p:spTree>
    <p:extLst>
      <p:ext uri="{BB962C8B-B14F-4D97-AF65-F5344CB8AC3E}">
        <p14:creationId xmlns:p14="http://schemas.microsoft.com/office/powerpoint/2010/main" val="2352006139"/>
      </p:ext>
    </p:extLst>
  </p:cSld>
  <p:clrMapOvr>
    <a:masterClrMapping/>
  </p:clrMapOvr>
  <p:transition/>
  <p:hf hdr="0" dt="0"/>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EADA8D-0E62-3244-89CE-807567D99C0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5938" y="6124026"/>
            <a:ext cx="1290320" cy="367741"/>
          </a:xfrm>
          <a:prstGeom prst="rect">
            <a:avLst/>
          </a:prstGeom>
        </p:spPr>
      </p:pic>
      <p:sp>
        <p:nvSpPr>
          <p:cNvPr id="7" name="Rectangle 6">
            <a:extLst>
              <a:ext uri="{FF2B5EF4-FFF2-40B4-BE49-F238E27FC236}">
                <a16:creationId xmlns:a16="http://schemas.microsoft.com/office/drawing/2014/main" id="{8B20596F-35A6-4A45-9219-AB239DDD81CD}"/>
              </a:ext>
            </a:extLst>
          </p:cNvPr>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pPr algn="r"/>
              <a:t>‹#›</a:t>
            </a:fld>
            <a:endParaRPr lang="en-GB" sz="800"/>
          </a:p>
        </p:txBody>
      </p:sp>
      <p:pic>
        <p:nvPicPr>
          <p:cNvPr id="8" name="Picture 7">
            <a:extLst>
              <a:ext uri="{FF2B5EF4-FFF2-40B4-BE49-F238E27FC236}">
                <a16:creationId xmlns:a16="http://schemas.microsoft.com/office/drawing/2014/main" id="{F8B4574E-A2A1-AA4C-B1C8-6D4599BFD00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84307" y="-1"/>
            <a:ext cx="2165723" cy="6858001"/>
          </a:xfrm>
          <a:prstGeom prst="rect">
            <a:avLst/>
          </a:prstGeom>
        </p:spPr>
      </p:pic>
    </p:spTree>
    <p:extLst>
      <p:ext uri="{BB962C8B-B14F-4D97-AF65-F5344CB8AC3E}">
        <p14:creationId xmlns:p14="http://schemas.microsoft.com/office/powerpoint/2010/main" val="1300419802"/>
      </p:ext>
    </p:extLst>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ront cover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503418-B7CB-A944-8C03-CFD53590F1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84307" y="-1"/>
            <a:ext cx="2165723" cy="6858001"/>
          </a:xfrm>
          <a:prstGeom prst="rect">
            <a:avLst/>
          </a:prstGeom>
        </p:spPr>
      </p:pic>
    </p:spTree>
    <p:extLst>
      <p:ext uri="{BB962C8B-B14F-4D97-AF65-F5344CB8AC3E}">
        <p14:creationId xmlns:p14="http://schemas.microsoft.com/office/powerpoint/2010/main" val="1561405316"/>
      </p:ext>
    </p:extLst>
  </p:cSld>
  <p:clrMapOvr>
    <a:masterClrMapping/>
  </p:clrMapOvr>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ront cov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302564"/>
      </p:ext>
    </p:extLst>
  </p:cSld>
  <p:clrMapOvr>
    <a:masterClrMapping/>
  </p:clrMapOvr>
  <p:transition/>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996642"/>
      </p:ext>
    </p:extLst>
  </p:cSld>
  <p:clrMap bg1="lt1" tx1="dk1" bg2="lt2" tx2="dk2" accent1="accent1" accent2="accent2" accent3="accent3" accent4="accent4" accent5="accent5" accent6="accent6" hlink="hlink" folHlink="folHlink"/>
  <p:sldLayoutIdLst>
    <p:sldLayoutId id="2147483684" r:id="rId1"/>
    <p:sldLayoutId id="2147483663" r:id="rId2"/>
    <p:sldLayoutId id="2147483650" r:id="rId3"/>
    <p:sldLayoutId id="2147483676" r:id="rId4"/>
    <p:sldLayoutId id="2147483690" r:id="rId5"/>
    <p:sldLayoutId id="2147483691" r:id="rId6"/>
  </p:sldLayoutIdLst>
  <p:transition/>
  <p:hf hdr="0" dt="0"/>
  <p:txStyles>
    <p:titleStyle>
      <a:lvl1pPr marL="0" indent="0" algn="l" defTabSz="914400" rtl="0" eaLnBrk="1" latinLnBrk="0" hangingPunct="1">
        <a:lnSpc>
          <a:spcPct val="100000"/>
        </a:lnSpc>
        <a:spcBef>
          <a:spcPct val="0"/>
        </a:spcBef>
        <a:buNone/>
        <a:tabLst>
          <a:tab pos="4043363" algn="l"/>
        </a:tabLst>
        <a:defRPr sz="2800" b="1" kern="1200" baseline="0">
          <a:solidFill>
            <a:schemeClr val="accent1"/>
          </a:solidFill>
          <a:latin typeface="+mj-lt"/>
          <a:ea typeface="SimSun"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25" userDrawn="1">
          <p15:clr>
            <a:srgbClr val="F26B43"/>
          </p15:clr>
        </p15:guide>
        <p15:guide id="3" pos="7355" userDrawn="1">
          <p15:clr>
            <a:srgbClr val="F26B43"/>
          </p15:clr>
        </p15:guide>
        <p15:guide id="4" orient="horz" pos="391" userDrawn="1">
          <p15:clr>
            <a:srgbClr val="F26B43"/>
          </p15:clr>
        </p15:guide>
        <p15:guide id="5" pos="3681" userDrawn="1">
          <p15:clr>
            <a:srgbClr val="F26B43"/>
          </p15:clr>
        </p15:guide>
        <p15:guide id="6" orient="horz" pos="3974" userDrawn="1">
          <p15:clr>
            <a:srgbClr val="F26B43"/>
          </p15:clr>
        </p15:guide>
        <p15:guide id="7" pos="3999" userDrawn="1">
          <p15:clr>
            <a:srgbClr val="F26B43"/>
          </p15:clr>
        </p15:guide>
        <p15:guide id="8" orient="horz" pos="504" userDrawn="1">
          <p15:clr>
            <a:srgbClr val="F26B43"/>
          </p15:clr>
        </p15:guide>
        <p15:guide id="9" pos="2457" userDrawn="1">
          <p15:clr>
            <a:srgbClr val="F26B43"/>
          </p15:clr>
        </p15:guide>
        <p15:guide id="10" pos="2774" userDrawn="1">
          <p15:clr>
            <a:srgbClr val="F26B43"/>
          </p15:clr>
        </p15:guide>
        <p15:guide id="11" pos="4906" userDrawn="1">
          <p15:clr>
            <a:srgbClr val="F26B43"/>
          </p15:clr>
        </p15:guide>
        <p15:guide id="12" pos="522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32.xml"/></Relationships>
</file>

<file path=ppt/slides/_rels/slide5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3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3576E-35C6-8746-A80C-F5062C0F84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2018" y="799836"/>
            <a:ext cx="1395018" cy="1125217"/>
          </a:xfrm>
          <a:prstGeom prst="rect">
            <a:avLst/>
          </a:prstGeom>
        </p:spPr>
      </p:pic>
      <p:pic>
        <p:nvPicPr>
          <p:cNvPr id="3" name="Picture 2">
            <a:extLst>
              <a:ext uri="{FF2B5EF4-FFF2-40B4-BE49-F238E27FC236}">
                <a16:creationId xmlns:a16="http://schemas.microsoft.com/office/drawing/2014/main" id="{CA12C7D5-47C7-F44F-8411-5D0778AD44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57142" y="5045896"/>
            <a:ext cx="1481293" cy="1262829"/>
          </a:xfrm>
          <a:prstGeom prst="rect">
            <a:avLst/>
          </a:prstGeom>
        </p:spPr>
      </p:pic>
      <p:sp>
        <p:nvSpPr>
          <p:cNvPr id="4" name="Rectangle 3">
            <a:extLst>
              <a:ext uri="{FF2B5EF4-FFF2-40B4-BE49-F238E27FC236}">
                <a16:creationId xmlns:a16="http://schemas.microsoft.com/office/drawing/2014/main" id="{2CF79DE7-A60D-834D-9902-9B557659719A}"/>
              </a:ext>
            </a:extLst>
          </p:cNvPr>
          <p:cNvSpPr/>
          <p:nvPr/>
        </p:nvSpPr>
        <p:spPr>
          <a:xfrm>
            <a:off x="515938" y="2511898"/>
            <a:ext cx="11160125" cy="853440"/>
          </a:xfrm>
          <a:prstGeom prst="rect">
            <a:avLst/>
          </a:prstGeom>
        </p:spPr>
        <p:txBody>
          <a:bodyPr wrap="square" lIns="0" tIns="0" rIns="0" bIns="0">
            <a:spAutoFit/>
          </a:bodyPr>
          <a:lstStyle/>
          <a:p>
            <a:pPr lvl="0" algn="ctr">
              <a:defRPr/>
            </a:pPr>
            <a:r>
              <a:rPr lang="cy-GB" sz="2800" b="1" i="0" strike="noStrike" cap="none" spc="0" baseline="0">
                <a:solidFill>
                  <a:srgbClr val="000000"/>
                </a:solidFill>
                <a:effectLst/>
                <a:latin typeface="Arial"/>
                <a:ea typeface="Arial"/>
                <a:cs typeface="Arial"/>
              </a:rPr>
              <a:t>AROLWG STAFF PRIFYSGOL BANGOR </a:t>
            </a:r>
            <a:br>
              <a:rPr sz="2800"/>
            </a:br>
            <a:r>
              <a:rPr lang="cy-GB" sz="2800" b="0" i="0" strike="noStrike" cap="none" spc="0" baseline="0">
                <a:solidFill>
                  <a:srgbClr val="000000"/>
                </a:solidFill>
                <a:effectLst/>
                <a:latin typeface="Arial"/>
                <a:ea typeface="Arial"/>
                <a:cs typeface="Arial"/>
              </a:rPr>
              <a:t>ADRODDIAD CYFFREDINOL</a:t>
            </a:r>
          </a:p>
        </p:txBody>
      </p:sp>
      <p:sp>
        <p:nvSpPr>
          <p:cNvPr id="5" name="Rectangle 4">
            <a:extLst>
              <a:ext uri="{FF2B5EF4-FFF2-40B4-BE49-F238E27FC236}">
                <a16:creationId xmlns:a16="http://schemas.microsoft.com/office/drawing/2014/main" id="{310CEEC3-67ED-3F4E-BB31-D8151B2CAB64}"/>
              </a:ext>
            </a:extLst>
          </p:cNvPr>
          <p:cNvSpPr/>
          <p:nvPr/>
        </p:nvSpPr>
        <p:spPr>
          <a:xfrm>
            <a:off x="519913" y="3971438"/>
            <a:ext cx="2674300" cy="1752600"/>
          </a:xfrm>
          <a:prstGeom prst="rect">
            <a:avLst/>
          </a:prstGeom>
        </p:spPr>
        <p:txBody>
          <a:bodyPr wrap="square" lIns="0" tIns="0" rIns="0" bIns="0" anchor="b" anchorCtr="0">
            <a:spAutoFit/>
          </a:bodyPr>
          <a:lstStyle/>
          <a:p>
            <a:pPr>
              <a:spcAft>
                <a:spcPts val="600"/>
              </a:spcAft>
              <a:defRPr/>
            </a:pPr>
            <a:r>
              <a:rPr lang="cy-GB" sz="900" b="0" i="0" strike="noStrike" cap="none" spc="0" baseline="0">
                <a:solidFill>
                  <a:srgbClr val="000000"/>
                </a:solidFill>
                <a:effectLst/>
                <a:latin typeface="Arial"/>
                <a:ea typeface="Arial"/>
                <a:cs typeface="Arial"/>
              </a:rPr>
              <a:t>Ebrill 2022</a:t>
            </a:r>
          </a:p>
          <a:p>
            <a:pPr marL="0" marR="0" lvl="0" indent="0" defTabSz="914400" rtl="0" eaLnBrk="1" fontAlgn="auto" latinLnBrk="0" hangingPunct="1">
              <a:lnSpc>
                <a:spcPct val="100000"/>
              </a:lnSpc>
              <a:spcBef>
                <a:spcPct val="0"/>
              </a:spcBef>
              <a:spcAft>
                <a:spcPts val="600"/>
              </a:spcAft>
              <a:buClrTx/>
              <a:buSzTx/>
              <a:buFontTx/>
              <a:buNone/>
              <a:defRPr/>
            </a:pPr>
            <a:r>
              <a:rPr lang="cy-GB" sz="900" b="1" i="0" strike="noStrike" cap="none" spc="0" baseline="0">
                <a:solidFill>
                  <a:srgbClr val="000000"/>
                </a:solidFill>
                <a:effectLst/>
                <a:latin typeface="Arial"/>
                <a:ea typeface="Arial"/>
                <a:cs typeface="Arial"/>
              </a:rPr>
              <a:t>Jenna Allen, Cyfarwyddwr Ymchwil</a:t>
            </a:r>
            <a:br>
              <a:rPr sz="900"/>
            </a:br>
            <a:r>
              <a:rPr lang="cy-GB" sz="900" b="0" i="0" strike="noStrike" cap="none" spc="0" baseline="0">
                <a:solidFill>
                  <a:srgbClr val="000000"/>
                </a:solidFill>
                <a:effectLst/>
                <a:latin typeface="Arial"/>
                <a:ea typeface="Arial"/>
                <a:cs typeface="Arial"/>
              </a:rPr>
              <a:t>jallen</a:t>
            </a:r>
            <a:r>
              <a:rPr lang="cy-GB" sz="900" b="1" i="0" strike="noStrike" cap="none" spc="0" baseline="0">
                <a:solidFill>
                  <a:srgbClr val="000000"/>
                </a:solidFill>
                <a:effectLst/>
                <a:latin typeface="Arial"/>
                <a:ea typeface="Arial"/>
                <a:cs typeface="Arial"/>
              </a:rPr>
              <a:t>@</a:t>
            </a:r>
            <a:r>
              <a:rPr lang="cy-GB" sz="900" b="0" i="0" strike="noStrike" cap="none" spc="0" baseline="0">
                <a:solidFill>
                  <a:srgbClr val="000000"/>
                </a:solidFill>
                <a:effectLst/>
                <a:latin typeface="Arial"/>
                <a:ea typeface="Arial"/>
                <a:cs typeface="Arial"/>
              </a:rPr>
              <a:t>djsresearch.com</a:t>
            </a:r>
          </a:p>
          <a:p>
            <a:pPr lvl="0">
              <a:spcAft>
                <a:spcPts val="600"/>
              </a:spcAft>
              <a:defRPr/>
            </a:pPr>
            <a:r>
              <a:rPr lang="cy-GB" sz="900" b="1" i="0" strike="noStrike" cap="none" spc="0" baseline="0">
                <a:solidFill>
                  <a:srgbClr val="000000"/>
                </a:solidFill>
                <a:effectLst/>
                <a:latin typeface="Arial"/>
                <a:ea typeface="Arial"/>
                <a:cs typeface="Arial"/>
              </a:rPr>
              <a:t>Clare Rapkins, Uwch Reolwr Ymchwil</a:t>
            </a:r>
            <a:br>
              <a:rPr sz="900"/>
            </a:br>
            <a:r>
              <a:rPr lang="cy-GB" sz="900" b="0" i="0" strike="noStrike" cap="none" spc="0" baseline="0">
                <a:solidFill>
                  <a:srgbClr val="000000"/>
                </a:solidFill>
                <a:effectLst/>
                <a:latin typeface="Arial"/>
                <a:ea typeface="Arial"/>
                <a:cs typeface="Arial"/>
              </a:rPr>
              <a:t>crapkins@djsresearch.com</a:t>
            </a:r>
          </a:p>
          <a:p>
            <a:pPr marL="0" marR="0" lvl="0" indent="0" defTabSz="914400" rtl="0" eaLnBrk="1" fontAlgn="auto" latinLnBrk="0" hangingPunct="1">
              <a:lnSpc>
                <a:spcPct val="100000"/>
              </a:lnSpc>
              <a:spcBef>
                <a:spcPct val="0"/>
              </a:spcBef>
              <a:spcAft>
                <a:spcPts val="600"/>
              </a:spcAft>
              <a:buClrTx/>
              <a:buSzTx/>
              <a:buFontTx/>
              <a:buNone/>
              <a:defRPr/>
            </a:pPr>
            <a:r>
              <a:rPr lang="cy-GB" sz="900" b="1" i="0" strike="noStrike" cap="none" spc="0" baseline="0">
                <a:solidFill>
                  <a:srgbClr val="000000"/>
                </a:solidFill>
                <a:effectLst/>
                <a:latin typeface="Arial"/>
                <a:ea typeface="Arial"/>
                <a:cs typeface="Arial"/>
              </a:rPr>
              <a:t>Prif swyddfa:</a:t>
            </a:r>
            <a:r>
              <a:rPr lang="cy-GB" sz="900" b="0" i="0" strike="noStrike" cap="none" spc="0" baseline="0">
                <a:solidFill>
                  <a:srgbClr val="000000"/>
                </a:solidFill>
                <a:effectLst/>
                <a:latin typeface="Arial"/>
                <a:ea typeface="Arial"/>
                <a:cs typeface="Arial"/>
              </a:rPr>
              <a:t>3 Pavilion Lane, Strines, </a:t>
            </a:r>
            <a:br>
              <a:rPr sz="900"/>
            </a:br>
            <a:r>
              <a:rPr lang="cy-GB" sz="900" b="0" i="0" strike="noStrike" cap="none" spc="0" baseline="0">
                <a:solidFill>
                  <a:srgbClr val="000000"/>
                </a:solidFill>
                <a:effectLst/>
                <a:latin typeface="Arial"/>
                <a:ea typeface="Arial"/>
                <a:cs typeface="Arial"/>
              </a:rPr>
              <a:t>Stockport, Cheshire, SK6 7GH</a:t>
            </a:r>
          </a:p>
          <a:p>
            <a:pPr marL="0" marR="0" lvl="0" indent="0" defTabSz="914400" rtl="0" eaLnBrk="1" fontAlgn="auto" latinLnBrk="0" hangingPunct="1">
              <a:lnSpc>
                <a:spcPct val="100000"/>
              </a:lnSpc>
              <a:spcBef>
                <a:spcPct val="0"/>
              </a:spcBef>
              <a:spcAft>
                <a:spcPts val="600"/>
              </a:spcAft>
              <a:buClrTx/>
              <a:buSzTx/>
              <a:buFontTx/>
              <a:buNone/>
              <a:defRPr/>
            </a:pPr>
            <a:r>
              <a:rPr lang="cy-GB" sz="900" b="1" i="0" strike="noStrike" cap="none" spc="0" baseline="0">
                <a:solidFill>
                  <a:srgbClr val="000000"/>
                </a:solidFill>
                <a:effectLst/>
                <a:latin typeface="Arial"/>
                <a:ea typeface="Arial"/>
                <a:cs typeface="Arial"/>
              </a:rPr>
              <a:t>Swyddfa Leeds: </a:t>
            </a:r>
            <a:r>
              <a:rPr lang="cy-GB" sz="900" b="0" i="0" strike="noStrike" cap="none" spc="0" baseline="0">
                <a:solidFill>
                  <a:srgbClr val="000000"/>
                </a:solidFill>
                <a:effectLst/>
                <a:latin typeface="Arial"/>
                <a:ea typeface="Arial"/>
                <a:cs typeface="Arial"/>
              </a:rPr>
              <a:t>2 St. David’s Court, </a:t>
            </a:r>
            <a:br>
              <a:rPr sz="900"/>
            </a:br>
            <a:r>
              <a:rPr lang="cy-GB" sz="900" b="0" i="0" strike="noStrike" cap="none" spc="0" baseline="0">
                <a:solidFill>
                  <a:srgbClr val="000000"/>
                </a:solidFill>
                <a:effectLst/>
                <a:latin typeface="Arial"/>
                <a:ea typeface="Arial"/>
                <a:cs typeface="Arial"/>
              </a:rPr>
              <a:t>David Street, Leeds, LS11 5QA</a:t>
            </a:r>
            <a:endParaRPr kumimoji="0" lang="en-GB" sz="9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000000"/>
                </a:solidFill>
                <a:effectLst/>
                <a:latin typeface="Arial"/>
                <a:ea typeface="Arial"/>
                <a:cs typeface="Arial"/>
              </a:rPr>
              <a:t>+44 (0)1663 767 857 | djsresearch.co.uk</a:t>
            </a:r>
            <a:endParaRPr kumimoji="0" lang="en-US" sz="900" b="0"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B9EC93-C28C-DA4F-ABE8-52646E47D815}"/>
              </a:ext>
            </a:extLst>
          </p:cNvPr>
          <p:cNvSpPr/>
          <p:nvPr/>
        </p:nvSpPr>
        <p:spPr>
          <a:xfrm>
            <a:off x="515938" y="6351591"/>
            <a:ext cx="1962076" cy="137160"/>
          </a:xfrm>
          <a:prstGeom prst="rect">
            <a:avLst/>
          </a:prstGeom>
        </p:spPr>
        <p:txBody>
          <a:bodyPr wrap="square" lIns="0" tIns="0" rIns="0" bIns="0" anchor="b" anchorCtr="0">
            <a:spAutoFit/>
          </a:bodyPr>
          <a:lstStyle/>
          <a:p>
            <a:pPr marL="0" marR="0" lvl="0" indent="0" defTabSz="914400" rtl="0" eaLnBrk="1" fontAlgn="auto" latinLnBrk="0" hangingPunct="1">
              <a:lnSpc>
                <a:spcPct val="100000"/>
              </a:lnSpc>
              <a:spcBef>
                <a:spcPct val="0"/>
              </a:spcBef>
              <a:spcAft>
                <a:spcPts val="600"/>
              </a:spcAft>
              <a:buClrTx/>
              <a:buSzTx/>
              <a:buFontTx/>
              <a:buNone/>
              <a:defRPr/>
            </a:pPr>
            <a:r>
              <a:rPr lang="cy-GB" sz="900" b="0" i="0" strike="noStrike" cap="none" spc="0" baseline="0">
                <a:solidFill>
                  <a:srgbClr val="000000"/>
                </a:solidFill>
                <a:effectLst/>
                <a:latin typeface="Arial"/>
                <a:ea typeface="Arial"/>
                <a:cs typeface="Arial"/>
              </a:rPr>
              <a:t>JN8314</a:t>
            </a:r>
            <a:endParaRPr kumimoji="0" lang="en-US" sz="900"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5D3E3F8-999F-6A4C-823A-46DF4B4427B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8304" y="5860142"/>
            <a:ext cx="2312256" cy="376550"/>
          </a:xfrm>
          <a:prstGeom prst="rect">
            <a:avLst/>
          </a:prstGeom>
        </p:spPr>
      </p:pic>
    </p:spTree>
    <p:extLst>
      <p:ext uri="{BB962C8B-B14F-4D97-AF65-F5344CB8AC3E}">
        <p14:creationId xmlns:p14="http://schemas.microsoft.com/office/powerpoint/2010/main" val="17371675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Cymharu â 2020: </a:t>
            </a:r>
            <a:r>
              <a:rPr lang="cy-GB" sz="2800" b="0" i="0" strike="noStrike" cap="none" spc="0" baseline="0">
                <a:solidFill>
                  <a:srgbClr val="6D6E71"/>
                </a:solidFill>
                <a:effectLst/>
                <a:latin typeface="Arial"/>
                <a:ea typeface="Arial"/>
                <a:cs typeface="Arial"/>
              </a:rPr>
              <a:t>ystyriaeth bwysig</a:t>
            </a:r>
          </a:p>
        </p:txBody>
      </p:sp>
      <p:sp>
        <p:nvSpPr>
          <p:cNvPr id="9" name="Text Placeholder 4">
            <a:extLst>
              <a:ext uri="{FF2B5EF4-FFF2-40B4-BE49-F238E27FC236}">
                <a16:creationId xmlns:a16="http://schemas.microsoft.com/office/drawing/2014/main" id="{ED47A63F-8C2F-4EB4-BC30-B3B6237F0FE2}"/>
              </a:ext>
            </a:extLst>
          </p:cNvPr>
          <p:cNvSpPr txBox="1"/>
          <p:nvPr/>
        </p:nvSpPr>
        <p:spPr>
          <a:xfrm>
            <a:off x="515938" y="1267557"/>
            <a:ext cx="5327650" cy="208280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GB" sz="1200" b="0" i="0" strike="noStrike" cap="none" spc="0" baseline="0">
                <a:solidFill>
                  <a:srgbClr val="6D6E71"/>
                </a:solidFill>
                <a:effectLst/>
                <a:latin typeface="Arial"/>
                <a:ea typeface="Arial"/>
                <a:cs typeface="Arial"/>
              </a:rPr>
              <a:t>Cynhaliwyd arolwg staff blaenorol Prifysgol Bangor yn 2020. Bryd hynny, gofynnwyd cwestiynau’r arolwg gan ddefnyddio graddfa bedwar pwynt (fel y dangosir isod). Ond mae arolwg 2022 yn defnyddio graddfa bum pwynt, gan gynnig y cyfle i ddewis ateb canolig, sef 'ddim yn cytuno nac yn anghytuno', i'r gosodiadau. Mae nifer o resymau dros wneud hyn.</a:t>
            </a:r>
          </a:p>
          <a:p>
            <a:pPr marL="342900" indent="-342900">
              <a:buFont typeface="Arial" panose="020B0604020202020204" pitchFamily="34" charset="0"/>
              <a:buAutoNum type="arabicParenR"/>
            </a:pPr>
            <a:r>
              <a:rPr lang="cy-GB" sz="1200" b="0" i="0" strike="noStrike" cap="none" spc="0" baseline="0">
                <a:solidFill>
                  <a:srgbClr val="6D6E71"/>
                </a:solidFill>
                <a:effectLst/>
                <a:latin typeface="Arial"/>
                <a:ea typeface="Arial"/>
                <a:cs typeface="Arial"/>
              </a:rPr>
              <a:t>Graddfa bum pwynt yw’r safon arferol a ddefnyddir gan y rhan fwyaf o sefydliadau ac asiantaethau ymchwil wrth gynnal arolygon staff.</a:t>
            </a:r>
          </a:p>
          <a:p>
            <a:pPr marL="342900" indent="-342900">
              <a:buFont typeface="Arial" panose="020B0604020202020204" pitchFamily="34" charset="0"/>
              <a:buAutoNum type="arabicParenR"/>
            </a:pPr>
            <a:r>
              <a:rPr lang="cy-GB" sz="1200" b="0" i="0" strike="noStrike" cap="none" spc="0" baseline="0">
                <a:solidFill>
                  <a:srgbClr val="6D6E71"/>
                </a:solidFill>
                <a:effectLst/>
                <a:latin typeface="Arial"/>
                <a:ea typeface="Arial"/>
                <a:cs typeface="Arial"/>
              </a:rPr>
              <a:t>Mae hyn yn golygu y gellir cymharu’r canlyniadau’n uniongyrchol â meincnodau allanol o brifysgolion eraill, sy’n defnyddio graddfa bum pwynt yn bennaf.</a:t>
            </a:r>
          </a:p>
        </p:txBody>
      </p:sp>
      <p:sp>
        <p:nvSpPr>
          <p:cNvPr id="11" name="Text Placeholder 4">
            <a:extLst>
              <a:ext uri="{FF2B5EF4-FFF2-40B4-BE49-F238E27FC236}">
                <a16:creationId xmlns:a16="http://schemas.microsoft.com/office/drawing/2014/main" id="{A06D2797-B99B-48A5-8DFB-B6A4805E148D}"/>
              </a:ext>
            </a:extLst>
          </p:cNvPr>
          <p:cNvSpPr txBox="1"/>
          <p:nvPr/>
        </p:nvSpPr>
        <p:spPr>
          <a:xfrm>
            <a:off x="6348413" y="1290905"/>
            <a:ext cx="5365630" cy="159004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arenR" startAt="3"/>
            </a:pPr>
            <a:r>
              <a:rPr lang="cy-GB" sz="1200" b="0" i="0" strike="noStrike" cap="none" spc="0" baseline="0">
                <a:solidFill>
                  <a:srgbClr val="6D6E71"/>
                </a:solidFill>
                <a:effectLst/>
                <a:latin typeface="Arial"/>
                <a:ea typeface="Arial"/>
                <a:cs typeface="Arial"/>
              </a:rPr>
              <a:t>Yn ogystal, rydym yn gwybod o brofiad bod staff yn aml eisiau opsiwn canolig wrth ateb cwestiynau os nad oes ganddynt farn gadarn y naill ffordd na'r llall. Gall diffyg opsiwn canolig achosi teimlad o rwystredigaeth.</a:t>
            </a:r>
          </a:p>
          <a:p>
            <a:r>
              <a:rPr lang="cy-GB" sz="1200" b="0" i="0" strike="noStrike" cap="none" spc="0" baseline="0">
                <a:solidFill>
                  <a:srgbClr val="6D6E71"/>
                </a:solidFill>
                <a:effectLst/>
                <a:latin typeface="Arial"/>
                <a:ea typeface="Arial"/>
                <a:cs typeface="Arial"/>
              </a:rPr>
              <a:t>O ganlyniad i’r newid hwn, </a:t>
            </a:r>
            <a:r>
              <a:rPr lang="cy-GB" sz="1200" b="1" i="0" strike="noStrike" cap="none" spc="0" baseline="0">
                <a:solidFill>
                  <a:srgbClr val="6D6E71"/>
                </a:solidFill>
                <a:effectLst/>
                <a:latin typeface="Arial"/>
                <a:ea typeface="Arial"/>
                <a:cs typeface="Arial"/>
              </a:rPr>
              <a:t>ni ellir cymharu canlyniadau arolwg eleni yn uniongyrchol â chanlyniadau arolwg 2020</a:t>
            </a:r>
            <a:r>
              <a:rPr lang="cy-GB" sz="1200" b="0" i="0" strike="noStrike" cap="none" spc="0" baseline="0">
                <a:solidFill>
                  <a:srgbClr val="6D6E71"/>
                </a:solidFill>
                <a:effectLst/>
                <a:latin typeface="Arial"/>
                <a:ea typeface="Arial"/>
                <a:cs typeface="Arial"/>
              </a:rPr>
              <a:t>. Ond er mwyn gallu gwneud cymhariaeth ddilys, mae unrhyw ffigurau ‘amrywiannau 2020 (pwynt %)’ a ddangosir drwy’r adroddiad hwn wedi eu cyfrifo trwy ddileu’r atebion ‘ddim yn cytuno nac yn anghytuno’ i bob cwestiwn yn 2022. </a:t>
            </a:r>
          </a:p>
        </p:txBody>
      </p:sp>
      <p:sp>
        <p:nvSpPr>
          <p:cNvPr id="14" name="Rectangle 13">
            <a:extLst>
              <a:ext uri="{FF2B5EF4-FFF2-40B4-BE49-F238E27FC236}">
                <a16:creationId xmlns:a16="http://schemas.microsoft.com/office/drawing/2014/main" id="{2E72A781-1663-497D-93D0-935F1FC2FDB3}"/>
              </a:ext>
            </a:extLst>
          </p:cNvPr>
          <p:cNvSpPr/>
          <p:nvPr/>
        </p:nvSpPr>
        <p:spPr>
          <a:xfrm>
            <a:off x="515938" y="3793030"/>
            <a:ext cx="11198105" cy="216000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a:p>
        </p:txBody>
      </p:sp>
      <p:sp>
        <p:nvSpPr>
          <p:cNvPr id="15" name="Rectangle 14">
            <a:extLst>
              <a:ext uri="{FF2B5EF4-FFF2-40B4-BE49-F238E27FC236}">
                <a16:creationId xmlns:a16="http://schemas.microsoft.com/office/drawing/2014/main" id="{A5C33BEF-DB98-4C28-BED7-774A1384A7BF}"/>
              </a:ext>
            </a:extLst>
          </p:cNvPr>
          <p:cNvSpPr/>
          <p:nvPr/>
        </p:nvSpPr>
        <p:spPr>
          <a:xfrm rot="21420000">
            <a:off x="877308" y="3717172"/>
            <a:ext cx="1409527" cy="570720"/>
          </a:xfrm>
          <a:prstGeom prst="rect">
            <a:avLst/>
          </a:prstGeom>
          <a:solidFill>
            <a:srgbClr val="B8223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spAutoFit/>
          </a:bodyPr>
          <a:lstStyle/>
          <a:p>
            <a:pPr algn="ctr"/>
            <a:r>
              <a:rPr lang="cy-GB" sz="1400" b="1" i="0" strike="noStrike" cap="none" spc="0" baseline="0">
                <a:solidFill>
                  <a:srgbClr val="F2F2F2"/>
                </a:solidFill>
                <a:effectLst/>
                <a:latin typeface="Arial"/>
                <a:ea typeface="Arial"/>
                <a:cs typeface="Arial"/>
              </a:rPr>
              <a:t>Graddfa yn 2020</a:t>
            </a:r>
          </a:p>
        </p:txBody>
      </p:sp>
      <p:sp>
        <p:nvSpPr>
          <p:cNvPr id="16" name="TextBox 15">
            <a:extLst>
              <a:ext uri="{FF2B5EF4-FFF2-40B4-BE49-F238E27FC236}">
                <a16:creationId xmlns:a16="http://schemas.microsoft.com/office/drawing/2014/main" id="{BD496AD8-4CFE-4040-975C-AF8EA288B4A6}"/>
              </a:ext>
            </a:extLst>
          </p:cNvPr>
          <p:cNvSpPr txBox="1"/>
          <p:nvPr/>
        </p:nvSpPr>
        <p:spPr>
          <a:xfrm>
            <a:off x="872644" y="4400992"/>
            <a:ext cx="3273102" cy="369332"/>
          </a:xfrm>
          <a:prstGeom prst="rect">
            <a:avLst/>
          </a:prstGeom>
        </p:spPr>
        <p:txBody>
          <a:bodyPr wrap="square" lIns="0" tIns="0" rIns="0" bIns="0" rtlCol="0">
            <a:spAutoFit/>
          </a:bodyPr>
          <a:lstStyle/>
          <a:p>
            <a:pPr algn="l">
              <a:lnSpc>
                <a:spcPct val="100000"/>
              </a:lnSpc>
              <a:spcAft>
                <a:spcPts val="1000"/>
              </a:spcAft>
            </a:pPr>
            <a:r>
              <a:rPr lang="cy-GB" sz="1200" b="1" i="0" strike="noStrike" cap="none" spc="0" baseline="0">
                <a:solidFill>
                  <a:srgbClr val="6D6E71"/>
                </a:solidFill>
                <a:effectLst/>
                <a:latin typeface="Arial"/>
                <a:ea typeface="Arial"/>
                <a:cs typeface="Arial"/>
              </a:rPr>
              <a:t>Rwy'n teimlo fy mod yn cael fy ngwerthfawrogi am y gwaith rwy'n ei wneud</a:t>
            </a:r>
          </a:p>
        </p:txBody>
      </p:sp>
      <p:grpSp>
        <p:nvGrpSpPr>
          <p:cNvPr id="17" name="Group 16">
            <a:extLst>
              <a:ext uri="{FF2B5EF4-FFF2-40B4-BE49-F238E27FC236}">
                <a16:creationId xmlns:a16="http://schemas.microsoft.com/office/drawing/2014/main" id="{CEEEB749-4D5C-45A5-A9E3-AE8124A4D92A}"/>
              </a:ext>
            </a:extLst>
          </p:cNvPr>
          <p:cNvGrpSpPr/>
          <p:nvPr/>
        </p:nvGrpSpPr>
        <p:grpSpPr>
          <a:xfrm>
            <a:off x="4270382" y="4170624"/>
            <a:ext cx="5270739" cy="451431"/>
            <a:chOff x="3148642" y="2311879"/>
            <a:chExt cx="5270739" cy="451431"/>
          </a:xfrm>
        </p:grpSpPr>
        <p:sp>
          <p:nvSpPr>
            <p:cNvPr id="21" name="TextBox 20">
              <a:extLst>
                <a:ext uri="{FF2B5EF4-FFF2-40B4-BE49-F238E27FC236}">
                  <a16:creationId xmlns:a16="http://schemas.microsoft.com/office/drawing/2014/main" id="{A7015B05-1E7C-413D-80B3-059DA677FAB9}"/>
                </a:ext>
              </a:extLst>
            </p:cNvPr>
            <p:cNvSpPr txBox="1"/>
            <p:nvPr/>
          </p:nvSpPr>
          <p:spPr>
            <a:xfrm>
              <a:off x="3148642" y="2311879"/>
              <a:ext cx="5270739" cy="167640"/>
            </a:xfrm>
            <a:prstGeom prst="rect">
              <a:avLst/>
            </a:prstGeom>
          </p:spPr>
          <p:txBody>
            <a:bodyPr wrap="square" lIns="0" tIns="0" rIns="0" bIns="0" rtlCol="0">
              <a:spAutoFit/>
            </a:bodyPr>
            <a:lstStyle/>
            <a:p>
              <a:pPr algn="l">
                <a:lnSpc>
                  <a:spcPct val="100000"/>
                </a:lnSpc>
                <a:spcAft>
                  <a:spcPts val="1000"/>
                </a:spcAft>
              </a:pPr>
              <a:r>
                <a:rPr lang="cy-GB" sz="1100" b="0" i="0" strike="noStrike" cap="none" spc="0" baseline="0">
                  <a:solidFill>
                    <a:srgbClr val="6D6E71"/>
                  </a:solidFill>
                  <a:effectLst/>
                  <a:latin typeface="Arial"/>
                  <a:ea typeface="Arial"/>
                  <a:cs typeface="Arial"/>
                </a:rPr>
                <a:t>Cytuno’n gryf          Cytuno              Anghytuno        Anghytuno’n gryf</a:t>
              </a:r>
            </a:p>
          </p:txBody>
        </p:sp>
        <p:sp>
          <p:nvSpPr>
            <p:cNvPr id="23" name="Flowchart: Connector 22">
              <a:extLst>
                <a:ext uri="{FF2B5EF4-FFF2-40B4-BE49-F238E27FC236}">
                  <a16:creationId xmlns:a16="http://schemas.microsoft.com/office/drawing/2014/main" id="{17CBDAAE-66F9-4954-9067-4E8A864688D3}"/>
                </a:ext>
              </a:extLst>
            </p:cNvPr>
            <p:cNvSpPr/>
            <p:nvPr/>
          </p:nvSpPr>
          <p:spPr>
            <a:xfrm>
              <a:off x="3485072" y="2547310"/>
              <a:ext cx="216000" cy="216000"/>
            </a:xfrm>
            <a:prstGeom prst="flowChartConnector">
              <a:avLst/>
            </a:prstGeom>
            <a:solidFill>
              <a:srgbClr val="B822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a:p>
          </p:txBody>
        </p:sp>
        <p:sp>
          <p:nvSpPr>
            <p:cNvPr id="24" name="Flowchart: Connector 23">
              <a:extLst>
                <a:ext uri="{FF2B5EF4-FFF2-40B4-BE49-F238E27FC236}">
                  <a16:creationId xmlns:a16="http://schemas.microsoft.com/office/drawing/2014/main" id="{23078D1F-D10D-46E8-BFBE-7E5B3DE198F1}"/>
                </a:ext>
              </a:extLst>
            </p:cNvPr>
            <p:cNvSpPr/>
            <p:nvPr/>
          </p:nvSpPr>
          <p:spPr>
            <a:xfrm>
              <a:off x="4520242" y="2547310"/>
              <a:ext cx="216000" cy="216000"/>
            </a:xfrm>
            <a:prstGeom prst="flowChartConnector">
              <a:avLst/>
            </a:prstGeom>
            <a:solidFill>
              <a:srgbClr val="B822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a:p>
          </p:txBody>
        </p:sp>
        <p:sp>
          <p:nvSpPr>
            <p:cNvPr id="25" name="Flowchart: Connector 24">
              <a:extLst>
                <a:ext uri="{FF2B5EF4-FFF2-40B4-BE49-F238E27FC236}">
                  <a16:creationId xmlns:a16="http://schemas.microsoft.com/office/drawing/2014/main" id="{45CCAB6C-3265-4004-B983-CF93598AF89B}"/>
                </a:ext>
              </a:extLst>
            </p:cNvPr>
            <p:cNvSpPr/>
            <p:nvPr/>
          </p:nvSpPr>
          <p:spPr>
            <a:xfrm>
              <a:off x="5555412" y="2547310"/>
              <a:ext cx="216000" cy="216000"/>
            </a:xfrm>
            <a:prstGeom prst="flowChartConnector">
              <a:avLst/>
            </a:prstGeom>
            <a:solidFill>
              <a:srgbClr val="B822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a:p>
          </p:txBody>
        </p:sp>
        <p:sp>
          <p:nvSpPr>
            <p:cNvPr id="26" name="Flowchart: Connector 25">
              <a:extLst>
                <a:ext uri="{FF2B5EF4-FFF2-40B4-BE49-F238E27FC236}">
                  <a16:creationId xmlns:a16="http://schemas.microsoft.com/office/drawing/2014/main" id="{2978531E-BDAB-4A78-9501-EB2ECF6C5788}"/>
                </a:ext>
              </a:extLst>
            </p:cNvPr>
            <p:cNvSpPr/>
            <p:nvPr/>
          </p:nvSpPr>
          <p:spPr>
            <a:xfrm>
              <a:off x="6590581" y="2547310"/>
              <a:ext cx="216000" cy="216000"/>
            </a:xfrm>
            <a:prstGeom prst="flowChartConnector">
              <a:avLst/>
            </a:prstGeom>
            <a:solidFill>
              <a:srgbClr val="B822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a:p>
          </p:txBody>
        </p:sp>
      </p:grpSp>
      <p:sp>
        <p:nvSpPr>
          <p:cNvPr id="33" name="Rectangle 32">
            <a:extLst>
              <a:ext uri="{FF2B5EF4-FFF2-40B4-BE49-F238E27FC236}">
                <a16:creationId xmlns:a16="http://schemas.microsoft.com/office/drawing/2014/main" id="{6902BF5F-A0B5-409F-8439-B8F108CEA7D2}"/>
              </a:ext>
            </a:extLst>
          </p:cNvPr>
          <p:cNvSpPr/>
          <p:nvPr/>
        </p:nvSpPr>
        <p:spPr>
          <a:xfrm rot="21420000">
            <a:off x="881123" y="4827284"/>
            <a:ext cx="1409527" cy="570720"/>
          </a:xfrm>
          <a:prstGeom prst="rect">
            <a:avLst/>
          </a:prstGeom>
          <a:solidFill>
            <a:srgbClr val="B8223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spAutoFit/>
          </a:bodyPr>
          <a:lstStyle/>
          <a:p>
            <a:pPr algn="ctr"/>
            <a:r>
              <a:rPr lang="cy-GB" sz="1400" b="1" i="0" strike="noStrike" cap="none" spc="0" baseline="0">
                <a:solidFill>
                  <a:srgbClr val="F2F2F2"/>
                </a:solidFill>
                <a:effectLst/>
                <a:latin typeface="Arial"/>
                <a:ea typeface="Arial"/>
                <a:cs typeface="Arial"/>
              </a:rPr>
              <a:t>Graddfa yn 2022</a:t>
            </a:r>
          </a:p>
        </p:txBody>
      </p:sp>
      <p:sp>
        <p:nvSpPr>
          <p:cNvPr id="34" name="TextBox 33">
            <a:extLst>
              <a:ext uri="{FF2B5EF4-FFF2-40B4-BE49-F238E27FC236}">
                <a16:creationId xmlns:a16="http://schemas.microsoft.com/office/drawing/2014/main" id="{31B607A2-386D-45F9-A789-FFD357C84694}"/>
              </a:ext>
            </a:extLst>
          </p:cNvPr>
          <p:cNvSpPr txBox="1"/>
          <p:nvPr/>
        </p:nvSpPr>
        <p:spPr>
          <a:xfrm>
            <a:off x="868642" y="5190254"/>
            <a:ext cx="3273101" cy="995144"/>
          </a:xfrm>
          <a:prstGeom prst="rect">
            <a:avLst/>
          </a:prstGeom>
        </p:spPr>
        <p:txBody>
          <a:bodyPr wrap="square" lIns="0" tIns="0" rIns="0" bIns="0" rtlCol="0" anchor="t">
            <a:spAutoFit/>
          </a:bodyPr>
          <a:lstStyle/>
          <a:p>
            <a:pPr>
              <a:spcAft>
                <a:spcPts val="1000"/>
              </a:spcAft>
            </a:pPr>
            <a:endParaRPr lang="cy-GB" sz="1200" b="1">
              <a:solidFill>
                <a:srgbClr val="6D6E71"/>
              </a:solidFill>
              <a:latin typeface="Arial"/>
              <a:ea typeface="Arial"/>
              <a:cs typeface="Arial"/>
            </a:endParaRPr>
          </a:p>
          <a:p>
            <a:pPr algn="l">
              <a:lnSpc>
                <a:spcPct val="100000"/>
              </a:lnSpc>
              <a:spcAft>
                <a:spcPts val="1000"/>
              </a:spcAft>
            </a:pPr>
            <a:r>
              <a:rPr lang="cy-GB" sz="1200" b="1" i="0" strike="noStrike" cap="none" spc="0" baseline="0">
                <a:solidFill>
                  <a:srgbClr val="6D6E71"/>
                </a:solidFill>
                <a:effectLst/>
                <a:latin typeface="Arial"/>
                <a:ea typeface="Arial"/>
                <a:cs typeface="Arial"/>
              </a:rPr>
              <a:t>Rwy'n teimlo fy mod yn cael fy ngwerthfawrogi am y gwaith rwy'n ei wneud</a:t>
            </a:r>
            <a:endParaRPr lang="cy-GB"/>
          </a:p>
          <a:p>
            <a:pPr>
              <a:spcAft>
                <a:spcPts val="1000"/>
              </a:spcAft>
            </a:pPr>
            <a:endParaRPr lang="cy-GB" sz="1200" b="1">
              <a:solidFill>
                <a:srgbClr val="6D6E71"/>
              </a:solidFill>
              <a:latin typeface="Arial"/>
              <a:ea typeface="Arial"/>
              <a:cs typeface="Arial"/>
            </a:endParaRPr>
          </a:p>
        </p:txBody>
      </p:sp>
      <p:grpSp>
        <p:nvGrpSpPr>
          <p:cNvPr id="35" name="Group 34">
            <a:extLst>
              <a:ext uri="{FF2B5EF4-FFF2-40B4-BE49-F238E27FC236}">
                <a16:creationId xmlns:a16="http://schemas.microsoft.com/office/drawing/2014/main" id="{042FBE56-826E-4404-A02A-C89CF46AB42C}"/>
              </a:ext>
            </a:extLst>
          </p:cNvPr>
          <p:cNvGrpSpPr/>
          <p:nvPr/>
        </p:nvGrpSpPr>
        <p:grpSpPr>
          <a:xfrm>
            <a:off x="4260084" y="5221292"/>
            <a:ext cx="5290504" cy="589106"/>
            <a:chOff x="3166288" y="2547310"/>
            <a:chExt cx="5290504" cy="589106"/>
          </a:xfrm>
        </p:grpSpPr>
        <p:sp>
          <p:nvSpPr>
            <p:cNvPr id="36" name="TextBox 35">
              <a:extLst>
                <a:ext uri="{FF2B5EF4-FFF2-40B4-BE49-F238E27FC236}">
                  <a16:creationId xmlns:a16="http://schemas.microsoft.com/office/drawing/2014/main" id="{BC3EBFD3-A21D-4C7A-AD5F-FAEB8F4CC831}"/>
                </a:ext>
              </a:extLst>
            </p:cNvPr>
            <p:cNvSpPr txBox="1"/>
            <p:nvPr/>
          </p:nvSpPr>
          <p:spPr>
            <a:xfrm>
              <a:off x="3166288" y="2797862"/>
              <a:ext cx="5290504" cy="338554"/>
            </a:xfrm>
            <a:prstGeom prst="rect">
              <a:avLst/>
            </a:prstGeom>
          </p:spPr>
          <p:txBody>
            <a:bodyPr wrap="square" lIns="0" tIns="0" rIns="0" bIns="0" rtlCol="0" anchor="t">
              <a:spAutoFit/>
            </a:bodyPr>
            <a:lstStyle/>
            <a:p>
              <a:r>
                <a:rPr lang="cy-GB" sz="1100" b="0" i="0" strike="noStrike" cap="none" spc="0" baseline="0">
                  <a:solidFill>
                    <a:srgbClr val="6D6E71"/>
                  </a:solidFill>
                  <a:effectLst/>
                  <a:latin typeface="Arial"/>
                  <a:ea typeface="Arial"/>
                  <a:cs typeface="Arial"/>
                </a:rPr>
                <a:t>Cytuno’n gryf</a:t>
              </a:r>
              <a:r>
                <a:rPr lang="cy-GB" sz="1100">
                  <a:solidFill>
                    <a:srgbClr val="6D6E71"/>
                  </a:solidFill>
                  <a:latin typeface="Arial"/>
                  <a:ea typeface="Arial"/>
                  <a:cs typeface="Arial"/>
                </a:rPr>
                <a:t>         </a:t>
              </a:r>
              <a:r>
                <a:rPr lang="cy-GB" sz="1100" b="0" i="0" strike="noStrike" cap="none" spc="0" baseline="0">
                  <a:solidFill>
                    <a:srgbClr val="6D6E71"/>
                  </a:solidFill>
                  <a:effectLst/>
                  <a:latin typeface="Arial"/>
                  <a:ea typeface="Arial"/>
                  <a:cs typeface="Arial"/>
                </a:rPr>
                <a:t> Cytuno</a:t>
              </a:r>
              <a:r>
                <a:rPr lang="cy-GB" sz="1100">
                  <a:solidFill>
                    <a:srgbClr val="6D6E71"/>
                  </a:solidFill>
                  <a:latin typeface="Arial"/>
                  <a:ea typeface="Arial"/>
                  <a:cs typeface="Arial"/>
                </a:rPr>
                <a:t>       </a:t>
              </a:r>
              <a:r>
                <a:rPr lang="cy-GB" sz="1100" b="0" i="0" strike="noStrike" cap="none" spc="0" baseline="0">
                  <a:solidFill>
                    <a:srgbClr val="6D6E71"/>
                  </a:solidFill>
                  <a:effectLst/>
                  <a:latin typeface="Arial"/>
                  <a:ea typeface="Arial"/>
                  <a:cs typeface="Arial"/>
                </a:rPr>
                <a:t> Ddim yn cytuno</a:t>
              </a:r>
              <a:r>
                <a:rPr lang="cy-GB" sz="1100">
                  <a:solidFill>
                    <a:srgbClr val="6D6E71"/>
                  </a:solidFill>
                  <a:latin typeface="Arial"/>
                  <a:ea typeface="Arial"/>
                  <a:cs typeface="Arial"/>
                </a:rPr>
                <a:t>       </a:t>
              </a:r>
              <a:r>
                <a:rPr lang="cy-GB" sz="1100" b="0" i="0" strike="noStrike" cap="none" spc="0" baseline="0">
                  <a:solidFill>
                    <a:srgbClr val="6D6E71"/>
                  </a:solidFill>
                  <a:effectLst/>
                  <a:latin typeface="Arial"/>
                  <a:ea typeface="Arial"/>
                  <a:cs typeface="Arial"/>
                </a:rPr>
                <a:t> Anghytuno</a:t>
              </a:r>
              <a:r>
                <a:rPr lang="cy-GB" sz="1100">
                  <a:solidFill>
                    <a:srgbClr val="6D6E71"/>
                  </a:solidFill>
                  <a:latin typeface="Arial"/>
                  <a:ea typeface="Arial"/>
                  <a:cs typeface="Arial"/>
                </a:rPr>
                <a:t>    </a:t>
              </a:r>
              <a:r>
                <a:rPr lang="cy-GB" sz="1100" b="0" i="0" strike="noStrike" cap="none" spc="0" baseline="0">
                  <a:solidFill>
                    <a:srgbClr val="6D6E71"/>
                  </a:solidFill>
                  <a:effectLst/>
                  <a:latin typeface="Arial"/>
                  <a:ea typeface="Arial"/>
                  <a:cs typeface="Arial"/>
                </a:rPr>
                <a:t> Anghytuno’n gryf</a:t>
              </a:r>
              <a:endParaRPr lang="en-US"/>
            </a:p>
            <a:p>
              <a:r>
                <a:rPr lang="cy-GB" sz="1100">
                  <a:solidFill>
                    <a:srgbClr val="6D6E71"/>
                  </a:solidFill>
                  <a:latin typeface="Arial"/>
                  <a:ea typeface="Arial"/>
                  <a:cs typeface="Arial"/>
                </a:rPr>
                <a:t>		  </a:t>
              </a:r>
              <a:r>
                <a:rPr lang="cy-GB" sz="1100" b="0" i="0" strike="noStrike" cap="none" spc="0" baseline="0">
                  <a:solidFill>
                    <a:srgbClr val="6D6E71"/>
                  </a:solidFill>
                  <a:effectLst/>
                  <a:latin typeface="Arial"/>
                  <a:ea typeface="Arial"/>
                  <a:cs typeface="Arial"/>
                </a:rPr>
                <a:t>nac yn anghytuno</a:t>
              </a:r>
            </a:p>
          </p:txBody>
        </p:sp>
        <p:sp>
          <p:nvSpPr>
            <p:cNvPr id="37" name="Flowchart: Connector 36">
              <a:extLst>
                <a:ext uri="{FF2B5EF4-FFF2-40B4-BE49-F238E27FC236}">
                  <a16:creationId xmlns:a16="http://schemas.microsoft.com/office/drawing/2014/main" id="{D7FC801A-DE5D-498C-BED9-23B4EDAED0EF}"/>
                </a:ext>
              </a:extLst>
            </p:cNvPr>
            <p:cNvSpPr/>
            <p:nvPr/>
          </p:nvSpPr>
          <p:spPr>
            <a:xfrm>
              <a:off x="3485072" y="2547310"/>
              <a:ext cx="216000" cy="216000"/>
            </a:xfrm>
            <a:prstGeom prst="flowChartConnector">
              <a:avLst/>
            </a:prstGeom>
            <a:solidFill>
              <a:srgbClr val="B822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a:p>
          </p:txBody>
        </p:sp>
        <p:sp>
          <p:nvSpPr>
            <p:cNvPr id="38" name="Flowchart: Connector 37">
              <a:extLst>
                <a:ext uri="{FF2B5EF4-FFF2-40B4-BE49-F238E27FC236}">
                  <a16:creationId xmlns:a16="http://schemas.microsoft.com/office/drawing/2014/main" id="{FBE26D7E-F4C5-4775-A5B5-FCFFD5588767}"/>
                </a:ext>
              </a:extLst>
            </p:cNvPr>
            <p:cNvSpPr/>
            <p:nvPr/>
          </p:nvSpPr>
          <p:spPr>
            <a:xfrm>
              <a:off x="4520242" y="2547310"/>
              <a:ext cx="216000" cy="216000"/>
            </a:xfrm>
            <a:prstGeom prst="flowChartConnector">
              <a:avLst/>
            </a:prstGeom>
            <a:solidFill>
              <a:srgbClr val="B822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a:p>
          </p:txBody>
        </p:sp>
        <p:sp>
          <p:nvSpPr>
            <p:cNvPr id="39" name="Flowchart: Connector 38">
              <a:extLst>
                <a:ext uri="{FF2B5EF4-FFF2-40B4-BE49-F238E27FC236}">
                  <a16:creationId xmlns:a16="http://schemas.microsoft.com/office/drawing/2014/main" id="{F37A0F34-3496-492E-9700-3DC6474038C3}"/>
                </a:ext>
              </a:extLst>
            </p:cNvPr>
            <p:cNvSpPr/>
            <p:nvPr/>
          </p:nvSpPr>
          <p:spPr>
            <a:xfrm>
              <a:off x="5555412" y="2547310"/>
              <a:ext cx="216000" cy="216000"/>
            </a:xfrm>
            <a:prstGeom prst="flowChartConnector">
              <a:avLst/>
            </a:prstGeom>
            <a:solidFill>
              <a:srgbClr val="B822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a:p>
          </p:txBody>
        </p:sp>
        <p:sp>
          <p:nvSpPr>
            <p:cNvPr id="40" name="Flowchart: Connector 39">
              <a:extLst>
                <a:ext uri="{FF2B5EF4-FFF2-40B4-BE49-F238E27FC236}">
                  <a16:creationId xmlns:a16="http://schemas.microsoft.com/office/drawing/2014/main" id="{DA0794E0-CF11-4A4E-A413-706C2DF734AC}"/>
                </a:ext>
              </a:extLst>
            </p:cNvPr>
            <p:cNvSpPr/>
            <p:nvPr/>
          </p:nvSpPr>
          <p:spPr>
            <a:xfrm>
              <a:off x="6590581" y="2547310"/>
              <a:ext cx="216000" cy="216000"/>
            </a:xfrm>
            <a:prstGeom prst="flowChartConnector">
              <a:avLst/>
            </a:prstGeom>
            <a:solidFill>
              <a:srgbClr val="B822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a:p>
          </p:txBody>
        </p:sp>
      </p:grpSp>
      <p:sp>
        <p:nvSpPr>
          <p:cNvPr id="41" name="Flowchart: Connector 40">
            <a:extLst>
              <a:ext uri="{FF2B5EF4-FFF2-40B4-BE49-F238E27FC236}">
                <a16:creationId xmlns:a16="http://schemas.microsoft.com/office/drawing/2014/main" id="{DB596596-8E90-43F5-8FC1-4A7E8CDD8D65}"/>
              </a:ext>
            </a:extLst>
          </p:cNvPr>
          <p:cNvSpPr/>
          <p:nvPr/>
        </p:nvSpPr>
        <p:spPr>
          <a:xfrm>
            <a:off x="8667390" y="5220519"/>
            <a:ext cx="216000" cy="216000"/>
          </a:xfrm>
          <a:prstGeom prst="flowChartConnector">
            <a:avLst/>
          </a:prstGeom>
          <a:solidFill>
            <a:srgbClr val="B822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a:p>
        </p:txBody>
      </p:sp>
    </p:spTree>
    <p:extLst>
      <p:ext uri="{BB962C8B-B14F-4D97-AF65-F5344CB8AC3E}">
        <p14:creationId xmlns:p14="http://schemas.microsoft.com/office/powerpoint/2010/main" val="1655852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Arolwg Staff Prifysgol Bangor: </a:t>
            </a:r>
            <a:r>
              <a:rPr lang="cy-GB" sz="2800" b="0" i="0" strike="noStrike" cap="none" spc="0" baseline="0">
                <a:solidFill>
                  <a:srgbClr val="6D6E71"/>
                </a:solidFill>
                <a:effectLst/>
                <a:latin typeface="Arial"/>
                <a:ea typeface="Arial"/>
                <a:cs typeface="Arial"/>
              </a:rPr>
              <a:t>prif ganfyddiadau</a:t>
            </a:r>
          </a:p>
        </p:txBody>
      </p:sp>
      <p:sp>
        <p:nvSpPr>
          <p:cNvPr id="18" name="TextBox 17">
            <a:extLst>
              <a:ext uri="{FF2B5EF4-FFF2-40B4-BE49-F238E27FC236}">
                <a16:creationId xmlns:a16="http://schemas.microsoft.com/office/drawing/2014/main" id="{E25DE052-B64B-3F4F-AD31-8E2B72661409}"/>
              </a:ext>
            </a:extLst>
          </p:cNvPr>
          <p:cNvSpPr txBox="1"/>
          <p:nvPr/>
        </p:nvSpPr>
        <p:spPr>
          <a:xfrm>
            <a:off x="511590" y="1953448"/>
            <a:ext cx="5338737" cy="573360"/>
          </a:xfrm>
          <a:prstGeom prst="rect">
            <a:avLst/>
          </a:prstGeom>
          <a:solidFill>
            <a:schemeClr val="bg2">
              <a:lumMod val="95000"/>
            </a:schemeClr>
          </a:solidFill>
          <a:ln w="3175">
            <a:noFill/>
          </a:ln>
        </p:spPr>
        <p:txBody>
          <a:bodyPr vert="horz" wrap="square" lIns="180000" tIns="180000" rIns="180000" bIns="18000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cy-GB" sz="1400" b="1" i="0" strike="noStrike" cap="none" spc="0" baseline="0">
                <a:solidFill>
                  <a:srgbClr val="B82233"/>
                </a:solidFill>
                <a:effectLst/>
                <a:latin typeface="Arial"/>
                <a:ea typeface="Arial"/>
                <a:cs typeface="Arial"/>
              </a:rPr>
              <a:t>Nifer yr ymatebion: </a:t>
            </a:r>
            <a:r>
              <a:rPr lang="cy-GB" sz="1400" b="1" i="0" strike="noStrike" cap="none" spc="0" baseline="0">
                <a:solidFill>
                  <a:srgbClr val="6D6E71"/>
                </a:solidFill>
                <a:effectLst/>
                <a:latin typeface="Arial"/>
                <a:ea typeface="Arial"/>
                <a:cs typeface="Arial"/>
              </a:rPr>
              <a:t>1,172 o 2,029</a:t>
            </a:r>
          </a:p>
        </p:txBody>
      </p:sp>
      <p:sp>
        <p:nvSpPr>
          <p:cNvPr id="19" name="TextBox 14">
            <a:extLst>
              <a:ext uri="{FF2B5EF4-FFF2-40B4-BE49-F238E27FC236}">
                <a16:creationId xmlns:a16="http://schemas.microsoft.com/office/drawing/2014/main" id="{AF62DE1F-A47C-0C4B-AE8E-449F2D77CA27}"/>
              </a:ext>
            </a:extLst>
          </p:cNvPr>
          <p:cNvSpPr txBox="1"/>
          <p:nvPr/>
        </p:nvSpPr>
        <p:spPr>
          <a:xfrm>
            <a:off x="511590" y="1274105"/>
            <a:ext cx="5331997" cy="573360"/>
          </a:xfrm>
          <a:prstGeom prst="rect">
            <a:avLst/>
          </a:prstGeom>
          <a:solidFill>
            <a:schemeClr val="bg2">
              <a:lumMod val="95000"/>
            </a:schemeClr>
          </a:solidFill>
          <a:ln w="3175">
            <a:noFill/>
          </a:ln>
        </p:spPr>
        <p:txBody>
          <a:bodyPr vert="horz" wrap="square" lIns="180000" tIns="180000" rIns="180000" bIns="18000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cy-GB" sz="1400" b="1" i="0" strike="noStrike" cap="none" spc="0" baseline="0">
                <a:solidFill>
                  <a:srgbClr val="B82233"/>
                </a:solidFill>
                <a:effectLst/>
                <a:latin typeface="Arial"/>
                <a:ea typeface="Arial"/>
                <a:cs typeface="Arial"/>
              </a:rPr>
              <a:t>Cyfradd ymateb: </a:t>
            </a:r>
            <a:r>
              <a:rPr lang="cy-GB" sz="1400" b="1" i="0" strike="noStrike" cap="none" spc="0" baseline="0">
                <a:solidFill>
                  <a:srgbClr val="6D6E71"/>
                </a:solidFill>
                <a:effectLst/>
                <a:latin typeface="Arial"/>
                <a:ea typeface="Arial"/>
                <a:cs typeface="Arial"/>
              </a:rPr>
              <a:t>58%</a:t>
            </a:r>
          </a:p>
        </p:txBody>
      </p:sp>
      <p:graphicFrame>
        <p:nvGraphicFramePr>
          <p:cNvPr id="20" name="Table 19">
            <a:extLst>
              <a:ext uri="{FF2B5EF4-FFF2-40B4-BE49-F238E27FC236}">
                <a16:creationId xmlns:a16="http://schemas.microsoft.com/office/drawing/2014/main" id="{D98BBA21-29E7-6547-AE2E-E854B576FCA7}"/>
              </a:ext>
            </a:extLst>
          </p:cNvPr>
          <p:cNvGraphicFramePr>
            <a:graphicFrameLocks noGrp="1"/>
          </p:cNvGraphicFramePr>
          <p:nvPr>
            <p:extLst>
              <p:ext uri="{D42A27DB-BD31-4B8C-83A1-F6EECF244321}">
                <p14:modId xmlns:p14="http://schemas.microsoft.com/office/powerpoint/2010/main" val="2053401199"/>
              </p:ext>
            </p:extLst>
          </p:nvPr>
        </p:nvGraphicFramePr>
        <p:xfrm>
          <a:off x="520718" y="2854337"/>
          <a:ext cx="5322870" cy="3078324"/>
        </p:xfrm>
        <a:graphic>
          <a:graphicData uri="http://schemas.openxmlformats.org/drawingml/2006/table">
            <a:tbl>
              <a:tblPr firstRow="1" bandRow="1">
                <a:tableStyleId>{2D5ABB26-0587-4C30-8999-92F81FD0307C}</a:tableStyleId>
              </a:tblPr>
              <a:tblGrid>
                <a:gridCol w="3049796">
                  <a:extLst>
                    <a:ext uri="{9D8B030D-6E8A-4147-A177-3AD203B41FA5}">
                      <a16:colId xmlns:a16="http://schemas.microsoft.com/office/drawing/2014/main" val="2486422282"/>
                    </a:ext>
                  </a:extLst>
                </a:gridCol>
                <a:gridCol w="792480">
                  <a:extLst>
                    <a:ext uri="{9D8B030D-6E8A-4147-A177-3AD203B41FA5}">
                      <a16:colId xmlns:a16="http://schemas.microsoft.com/office/drawing/2014/main" val="3915770273"/>
                    </a:ext>
                  </a:extLst>
                </a:gridCol>
                <a:gridCol w="1480594">
                  <a:extLst>
                    <a:ext uri="{9D8B030D-6E8A-4147-A177-3AD203B41FA5}">
                      <a16:colId xmlns:a16="http://schemas.microsoft.com/office/drawing/2014/main" val="93019837"/>
                    </a:ext>
                  </a:extLst>
                </a:gridCol>
              </a:tblGrid>
              <a:tr h="61352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FFFFF"/>
                          </a:solidFill>
                          <a:effectLst/>
                          <a:latin typeface="Arial"/>
                          <a:ea typeface="Arial"/>
                          <a:cs typeface="Arial"/>
                        </a:rPr>
                        <a:t>Cynnydd mwyaf ers 2020</a:t>
                      </a:r>
                    </a:p>
                  </a:txBody>
                  <a:tcPr marL="72000" marR="72000" marT="72000" marB="72000" anchor="ctr">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cy-GB" sz="1000" b="1" i="0" strike="noStrike" cap="none" spc="0" baseline="0">
                          <a:solidFill>
                            <a:srgbClr val="FFFFFF"/>
                          </a:solidFill>
                          <a:effectLst/>
                          <a:latin typeface="Arial"/>
                          <a:ea typeface="Arial"/>
                          <a:cs typeface="Arial"/>
                        </a:rPr>
                        <a:t>% cadarnhaol</a:t>
                      </a:r>
                      <a:endParaRPr lang="en-GB" sz="10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cy-GB" sz="1000" b="1" i="0" strike="noStrike" cap="none" spc="0" baseline="0">
                          <a:solidFill>
                            <a:srgbClr val="FFFFFF"/>
                          </a:solidFill>
                          <a:effectLst/>
                          <a:latin typeface="Arial"/>
                          <a:ea typeface="Arial"/>
                          <a:cs typeface="Arial"/>
                        </a:rPr>
                        <a:t>Amrywiant </a:t>
                      </a:r>
                      <a:br>
                        <a:rPr sz="1000"/>
                      </a:br>
                      <a:r>
                        <a:rPr lang="cy-GB" sz="1000" b="1" i="0" strike="noStrike" cap="none" spc="0" baseline="0">
                          <a:solidFill>
                            <a:srgbClr val="FFFFFF"/>
                          </a:solidFill>
                          <a:effectLst/>
                          <a:latin typeface="Arial"/>
                          <a:ea typeface="Arial"/>
                          <a:cs typeface="Arial"/>
                        </a:rPr>
                        <a:t>ers 2020</a:t>
                      </a:r>
                    </a:p>
                    <a:p>
                      <a:pPr algn="ctr"/>
                      <a:r>
                        <a:rPr lang="cy-GB" sz="1000" b="1" i="0" strike="noStrike" cap="none" spc="0" baseline="0">
                          <a:solidFill>
                            <a:srgbClr val="FFFFFF"/>
                          </a:solidFill>
                          <a:effectLst/>
                          <a:latin typeface="Arial"/>
                          <a:ea typeface="Arial"/>
                          <a:cs typeface="Arial"/>
                        </a:rPr>
                        <a:t>(pwynt %)</a:t>
                      </a:r>
                      <a:endParaRPr lang="en-GB" sz="10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L w="12700" cap="flat" cmpd="sng" algn="ctr">
                      <a:solidFill>
                        <a:schemeClr val="bg2"/>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3368402155"/>
                  </a:ext>
                </a:extLst>
              </a:tr>
              <a:tr h="575732">
                <a:tc>
                  <a:txBody>
                    <a:bodyPr/>
                    <a:lstStyle/>
                    <a:p>
                      <a:pPr marL="87313" indent="0" algn="l" defTabSz="914400" rtl="0" eaLnBrk="1" fontAlgn="ctr" latinLnBrk="0" hangingPunct="1"/>
                      <a:r>
                        <a:rPr lang="cy-GB" sz="1000" b="0" i="0" strike="noStrike" cap="none" spc="0" baseline="0">
                          <a:solidFill>
                            <a:srgbClr val="6D6E71"/>
                          </a:solidFill>
                          <a:effectLst/>
                          <a:latin typeface="Arial"/>
                          <a:ea typeface="Arial"/>
                          <a:cs typeface="Arial"/>
                        </a:rPr>
                        <a:t>Mae gan Bwyllgor Gweithredu’r brifysgol </a:t>
                      </a:r>
                      <a:br>
                        <a:rPr sz="1000"/>
                      </a:br>
                      <a:r>
                        <a:rPr lang="cy-GB" sz="1000" b="0" i="0" strike="noStrike" cap="none" spc="0" baseline="0">
                          <a:solidFill>
                            <a:srgbClr val="6D6E71"/>
                          </a:solidFill>
                          <a:effectLst/>
                          <a:latin typeface="Arial"/>
                          <a:ea typeface="Arial"/>
                          <a:cs typeface="Arial"/>
                        </a:rPr>
                        <a:t>weledigaeth glir ar gyfer dyfodol y brifysgol</a:t>
                      </a:r>
                    </a:p>
                  </a:txBody>
                  <a:tcPr anchor="ctr">
                    <a:solidFill>
                      <a:schemeClr val="bg2">
                        <a:lumMod val="95000"/>
                      </a:schemeClr>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54%</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8CC04B"/>
                          </a:solidFill>
                          <a:effectLst/>
                          <a:latin typeface="Arial"/>
                          <a:ea typeface="Arial"/>
                          <a:cs typeface="Arial"/>
                        </a:rPr>
                        <a:t>+38</a:t>
                      </a:r>
                    </a:p>
                  </a:txBody>
                  <a:tcPr anchor="ctr">
                    <a:solidFill>
                      <a:schemeClr val="bg2">
                        <a:lumMod val="95000"/>
                      </a:schemeClr>
                    </a:solidFill>
                  </a:tcPr>
                </a:tc>
                <a:extLst>
                  <a:ext uri="{0D108BD9-81ED-4DB2-BD59-A6C34878D82A}">
                    <a16:rowId xmlns:a16="http://schemas.microsoft.com/office/drawing/2014/main" val="3654848127"/>
                  </a:ext>
                </a:extLst>
              </a:tr>
              <a:tr h="446810">
                <a:tc>
                  <a:txBody>
                    <a:bodyPr/>
                    <a:lstStyle/>
                    <a:p>
                      <a:pPr marL="87313" indent="0" algn="l" defTabSz="914400" rtl="0" eaLnBrk="1" fontAlgn="ctr" latinLnBrk="0" hangingPunct="1"/>
                      <a:r>
                        <a:rPr lang="cy-GB" sz="1000" b="0" i="0" strike="noStrike" cap="none" spc="0" baseline="0">
                          <a:solidFill>
                            <a:srgbClr val="6D6E71"/>
                          </a:solidFill>
                          <a:effectLst/>
                          <a:latin typeface="Arial"/>
                          <a:ea typeface="Arial"/>
                          <a:cs typeface="Arial"/>
                        </a:rPr>
                        <a:t>Mae Pwyllgor Gweithredu’r brifysgol yn rheoli ac arwain y brifysgol yn dda  </a:t>
                      </a:r>
                      <a:endParaRPr lang="en-US" sz="1000" b="0" u="none" strike="noStrike" kern="1200">
                        <a:solidFill>
                          <a:schemeClr val="tx1"/>
                        </a:solidFill>
                        <a:effectLst/>
                        <a:latin typeface="+mn-lt"/>
                        <a:ea typeface="+mn-ea"/>
                        <a:cs typeface="+mn-cs"/>
                      </a:endParaRPr>
                    </a:p>
                  </a:txBody>
                  <a:tcPr anchor="ct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45%</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+34</a:t>
                      </a:r>
                    </a:p>
                  </a:txBody>
                  <a:tcPr anchor="ctr"/>
                </a:tc>
                <a:extLst>
                  <a:ext uri="{0D108BD9-81ED-4DB2-BD59-A6C34878D82A}">
                    <a16:rowId xmlns:a16="http://schemas.microsoft.com/office/drawing/2014/main" val="3908068344"/>
                  </a:ext>
                </a:extLst>
              </a:tr>
              <a:tr h="446810">
                <a:tc>
                  <a:txBody>
                    <a:bodyPr/>
                    <a:lstStyle/>
                    <a:p>
                      <a:pPr marL="87313" indent="0" algn="l" defTabSz="914400" rtl="0" eaLnBrk="1" fontAlgn="ctr" latinLnBrk="0" hangingPunct="1"/>
                      <a:r>
                        <a:rPr lang="cy-GB" sz="1000" b="0" i="0" strike="noStrike" cap="none" spc="0" baseline="0">
                          <a:solidFill>
                            <a:srgbClr val="6D6E71"/>
                          </a:solidFill>
                          <a:effectLst/>
                          <a:latin typeface="Arial"/>
                          <a:ea typeface="Arial"/>
                          <a:cs typeface="Arial"/>
                        </a:rPr>
                        <a:t>Rwy'n teimlo fy mod yn gwybod yn iawn beth sy'n digwydd yn y brifysgol</a:t>
                      </a:r>
                    </a:p>
                  </a:txBody>
                  <a:tcPr anchor="ctr">
                    <a:solidFill>
                      <a:schemeClr val="bg2">
                        <a:lumMod val="95000"/>
                      </a:schemeClr>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64%</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+26</a:t>
                      </a:r>
                    </a:p>
                  </a:txBody>
                  <a:tcPr anchor="ctr">
                    <a:solidFill>
                      <a:schemeClr val="bg2">
                        <a:lumMod val="95000"/>
                      </a:schemeClr>
                    </a:solidFill>
                  </a:tcPr>
                </a:tc>
                <a:extLst>
                  <a:ext uri="{0D108BD9-81ED-4DB2-BD59-A6C34878D82A}">
                    <a16:rowId xmlns:a16="http://schemas.microsoft.com/office/drawing/2014/main" val="2078049393"/>
                  </a:ext>
                </a:extLst>
              </a:tr>
              <a:tr h="446810">
                <a:tc>
                  <a:txBody>
                    <a:bodyPr/>
                    <a:lstStyle/>
                    <a:p>
                      <a:pPr marL="87313" indent="0" algn="l" defTabSz="914400" rtl="0" eaLnBrk="1" fontAlgn="ctr" latinLnBrk="0" hangingPunct="1"/>
                      <a:r>
                        <a:rPr lang="cy-GB" sz="1000" b="0" i="0" strike="noStrike" cap="none" spc="0" baseline="0">
                          <a:solidFill>
                            <a:srgbClr val="6D6E71"/>
                          </a:solidFill>
                          <a:effectLst/>
                          <a:latin typeface="Arial"/>
                          <a:ea typeface="Arial"/>
                          <a:cs typeface="Arial"/>
                        </a:rPr>
                        <a:t>Mae Pwyllgor Gweithredu’r brifysgol yn gwrando </a:t>
                      </a:r>
                      <a:br>
                        <a:rPr sz="1000"/>
                      </a:br>
                      <a:r>
                        <a:rPr lang="cy-GB" sz="1000" b="0" i="0" strike="noStrike" cap="none" spc="0" baseline="0">
                          <a:solidFill>
                            <a:srgbClr val="6D6E71"/>
                          </a:solidFill>
                          <a:effectLst/>
                          <a:latin typeface="Arial"/>
                          <a:ea typeface="Arial"/>
                          <a:cs typeface="Arial"/>
                        </a:rPr>
                        <a:t> ac yn ymateb i farn y staff </a:t>
                      </a:r>
                      <a:endParaRPr lang="en-US" sz="1000" b="0" u="none" strike="noStrike" kern="1200">
                        <a:solidFill>
                          <a:schemeClr val="tx1"/>
                        </a:solidFill>
                        <a:effectLst/>
                        <a:latin typeface="+mn-lt"/>
                        <a:ea typeface="+mn-ea"/>
                        <a:cs typeface="+mn-cs"/>
                      </a:endParaRPr>
                    </a:p>
                  </a:txBody>
                  <a:tcPr anchor="ctr">
                    <a:solidFill>
                      <a:schemeClr val="bg1"/>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36%</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+26</a:t>
                      </a:r>
                    </a:p>
                  </a:txBody>
                  <a:tcPr anchor="ctr">
                    <a:solidFill>
                      <a:schemeClr val="bg1"/>
                    </a:solidFill>
                  </a:tcPr>
                </a:tc>
                <a:extLst>
                  <a:ext uri="{0D108BD9-81ED-4DB2-BD59-A6C34878D82A}">
                    <a16:rowId xmlns:a16="http://schemas.microsoft.com/office/drawing/2014/main" val="190789683"/>
                  </a:ext>
                </a:extLst>
              </a:tr>
              <a:tr h="525073">
                <a:tc>
                  <a:txBody>
                    <a:bodyPr/>
                    <a:lstStyle/>
                    <a:p>
                      <a:pPr marL="87313" indent="0" algn="l" defTabSz="914400" rtl="0" eaLnBrk="1" fontAlgn="ctr" latinLnBrk="0" hangingPunct="1"/>
                      <a:r>
                        <a:rPr lang="cy-GB" sz="1000" b="0" i="0" strike="noStrike" cap="none" spc="0" baseline="0">
                          <a:solidFill>
                            <a:srgbClr val="6D6E71"/>
                          </a:solidFill>
                          <a:effectLst/>
                          <a:latin typeface="Arial"/>
                          <a:ea typeface="Arial"/>
                          <a:cs typeface="Arial"/>
                        </a:rPr>
                        <a:t>Rwyf wedi cael adolygiad datblygu perfformiad unigol (gwerthusiad) neu adolygiad datblygu perfformiad grŵp yn y flwyddyn ddiwethaf.</a:t>
                      </a:r>
                      <a:endParaRPr lang="en-US" sz="1000" b="0" u="none" strike="noStrike" kern="1200">
                        <a:solidFill>
                          <a:schemeClr val="tx1"/>
                        </a:solidFill>
                        <a:effectLst/>
                        <a:latin typeface="+mn-lt"/>
                        <a:ea typeface="+mn-ea"/>
                        <a:cs typeface="+mn-cs"/>
                      </a:endParaRPr>
                    </a:p>
                  </a:txBody>
                  <a:tcPr anchor="ctr">
                    <a:solidFill>
                      <a:srgbClr val="E6E6E6"/>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88%</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+22</a:t>
                      </a:r>
                    </a:p>
                  </a:txBody>
                  <a:tcPr anchor="ctr">
                    <a:solidFill>
                      <a:srgbClr val="E6E6E6"/>
                    </a:solidFill>
                  </a:tcPr>
                </a:tc>
                <a:extLst>
                  <a:ext uri="{0D108BD9-81ED-4DB2-BD59-A6C34878D82A}">
                    <a16:rowId xmlns:a16="http://schemas.microsoft.com/office/drawing/2014/main" val="1437263989"/>
                  </a:ext>
                </a:extLst>
              </a:tr>
            </a:tbl>
          </a:graphicData>
        </a:graphic>
      </p:graphicFrame>
      <p:sp>
        <p:nvSpPr>
          <p:cNvPr id="22" name="TextBox 21">
            <a:extLst>
              <a:ext uri="{FF2B5EF4-FFF2-40B4-BE49-F238E27FC236}">
                <a16:creationId xmlns:a16="http://schemas.microsoft.com/office/drawing/2014/main" id="{8DBEAFE9-34B4-B64D-A66E-1A7C85D13401}"/>
              </a:ext>
            </a:extLst>
          </p:cNvPr>
          <p:cNvSpPr txBox="1"/>
          <p:nvPr/>
        </p:nvSpPr>
        <p:spPr>
          <a:xfrm>
            <a:off x="6341674" y="1274104"/>
            <a:ext cx="5338737" cy="573360"/>
          </a:xfrm>
          <a:prstGeom prst="rect">
            <a:avLst/>
          </a:prstGeom>
          <a:solidFill>
            <a:schemeClr val="accent1"/>
          </a:solidFill>
          <a:ln w="3175">
            <a:noFill/>
          </a:ln>
        </p:spPr>
        <p:txBody>
          <a:bodyPr vert="horz" wrap="square" lIns="180000" tIns="180000" rIns="180000" bIns="18000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lang="cy-GB" sz="1400" b="1" i="0" strike="noStrike" cap="none" spc="0" baseline="0">
                <a:solidFill>
                  <a:srgbClr val="F2F2F2"/>
                </a:solidFill>
                <a:effectLst/>
                <a:latin typeface="Arial"/>
                <a:ea typeface="Arial"/>
                <a:cs typeface="Arial"/>
              </a:rPr>
              <a:t>Mynegai ymgysylltiad staff: 65</a:t>
            </a:r>
            <a:endParaRPr kumimoji="0" lang="en-GB" sz="1400" b="0" i="0" u="none" strike="noStrike" kern="1200" cap="none" spc="0" normalizeH="0" baseline="0" noProof="0">
              <a:ln>
                <a:noFill/>
              </a:ln>
              <a:solidFill>
                <a:srgbClr val="F2F2F2"/>
              </a:solidFill>
              <a:effectLst/>
              <a:uLnTx/>
              <a:uFillTx/>
              <a:latin typeface="Arial"/>
              <a:ea typeface="Verdana" panose="020B0604030504040204" pitchFamily="34" charset="0"/>
              <a:cs typeface="Verdana" panose="020B0604030504040204" pitchFamily="34" charset="0"/>
            </a:endParaRPr>
          </a:p>
        </p:txBody>
      </p:sp>
      <p:graphicFrame>
        <p:nvGraphicFramePr>
          <p:cNvPr id="8" name="Table 7">
            <a:extLst>
              <a:ext uri="{FF2B5EF4-FFF2-40B4-BE49-F238E27FC236}">
                <a16:creationId xmlns:a16="http://schemas.microsoft.com/office/drawing/2014/main" id="{EAEB200B-AFFC-464F-88BE-2A90094169E9}"/>
              </a:ext>
            </a:extLst>
          </p:cNvPr>
          <p:cNvGraphicFramePr>
            <a:graphicFrameLocks noGrp="1"/>
          </p:cNvGraphicFramePr>
          <p:nvPr>
            <p:extLst>
              <p:ext uri="{D42A27DB-BD31-4B8C-83A1-F6EECF244321}">
                <p14:modId xmlns:p14="http://schemas.microsoft.com/office/powerpoint/2010/main" val="1283984601"/>
              </p:ext>
            </p:extLst>
          </p:nvPr>
        </p:nvGraphicFramePr>
        <p:xfrm>
          <a:off x="6341672" y="2856618"/>
          <a:ext cx="5338738" cy="3079634"/>
        </p:xfrm>
        <a:graphic>
          <a:graphicData uri="http://schemas.openxmlformats.org/drawingml/2006/table">
            <a:tbl>
              <a:tblPr firstRow="1" bandRow="1">
                <a:tableStyleId>{2D5ABB26-0587-4C30-8999-92F81FD0307C}</a:tableStyleId>
              </a:tblPr>
              <a:tblGrid>
                <a:gridCol w="3058888">
                  <a:extLst>
                    <a:ext uri="{9D8B030D-6E8A-4147-A177-3AD203B41FA5}">
                      <a16:colId xmlns:a16="http://schemas.microsoft.com/office/drawing/2014/main" val="2486422282"/>
                    </a:ext>
                  </a:extLst>
                </a:gridCol>
                <a:gridCol w="794843">
                  <a:extLst>
                    <a:ext uri="{9D8B030D-6E8A-4147-A177-3AD203B41FA5}">
                      <a16:colId xmlns:a16="http://schemas.microsoft.com/office/drawing/2014/main" val="3915770273"/>
                    </a:ext>
                  </a:extLst>
                </a:gridCol>
                <a:gridCol w="1485007">
                  <a:extLst>
                    <a:ext uri="{9D8B030D-6E8A-4147-A177-3AD203B41FA5}">
                      <a16:colId xmlns:a16="http://schemas.microsoft.com/office/drawing/2014/main" val="93019837"/>
                    </a:ext>
                  </a:extLst>
                </a:gridCol>
              </a:tblGrid>
              <a:tr h="6340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FFFFF"/>
                          </a:solidFill>
                          <a:effectLst/>
                          <a:latin typeface="Arial"/>
                          <a:ea typeface="Arial"/>
                          <a:cs typeface="Arial"/>
                        </a:rPr>
                        <a:t>Gostyngiadau mwyaf ers 2020</a:t>
                      </a:r>
                    </a:p>
                  </a:txBody>
                  <a:tcPr marL="72000" marR="72000" marT="72000" marB="72000" anchor="ctr">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cy-GB" sz="1000" b="1" i="0" strike="noStrike" cap="none" spc="0" baseline="0">
                          <a:solidFill>
                            <a:srgbClr val="FFFFFF"/>
                          </a:solidFill>
                          <a:effectLst/>
                          <a:latin typeface="Arial"/>
                          <a:ea typeface="Arial"/>
                          <a:cs typeface="Arial"/>
                        </a:rPr>
                        <a:t>% cadarnhaol</a:t>
                      </a:r>
                      <a:endParaRPr lang="en-GB" sz="10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cy-GB" sz="1000" b="1" i="0" strike="noStrike" cap="none" spc="0" baseline="0">
                          <a:solidFill>
                            <a:srgbClr val="FFFFFF"/>
                          </a:solidFill>
                          <a:effectLst/>
                          <a:latin typeface="Arial"/>
                          <a:ea typeface="Arial"/>
                          <a:cs typeface="Arial"/>
                        </a:rPr>
                        <a:t>Amrywiant </a:t>
                      </a:r>
                      <a:br>
                        <a:rPr sz="1000"/>
                      </a:br>
                      <a:r>
                        <a:rPr lang="cy-GB" sz="1000" b="1" i="0" strike="noStrike" cap="none" spc="0" baseline="0">
                          <a:solidFill>
                            <a:srgbClr val="FFFFFF"/>
                          </a:solidFill>
                          <a:effectLst/>
                          <a:latin typeface="Arial"/>
                          <a:ea typeface="Arial"/>
                          <a:cs typeface="Arial"/>
                        </a:rPr>
                        <a:t>ers 2020</a:t>
                      </a:r>
                    </a:p>
                    <a:p>
                      <a:pPr algn="ctr"/>
                      <a:r>
                        <a:rPr lang="cy-GB" sz="1000" b="1" i="0" strike="noStrike" cap="none" spc="0" baseline="0">
                          <a:solidFill>
                            <a:srgbClr val="FFFFFF"/>
                          </a:solidFill>
                          <a:effectLst/>
                          <a:latin typeface="Arial"/>
                          <a:ea typeface="Arial"/>
                          <a:cs typeface="Arial"/>
                        </a:rPr>
                        <a:t>(pwynt %)</a:t>
                      </a:r>
                      <a:endParaRPr lang="en-GB" sz="10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L w="12700" cap="flat" cmpd="sng" algn="ctr">
                      <a:solidFill>
                        <a:schemeClr val="bg2"/>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3368402155"/>
                  </a:ext>
                </a:extLst>
              </a:tr>
              <a:tr h="594986">
                <a:tc>
                  <a:txBody>
                    <a:bodyPr/>
                    <a:lstStyle/>
                    <a:p>
                      <a:pPr marL="87313" indent="0" algn="l" defTabSz="914400" rtl="0" eaLnBrk="1" fontAlgn="ctr" latinLnBrk="0" hangingPunct="1"/>
                      <a:r>
                        <a:rPr lang="cy-GB" sz="1000" b="0" i="0" strike="noStrike" cap="none" spc="0" baseline="0">
                          <a:solidFill>
                            <a:srgbClr val="6D6E71"/>
                          </a:solidFill>
                          <a:effectLst/>
                          <a:latin typeface="Arial"/>
                          <a:ea typeface="Arial"/>
                          <a:cs typeface="Arial"/>
                        </a:rPr>
                        <a:t>Rwy’n poeni am fy ngwaith yn aml y tu allan i oriau gwaith [NET: Anghytuno]</a:t>
                      </a:r>
                      <a:endParaRPr lang="en-US" sz="1000" b="0" u="none" strike="noStrike" kern="1200">
                        <a:solidFill>
                          <a:schemeClr val="tx1"/>
                        </a:solidFill>
                        <a:effectLst/>
                        <a:latin typeface="+mn-lt"/>
                        <a:ea typeface="+mn-ea"/>
                        <a:cs typeface="+mn-cs"/>
                      </a:endParaRPr>
                    </a:p>
                  </a:txBody>
                  <a:tcPr anchor="ctr">
                    <a:solidFill>
                      <a:schemeClr val="bg2">
                        <a:lumMod val="95000"/>
                      </a:schemeClr>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23%</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-37</a:t>
                      </a:r>
                    </a:p>
                  </a:txBody>
                  <a:tcPr anchor="ctr">
                    <a:solidFill>
                      <a:schemeClr val="bg2">
                        <a:lumMod val="95000"/>
                      </a:schemeClr>
                    </a:solidFill>
                  </a:tcPr>
                </a:tc>
                <a:extLst>
                  <a:ext uri="{0D108BD9-81ED-4DB2-BD59-A6C34878D82A}">
                    <a16:rowId xmlns:a16="http://schemas.microsoft.com/office/drawing/2014/main" val="2121817304"/>
                  </a:ext>
                </a:extLst>
              </a:tr>
              <a:tr h="461754">
                <a:tc>
                  <a:txBody>
                    <a:bodyPr/>
                    <a:lstStyle/>
                    <a:p>
                      <a:pPr marL="87313" indent="0" algn="l" defTabSz="914400" rtl="0" eaLnBrk="1" fontAlgn="ctr" latinLnBrk="0" hangingPunct="1"/>
                      <a:r>
                        <a:rPr lang="cy-GB" sz="1000" b="0" i="0" strike="noStrike" cap="none" spc="0" baseline="0">
                          <a:solidFill>
                            <a:srgbClr val="6D6E71"/>
                          </a:solidFill>
                          <a:effectLst/>
                          <a:latin typeface="Arial"/>
                          <a:ea typeface="Arial"/>
                          <a:cs typeface="Arial"/>
                        </a:rPr>
                        <a:t>Yn gyffredinol, sut ydych yn gweld eich swydd? [NET: Ddim yn peri straen]</a:t>
                      </a:r>
                    </a:p>
                  </a:txBody>
                  <a:tcPr marL="72000" marR="6350" marT="635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40%</a:t>
                      </a:r>
                    </a:p>
                  </a:txBody>
                  <a:tcPr marL="72000" marR="9525" marT="9525"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-24</a:t>
                      </a:r>
                    </a:p>
                  </a:txBody>
                  <a:tcPr marL="72000" marR="9525" marT="9525" marB="0" anchor="ctr"/>
                </a:tc>
                <a:extLst>
                  <a:ext uri="{0D108BD9-81ED-4DB2-BD59-A6C34878D82A}">
                    <a16:rowId xmlns:a16="http://schemas.microsoft.com/office/drawing/2014/main" val="3908068344"/>
                  </a:ext>
                </a:extLst>
              </a:tr>
              <a:tr h="461754">
                <a:tc>
                  <a:txBody>
                    <a:bodyPr/>
                    <a:lstStyle/>
                    <a:p>
                      <a:pPr marL="87313" indent="0" algn="l" defTabSz="914400" rtl="0" eaLnBrk="1" fontAlgn="ctr" latinLnBrk="0" hangingPunct="1"/>
                      <a:r>
                        <a:rPr lang="cy-GB" sz="1000" b="0" i="0" strike="noStrike" cap="none" spc="0" baseline="0">
                          <a:solidFill>
                            <a:srgbClr val="6D6E71"/>
                          </a:solidFill>
                          <a:effectLst/>
                          <a:latin typeface="Arial"/>
                          <a:ea typeface="Arial"/>
                          <a:cs typeface="Arial"/>
                        </a:rPr>
                        <a:t>Rwy’n teimlo bod y blaenoriaethau’n newid yn rhy aml i mi allu gweithio mewn ffordd effeithlon [NET: Anghytuno]</a:t>
                      </a:r>
                      <a:endParaRPr lang="en-US" sz="1000" b="0" u="none" strike="noStrike" kern="1200">
                        <a:solidFill>
                          <a:schemeClr val="tx1"/>
                        </a:solidFill>
                        <a:effectLst/>
                        <a:latin typeface="+mn-lt"/>
                        <a:ea typeface="+mn-ea"/>
                        <a:cs typeface="+mn-cs"/>
                      </a:endParaRPr>
                    </a:p>
                  </a:txBody>
                  <a:tcPr marL="72000" marR="6350" marT="6350" marB="0"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31%</a:t>
                      </a:r>
                    </a:p>
                  </a:txBody>
                  <a:tcPr marL="72000" marR="9525" marT="9525" marB="0"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-13</a:t>
                      </a:r>
                    </a:p>
                  </a:txBody>
                  <a:tcPr marL="72000" marR="9525" marT="9525" marB="0" anchor="ctr">
                    <a:solidFill>
                      <a:schemeClr val="bg2">
                        <a:lumMod val="95000"/>
                      </a:schemeClr>
                    </a:solidFill>
                  </a:tcPr>
                </a:tc>
                <a:extLst>
                  <a:ext uri="{0D108BD9-81ED-4DB2-BD59-A6C34878D82A}">
                    <a16:rowId xmlns:a16="http://schemas.microsoft.com/office/drawing/2014/main" val="2078049393"/>
                  </a:ext>
                </a:extLst>
              </a:tr>
              <a:tr h="461754">
                <a:tc>
                  <a:txBody>
                    <a:bodyPr/>
                    <a:lstStyle/>
                    <a:p>
                      <a:pPr marL="87313" indent="0" algn="l" defTabSz="914400" rtl="0" eaLnBrk="1" fontAlgn="ctr" latinLnBrk="0" hangingPunct="1"/>
                      <a:r>
                        <a:rPr lang="cy-GB" sz="1000" b="0" i="0" strike="noStrike" cap="none" spc="0" baseline="0">
                          <a:solidFill>
                            <a:srgbClr val="6D6E71"/>
                          </a:solidFill>
                          <a:effectLst/>
                          <a:latin typeface="Arial"/>
                          <a:ea typeface="Arial"/>
                          <a:cs typeface="Arial"/>
                        </a:rPr>
                        <a:t>Rwy’n ymwybodol o Gynllun Cydraddoldeb Strategol Cydraddoldeb ac Amrywiaeth y brifysgol 2020 - 2024 a’i amcanion</a:t>
                      </a:r>
                    </a:p>
                  </a:txBody>
                  <a:tcPr marL="72000" marR="6350" marT="6350" marB="0"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66%</a:t>
                      </a:r>
                    </a:p>
                  </a:txBody>
                  <a:tcPr marL="72000" marR="9525" marT="9525" marB="0"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-10</a:t>
                      </a:r>
                    </a:p>
                  </a:txBody>
                  <a:tcPr marL="72000" marR="9525" marT="9525" marB="0" anchor="ctr">
                    <a:solidFill>
                      <a:schemeClr val="bg1"/>
                    </a:solidFill>
                  </a:tcPr>
                </a:tc>
                <a:extLst>
                  <a:ext uri="{0D108BD9-81ED-4DB2-BD59-A6C34878D82A}">
                    <a16:rowId xmlns:a16="http://schemas.microsoft.com/office/drawing/2014/main" val="190789683"/>
                  </a:ext>
                </a:extLst>
              </a:tr>
              <a:tr h="461754">
                <a:tc>
                  <a:txBody>
                    <a:bodyPr/>
                    <a:lstStyle/>
                    <a:p>
                      <a:pPr marL="87313" indent="0" algn="l" defTabSz="914400" rtl="0" eaLnBrk="1" fontAlgn="ctr" latinLnBrk="0" hangingPunct="1"/>
                      <a:r>
                        <a:rPr lang="cy-GB" sz="1000" b="0" i="0" strike="noStrike" cap="none" spc="0" baseline="0">
                          <a:solidFill>
                            <a:srgbClr val="6D6E71"/>
                          </a:solidFill>
                          <a:effectLst/>
                          <a:latin typeface="Arial"/>
                          <a:ea typeface="Arial"/>
                          <a:cs typeface="Arial"/>
                        </a:rPr>
                        <a:t>Rwy’n teimlo fy mod yn cael fy ngwerthfawrogi gan y brifysgol </a:t>
                      </a:r>
                      <a:endParaRPr lang="en-US" sz="1000" b="0" u="none" strike="noStrike" kern="1200">
                        <a:solidFill>
                          <a:schemeClr val="tx1"/>
                        </a:solidFill>
                        <a:effectLst/>
                        <a:latin typeface="+mn-lt"/>
                        <a:ea typeface="+mn-ea"/>
                        <a:cs typeface="+mn-cs"/>
                      </a:endParaRPr>
                    </a:p>
                  </a:txBody>
                  <a:tcPr marL="72000" marR="6350" marT="6350" marB="0" anchor="ctr">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41%</a:t>
                      </a:r>
                    </a:p>
                  </a:txBody>
                  <a:tcPr marL="72000" marR="9525" marT="9525" marB="0" anchor="ctr">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-6</a:t>
                      </a:r>
                    </a:p>
                  </a:txBody>
                  <a:tcPr marL="72000" marR="9525" marT="9525" marB="0" anchor="ctr">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437263989"/>
                  </a:ext>
                </a:extLst>
              </a:tr>
            </a:tbl>
          </a:graphicData>
        </a:graphic>
      </p:graphicFrame>
    </p:spTree>
    <p:extLst>
      <p:ext uri="{BB962C8B-B14F-4D97-AF65-F5344CB8AC3E}">
        <p14:creationId xmlns:p14="http://schemas.microsoft.com/office/powerpoint/2010/main" val="3329554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Cwestiynau gyda'r ymatebion cryfaf</a:t>
            </a:r>
            <a:endParaRPr lang="en-GB" b="0"/>
          </a:p>
        </p:txBody>
      </p:sp>
      <p:graphicFrame>
        <p:nvGraphicFramePr>
          <p:cNvPr id="20" name="Table 19">
            <a:extLst>
              <a:ext uri="{FF2B5EF4-FFF2-40B4-BE49-F238E27FC236}">
                <a16:creationId xmlns:a16="http://schemas.microsoft.com/office/drawing/2014/main" id="{D98BBA21-29E7-6547-AE2E-E854B576FCA7}"/>
              </a:ext>
            </a:extLst>
          </p:cNvPr>
          <p:cNvGraphicFramePr>
            <a:graphicFrameLocks noGrp="1"/>
          </p:cNvGraphicFramePr>
          <p:nvPr>
            <p:extLst>
              <p:ext uri="{D42A27DB-BD31-4B8C-83A1-F6EECF244321}">
                <p14:modId xmlns:p14="http://schemas.microsoft.com/office/powerpoint/2010/main" val="3343828408"/>
              </p:ext>
            </p:extLst>
          </p:nvPr>
        </p:nvGraphicFramePr>
        <p:xfrm>
          <a:off x="520717" y="1256340"/>
          <a:ext cx="5318091" cy="4038969"/>
        </p:xfrm>
        <a:graphic>
          <a:graphicData uri="http://schemas.openxmlformats.org/drawingml/2006/table">
            <a:tbl>
              <a:tblPr firstRow="1" bandRow="1">
                <a:tableStyleId>{2D5ABB26-0587-4C30-8999-92F81FD0307C}</a:tableStyleId>
              </a:tblPr>
              <a:tblGrid>
                <a:gridCol w="4221220">
                  <a:extLst>
                    <a:ext uri="{9D8B030D-6E8A-4147-A177-3AD203B41FA5}">
                      <a16:colId xmlns:a16="http://schemas.microsoft.com/office/drawing/2014/main" val="2486422282"/>
                    </a:ext>
                  </a:extLst>
                </a:gridCol>
                <a:gridCol w="1096871">
                  <a:extLst>
                    <a:ext uri="{9D8B030D-6E8A-4147-A177-3AD203B41FA5}">
                      <a16:colId xmlns:a16="http://schemas.microsoft.com/office/drawing/2014/main" val="3915770273"/>
                    </a:ext>
                  </a:extLst>
                </a:gridCol>
              </a:tblGrid>
              <a:tr h="733125">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400" b="1" i="0" strike="noStrike" cap="none" spc="0" baseline="0">
                          <a:solidFill>
                            <a:srgbClr val="FFFFFF"/>
                          </a:solidFill>
                          <a:effectLst/>
                          <a:latin typeface="Arial"/>
                          <a:ea typeface="Arial"/>
                          <a:cs typeface="Arial"/>
                        </a:rPr>
                        <a:t>Cwestiynau gyda'r sgôr cadarnhaol uchaf</a:t>
                      </a:r>
                    </a:p>
                  </a:txBody>
                  <a:tcPr marL="72000" marR="72000" marT="72000" marB="72000" anchor="ctr">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 cadarnhaol (cytuno net)</a:t>
                      </a:r>
                      <a:endParaRPr lang="en-GB" sz="1100" b="1" baseline="0">
                        <a:solidFill>
                          <a:schemeClr val="bg1"/>
                        </a:solidFill>
                        <a:latin typeface="Arial" panose="020B0604020202020204" pitchFamily="34" charset="0"/>
                        <a:ea typeface="Verdana" panose="020B0604030504040204" pitchFamily="34" charset="0"/>
                        <a:cs typeface="Verdana" panose="020B0604030504040204" pitchFamily="34" charset="0"/>
                      </a:endParaRPr>
                    </a:p>
                  </a:txBody>
                  <a:tcPr marL="72000" marR="72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3368402155"/>
                  </a:ext>
                </a:extLst>
              </a:tr>
              <a:tr h="800259">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Mae pobl yn ymddiried ynof i wneud fy ngwaith </a:t>
                      </a:r>
                    </a:p>
                  </a:txBody>
                  <a:tcPr anchor="ctr">
                    <a:solidFill>
                      <a:schemeClr val="bg2">
                        <a:lumMod val="95000"/>
                      </a:schemeClr>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88%</a:t>
                      </a:r>
                    </a:p>
                  </a:txBody>
                  <a:tcPr anchor="ctr">
                    <a:solidFill>
                      <a:schemeClr val="bg2">
                        <a:lumMod val="95000"/>
                      </a:schemeClr>
                    </a:solidFill>
                  </a:tcPr>
                </a:tc>
                <a:extLst>
                  <a:ext uri="{0D108BD9-81ED-4DB2-BD59-A6C34878D82A}">
                    <a16:rowId xmlns:a16="http://schemas.microsoft.com/office/drawing/2014/main" val="3654848127"/>
                  </a:ext>
                </a:extLst>
              </a:tr>
              <a:tr h="642405">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Mae fy arweinydd tîm/rheolwr llinell neu oruchwyliwr uniongyrchol yn hawdd mynd ato/ati</a:t>
                      </a:r>
                    </a:p>
                  </a:txBody>
                  <a:tcPr anchor="ct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88%</a:t>
                      </a:r>
                    </a:p>
                  </a:txBody>
                  <a:tcPr anchor="ctr"/>
                </a:tc>
                <a:extLst>
                  <a:ext uri="{0D108BD9-81ED-4DB2-BD59-A6C34878D82A}">
                    <a16:rowId xmlns:a16="http://schemas.microsoft.com/office/drawing/2014/main" val="3908068344"/>
                  </a:ext>
                </a:extLst>
              </a:tr>
              <a:tr h="621060">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Gallaf benderfynu ar fy mhen fy hun sut i wneud fy ngwaith</a:t>
                      </a:r>
                    </a:p>
                  </a:txBody>
                  <a:tcPr anchor="ctr">
                    <a:solidFill>
                      <a:schemeClr val="bg2">
                        <a:lumMod val="95000"/>
                      </a:schemeClr>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84%</a:t>
                      </a:r>
                    </a:p>
                  </a:txBody>
                  <a:tcPr anchor="ctr">
                    <a:solidFill>
                      <a:schemeClr val="bg2">
                        <a:lumMod val="95000"/>
                      </a:schemeClr>
                    </a:solidFill>
                  </a:tcPr>
                </a:tc>
                <a:extLst>
                  <a:ext uri="{0D108BD9-81ED-4DB2-BD59-A6C34878D82A}">
                    <a16:rowId xmlns:a16="http://schemas.microsoft.com/office/drawing/2014/main" val="2078049393"/>
                  </a:ext>
                </a:extLst>
              </a:tr>
              <a:tr h="621060">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Rwy’n fodlon newid agweddau ar fy mywyd proffesiynol i fod yn fwy cynaliadwy</a:t>
                      </a:r>
                      <a:endParaRPr lang="en-US" sz="1050" b="0" u="none" strike="noStrike" kern="1200" baseline="0">
                        <a:solidFill>
                          <a:schemeClr val="tx1"/>
                        </a:solidFill>
                        <a:effectLst/>
                        <a:latin typeface="Arial" panose="020B0604020202020204" pitchFamily="34" charset="0"/>
                        <a:ea typeface="+mn-ea"/>
                        <a:cs typeface="+mn-cs"/>
                      </a:endParaRPr>
                    </a:p>
                  </a:txBody>
                  <a:tcPr anchor="ctr">
                    <a:solidFill>
                      <a:schemeClr val="bg1"/>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84%</a:t>
                      </a:r>
                    </a:p>
                  </a:txBody>
                  <a:tcPr anchor="ctr">
                    <a:solidFill>
                      <a:schemeClr val="bg1"/>
                    </a:solidFill>
                  </a:tcPr>
                </a:tc>
                <a:extLst>
                  <a:ext uri="{0D108BD9-81ED-4DB2-BD59-A6C34878D82A}">
                    <a16:rowId xmlns:a16="http://schemas.microsoft.com/office/drawing/2014/main" val="190789683"/>
                  </a:ext>
                </a:extLst>
              </a:tr>
              <a:tr h="621060">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Rwy’n teimlo’n ddiogel ac yn sicr yn fy amgylchedd gwaith</a:t>
                      </a:r>
                    </a:p>
                  </a:txBody>
                  <a:tcPr anchor="ctr">
                    <a:lnB w="12700" cap="flat" cmpd="sng" algn="ctr">
                      <a:solidFill>
                        <a:schemeClr val="bg1"/>
                      </a:solidFill>
                      <a:prstDash val="solid"/>
                      <a:round/>
                      <a:headEnd type="none" w="med" len="med"/>
                      <a:tailEnd type="none" w="med" len="med"/>
                    </a:lnB>
                    <a:solidFill>
                      <a:srgbClr val="E6E6E6"/>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83%</a:t>
                      </a:r>
                    </a:p>
                  </a:txBody>
                  <a:tcPr anchor="ctr">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437263989"/>
                  </a:ext>
                </a:extLst>
              </a:tr>
            </a:tbl>
          </a:graphicData>
        </a:graphic>
      </p:graphicFrame>
      <p:graphicFrame>
        <p:nvGraphicFramePr>
          <p:cNvPr id="8" name="Table 7">
            <a:extLst>
              <a:ext uri="{FF2B5EF4-FFF2-40B4-BE49-F238E27FC236}">
                <a16:creationId xmlns:a16="http://schemas.microsoft.com/office/drawing/2014/main" id="{EAEB200B-AFFC-464F-88BE-2A90094169E9}"/>
              </a:ext>
            </a:extLst>
          </p:cNvPr>
          <p:cNvGraphicFramePr>
            <a:graphicFrameLocks noGrp="1"/>
          </p:cNvGraphicFramePr>
          <p:nvPr>
            <p:extLst>
              <p:ext uri="{D42A27DB-BD31-4B8C-83A1-F6EECF244321}">
                <p14:modId xmlns:p14="http://schemas.microsoft.com/office/powerpoint/2010/main" val="1824966659"/>
              </p:ext>
            </p:extLst>
          </p:nvPr>
        </p:nvGraphicFramePr>
        <p:xfrm>
          <a:off x="6353192" y="1256340"/>
          <a:ext cx="5315833" cy="4038968"/>
        </p:xfrm>
        <a:graphic>
          <a:graphicData uri="http://schemas.openxmlformats.org/drawingml/2006/table">
            <a:tbl>
              <a:tblPr firstRow="1" bandRow="1">
                <a:tableStyleId>{2D5ABB26-0587-4C30-8999-92F81FD0307C}</a:tableStyleId>
              </a:tblPr>
              <a:tblGrid>
                <a:gridCol w="4219427">
                  <a:extLst>
                    <a:ext uri="{9D8B030D-6E8A-4147-A177-3AD203B41FA5}">
                      <a16:colId xmlns:a16="http://schemas.microsoft.com/office/drawing/2014/main" val="2486422282"/>
                    </a:ext>
                  </a:extLst>
                </a:gridCol>
                <a:gridCol w="1096406">
                  <a:extLst>
                    <a:ext uri="{9D8B030D-6E8A-4147-A177-3AD203B41FA5}">
                      <a16:colId xmlns:a16="http://schemas.microsoft.com/office/drawing/2014/main" val="3915770273"/>
                    </a:ext>
                  </a:extLst>
                </a:gridCol>
              </a:tblGrid>
              <a:tr h="754269">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400" b="1" i="0" strike="noStrike" cap="none" spc="0" baseline="0">
                          <a:solidFill>
                            <a:srgbClr val="FFFFFF"/>
                          </a:solidFill>
                          <a:effectLst/>
                          <a:latin typeface="Arial"/>
                          <a:ea typeface="Arial"/>
                          <a:cs typeface="Arial"/>
                        </a:rPr>
                        <a:t>Cwestiynau gyda'r sgôr negyddol uchaf</a:t>
                      </a:r>
                    </a:p>
                  </a:txBody>
                  <a:tcPr marL="72000" marR="72000" marT="72000" marB="72000" anchor="ctr">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 negyddol (anghytuno net)</a:t>
                      </a:r>
                      <a:endParaRPr lang="en-GB" sz="11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3368402155"/>
                  </a:ext>
                </a:extLst>
              </a:tr>
              <a:tr h="800307">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Rwy’n poeni am fy ngwaith yn aml y tu allan i oriau gwaith [NET: Cytuno]</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60%</a:t>
                      </a:r>
                    </a:p>
                  </a:txBody>
                  <a:tcPr anchor="ctr">
                    <a:solidFill>
                      <a:schemeClr val="bg2">
                        <a:lumMod val="95000"/>
                      </a:schemeClr>
                    </a:solidFill>
                  </a:tcPr>
                </a:tc>
                <a:extLst>
                  <a:ext uri="{0D108BD9-81ED-4DB2-BD59-A6C34878D82A}">
                    <a16:rowId xmlns:a16="http://schemas.microsoft.com/office/drawing/2014/main" val="3654848127"/>
                  </a:ext>
                </a:extLst>
              </a:tr>
              <a:tr h="621098">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Fel rheol, mae digon o bobl yn fy nhîm i ymdopi â’n llwyth gwaith</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48%</a:t>
                      </a:r>
                    </a:p>
                  </a:txBody>
                  <a:tcPr anchor="ctr"/>
                </a:tc>
                <a:extLst>
                  <a:ext uri="{0D108BD9-81ED-4DB2-BD59-A6C34878D82A}">
                    <a16:rowId xmlns:a16="http://schemas.microsoft.com/office/drawing/2014/main" val="3908068344"/>
                  </a:ext>
                </a:extLst>
              </a:tr>
              <a:tr h="621098">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Mae’n rhaid i mi gyflawni tasgau dibwys sy’n fy rhwystro rhag cyflawni tasgau pwysicach [NET: Cytuno]</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44%</a:t>
                      </a:r>
                    </a:p>
                  </a:txBody>
                  <a:tcPr anchor="ctr">
                    <a:solidFill>
                      <a:schemeClr val="bg2">
                        <a:lumMod val="95000"/>
                      </a:schemeClr>
                    </a:solidFill>
                  </a:tcPr>
                </a:tc>
                <a:extLst>
                  <a:ext uri="{0D108BD9-81ED-4DB2-BD59-A6C34878D82A}">
                    <a16:rowId xmlns:a16="http://schemas.microsoft.com/office/drawing/2014/main" val="2078049393"/>
                  </a:ext>
                </a:extLst>
              </a:tr>
              <a:tr h="621098">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Rwy’n teimlo bod newidiadau’n cael eu rheoli’n dda yn y brifysgol</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36%</a:t>
                      </a:r>
                    </a:p>
                  </a:txBody>
                  <a:tcPr anchor="ctr">
                    <a:solidFill>
                      <a:schemeClr val="bg1"/>
                    </a:solidFill>
                  </a:tcPr>
                </a:tc>
                <a:extLst>
                  <a:ext uri="{0D108BD9-81ED-4DB2-BD59-A6C34878D82A}">
                    <a16:rowId xmlns:a16="http://schemas.microsoft.com/office/drawing/2014/main" val="190789683"/>
                  </a:ext>
                </a:extLst>
              </a:tr>
              <a:tr h="621098">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Rwy’n meddwl bod system deg a thryloyw ar draws y brifysgol ar gyfer dyrchafiadau</a:t>
                      </a:r>
                    </a:p>
                  </a:txBody>
                  <a:tcPr anchor="ctr">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35%</a:t>
                      </a:r>
                    </a:p>
                  </a:txBody>
                  <a:tcPr anchor="ctr">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437263989"/>
                  </a:ext>
                </a:extLst>
              </a:tr>
            </a:tbl>
          </a:graphicData>
        </a:graphic>
      </p:graphicFrame>
      <p:sp>
        <p:nvSpPr>
          <p:cNvPr id="9" name="Rectangle 8">
            <a:extLst>
              <a:ext uri="{FF2B5EF4-FFF2-40B4-BE49-F238E27FC236}">
                <a16:creationId xmlns:a16="http://schemas.microsoft.com/office/drawing/2014/main" id="{76C51CF6-73E5-4B61-8B2D-87DD5A906DA8}"/>
              </a:ext>
            </a:extLst>
          </p:cNvPr>
          <p:cNvSpPr/>
          <p:nvPr/>
        </p:nvSpPr>
        <p:spPr>
          <a:xfrm>
            <a:off x="520718" y="5427143"/>
            <a:ext cx="4279569" cy="182880"/>
          </a:xfrm>
          <a:prstGeom prst="rect">
            <a:avLst/>
          </a:prstGeom>
        </p:spPr>
        <p:txBody>
          <a:bodyPr wrap="square" lIns="0" tIns="0" rIns="0" bIns="0" anchor="t">
            <a:spAutoFit/>
          </a:bodyPr>
          <a:lstStyle/>
          <a:p>
            <a:pPr>
              <a:spcBef>
                <a:spcPct val="0"/>
              </a:spcBef>
              <a:spcAft>
                <a:spcPct val="0"/>
              </a:spcAft>
              <a:defRPr/>
            </a:pPr>
            <a:r>
              <a:rPr lang="cy-GB" sz="1200" b="1" i="0" strike="noStrike" cap="none" spc="0" baseline="0">
                <a:solidFill>
                  <a:srgbClr val="00B050"/>
                </a:solidFill>
                <a:effectLst/>
                <a:latin typeface="Arial"/>
                <a:ea typeface="Arial"/>
                <a:cs typeface="Arial"/>
              </a:rPr>
              <a:t>Cryfderau:</a:t>
            </a:r>
            <a:r>
              <a:rPr lang="cy-GB" sz="1200" b="1">
                <a:solidFill>
                  <a:srgbClr val="00B050"/>
                </a:solidFill>
                <a:latin typeface="Arial"/>
                <a:ea typeface="Arial"/>
                <a:cs typeface="Arial"/>
              </a:rPr>
              <a:t> </a:t>
            </a:r>
            <a:r>
              <a:rPr lang="cy-GB" sz="1200" b="0" i="0" strike="noStrike" cap="none" spc="0" baseline="0">
                <a:solidFill>
                  <a:srgbClr val="6D6E71"/>
                </a:solidFill>
                <a:effectLst/>
                <a:latin typeface="Arial"/>
                <a:ea typeface="Arial"/>
                <a:cs typeface="Arial"/>
              </a:rPr>
              <a:t>Am beth mae aelodau staff fwyaf cadarnhaol?</a:t>
            </a:r>
          </a:p>
        </p:txBody>
      </p:sp>
      <p:sp>
        <p:nvSpPr>
          <p:cNvPr id="10" name="Rectangle 9">
            <a:extLst>
              <a:ext uri="{FF2B5EF4-FFF2-40B4-BE49-F238E27FC236}">
                <a16:creationId xmlns:a16="http://schemas.microsoft.com/office/drawing/2014/main" id="{9E2F71DF-6D85-495B-BDA6-E3C4DB4AAAC1}"/>
              </a:ext>
            </a:extLst>
          </p:cNvPr>
          <p:cNvSpPr/>
          <p:nvPr/>
        </p:nvSpPr>
        <p:spPr>
          <a:xfrm>
            <a:off x="6353192" y="5427143"/>
            <a:ext cx="5322498" cy="182880"/>
          </a:xfrm>
          <a:prstGeom prst="rect">
            <a:avLst/>
          </a:prstGeom>
        </p:spPr>
        <p:txBody>
          <a:bodyPr wrap="square" lIns="0" tIns="0" rIns="0" bIns="0" anchor="t">
            <a:spAutoFit/>
          </a:bodyPr>
          <a:lstStyle/>
          <a:p>
            <a:pPr>
              <a:spcBef>
                <a:spcPct val="0"/>
              </a:spcBef>
              <a:spcAft>
                <a:spcPct val="0"/>
              </a:spcAft>
              <a:defRPr/>
            </a:pPr>
            <a:r>
              <a:rPr lang="cy-GB" sz="1200" b="1" i="0" strike="noStrike" cap="none" spc="0" baseline="0">
                <a:solidFill>
                  <a:srgbClr val="C00000"/>
                </a:solidFill>
                <a:effectLst/>
                <a:latin typeface="Arial"/>
                <a:ea typeface="Arial"/>
                <a:cs typeface="Arial"/>
              </a:rPr>
              <a:t>Meysydd pryder:</a:t>
            </a:r>
            <a:r>
              <a:rPr lang="cy-GB" sz="1200" b="1">
                <a:solidFill>
                  <a:srgbClr val="C00000"/>
                </a:solidFill>
                <a:latin typeface="Arial"/>
                <a:ea typeface="Arial"/>
                <a:cs typeface="Arial"/>
              </a:rPr>
              <a:t> </a:t>
            </a:r>
            <a:r>
              <a:rPr lang="cy-GB" sz="1200" b="0" i="0" strike="noStrike" cap="none" spc="0" baseline="0">
                <a:solidFill>
                  <a:srgbClr val="6D6E71"/>
                </a:solidFill>
                <a:effectLst/>
                <a:latin typeface="Arial"/>
                <a:ea typeface="Arial"/>
                <a:cs typeface="Arial"/>
              </a:rPr>
              <a:t>Am beth mae aelodau staff fwyaf negyddol?</a:t>
            </a:r>
          </a:p>
        </p:txBody>
      </p:sp>
      <p:pic>
        <p:nvPicPr>
          <p:cNvPr id="11" name="Picture 10" descr="Decorative white tick mark in green circle.">
            <a:extLst>
              <a:ext uri="{FF2B5EF4-FFF2-40B4-BE49-F238E27FC236}">
                <a16:creationId xmlns:a16="http://schemas.microsoft.com/office/drawing/2014/main" id="{ABF50CDC-E8F6-41F3-876E-FE465461C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212" y="1397030"/>
            <a:ext cx="468901" cy="468901"/>
          </a:xfrm>
          <a:prstGeom prst="rect">
            <a:avLst/>
          </a:prstGeom>
          <a:effectLst>
            <a:outerShdw blurRad="50800" dist="38100" dir="2700000" algn="tl" rotWithShape="0">
              <a:prstClr val="black">
                <a:alpha val="40000"/>
              </a:prstClr>
            </a:outerShdw>
          </a:effectLst>
        </p:spPr>
      </p:pic>
      <p:pic>
        <p:nvPicPr>
          <p:cNvPr id="12" name="Picture 11" descr="Decorative white cross in red circle. ">
            <a:extLst>
              <a:ext uri="{FF2B5EF4-FFF2-40B4-BE49-F238E27FC236}">
                <a16:creationId xmlns:a16="http://schemas.microsoft.com/office/drawing/2014/main" id="{F26442C2-1FF5-4AD1-8EA2-1F1F5D42CB33}"/>
              </a:ext>
            </a:extLst>
          </p:cNvPr>
          <p:cNvPicPr/>
          <p:nvPr/>
        </p:nvPicPr>
        <p:blipFill>
          <a:blip r:embed="rId3">
            <a:extLst>
              <a:ext uri="{28A0092B-C50C-407E-A947-70E740481C1C}">
                <a14:useLocalDpi xmlns:a14="http://schemas.microsoft.com/office/drawing/2010/main" val="0"/>
              </a:ext>
            </a:extLst>
          </a:blip>
          <a:stretch>
            <a:fillRect/>
          </a:stretch>
        </p:blipFill>
        <p:spPr>
          <a:xfrm>
            <a:off x="9811349" y="1353440"/>
            <a:ext cx="556083" cy="5560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04083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Meincnodi allanol</a:t>
            </a:r>
            <a:endParaRPr lang="en-GB" b="0"/>
          </a:p>
        </p:txBody>
      </p:sp>
      <p:graphicFrame>
        <p:nvGraphicFramePr>
          <p:cNvPr id="20" name="Table 19">
            <a:extLst>
              <a:ext uri="{FF2B5EF4-FFF2-40B4-BE49-F238E27FC236}">
                <a16:creationId xmlns:a16="http://schemas.microsoft.com/office/drawing/2014/main" id="{D98BBA21-29E7-6547-AE2E-E854B576FCA7}"/>
              </a:ext>
            </a:extLst>
          </p:cNvPr>
          <p:cNvGraphicFramePr>
            <a:graphicFrameLocks noGrp="1"/>
          </p:cNvGraphicFramePr>
          <p:nvPr>
            <p:extLst>
              <p:ext uri="{D42A27DB-BD31-4B8C-83A1-F6EECF244321}">
                <p14:modId xmlns:p14="http://schemas.microsoft.com/office/powerpoint/2010/main" val="3871453991"/>
              </p:ext>
            </p:extLst>
          </p:nvPr>
        </p:nvGraphicFramePr>
        <p:xfrm>
          <a:off x="1149536" y="1284986"/>
          <a:ext cx="4968000" cy="4192704"/>
        </p:xfrm>
        <a:graphic>
          <a:graphicData uri="http://schemas.openxmlformats.org/drawingml/2006/table">
            <a:tbl>
              <a:tblPr firstRow="1" bandRow="1">
                <a:tableStyleId>{2D5ABB26-0587-4C30-8999-92F81FD0307C}</a:tableStyleId>
              </a:tblPr>
              <a:tblGrid>
                <a:gridCol w="2959366">
                  <a:extLst>
                    <a:ext uri="{9D8B030D-6E8A-4147-A177-3AD203B41FA5}">
                      <a16:colId xmlns:a16="http://schemas.microsoft.com/office/drawing/2014/main" val="2486422282"/>
                    </a:ext>
                  </a:extLst>
                </a:gridCol>
                <a:gridCol w="956046">
                  <a:extLst>
                    <a:ext uri="{9D8B030D-6E8A-4147-A177-3AD203B41FA5}">
                      <a16:colId xmlns:a16="http://schemas.microsoft.com/office/drawing/2014/main" val="3915770273"/>
                    </a:ext>
                  </a:extLst>
                </a:gridCol>
                <a:gridCol w="1052588">
                  <a:extLst>
                    <a:ext uri="{9D8B030D-6E8A-4147-A177-3AD203B41FA5}">
                      <a16:colId xmlns:a16="http://schemas.microsoft.com/office/drawing/2014/main" val="93019837"/>
                    </a:ext>
                  </a:extLst>
                </a:gridCol>
              </a:tblGrid>
              <a:tr h="883324">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FFFFF"/>
                          </a:solidFill>
                          <a:effectLst/>
                          <a:latin typeface="Arial"/>
                          <a:ea typeface="Arial"/>
                          <a:cs typeface="Arial"/>
                        </a:rPr>
                        <a:t>Cwestiynau sy'n sgorio fwyaf cadarnhaol o </a:t>
                      </a:r>
                      <a:br>
                        <a:rPr sz="1000"/>
                      </a:br>
                      <a:r>
                        <a:rPr lang="cy-GB" sz="1000" b="1" i="0" strike="noStrike" cap="none" spc="0" baseline="0">
                          <a:solidFill>
                            <a:srgbClr val="FFFFFF"/>
                          </a:solidFill>
                          <a:effectLst/>
                          <a:latin typeface="Arial"/>
                          <a:ea typeface="Arial"/>
                          <a:cs typeface="Arial"/>
                        </a:rPr>
                        <a:t>gymharu â'r meincnod SAU</a:t>
                      </a:r>
                      <a:endParaRPr lang="en-GB" sz="10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cy-GB" sz="1000" b="1" i="0" strike="noStrike" cap="none" spc="0" baseline="0">
                          <a:solidFill>
                            <a:srgbClr val="FFFFFF"/>
                          </a:solidFill>
                          <a:effectLst/>
                          <a:latin typeface="Arial"/>
                          <a:ea typeface="Arial"/>
                          <a:cs typeface="Arial"/>
                        </a:rPr>
                        <a:t>% cadarnhaol</a:t>
                      </a:r>
                      <a:endParaRPr lang="en-GB" sz="10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cy-GB" sz="1000" b="1" i="0" strike="noStrike" cap="none" spc="0" baseline="0">
                          <a:solidFill>
                            <a:srgbClr val="F2F2F2"/>
                          </a:solidFill>
                          <a:effectLst/>
                          <a:latin typeface="Arial"/>
                          <a:ea typeface="Arial"/>
                          <a:cs typeface="Arial"/>
                        </a:rPr>
                        <a:t>Amrywiant</a:t>
                      </a:r>
                    </a:p>
                    <a:p>
                      <a:pPr algn="ctr"/>
                      <a:r>
                        <a:rPr lang="cy-GB" sz="1000" b="1" i="0" strike="noStrike" cap="none" spc="0" baseline="0">
                          <a:solidFill>
                            <a:srgbClr val="F2F2F2"/>
                          </a:solidFill>
                          <a:effectLst/>
                          <a:latin typeface="Arial"/>
                          <a:ea typeface="Arial"/>
                          <a:cs typeface="Arial"/>
                        </a:rPr>
                        <a:t>(pwynt %)</a:t>
                      </a:r>
                      <a:endParaRPr lang="en-GB" sz="1000" b="1" kern="1200">
                        <a:solidFill>
                          <a:schemeClr val="bg2"/>
                        </a:solidFill>
                        <a:latin typeface="+mn-lt"/>
                        <a:ea typeface="Verdana" panose="020B0604030504040204" pitchFamily="34" charset="0"/>
                        <a:cs typeface="Verdana" panose="020B0604030504040204" pitchFamily="34" charset="0"/>
                      </a:endParaRPr>
                    </a:p>
                    <a:p>
                      <a:pPr algn="ctr"/>
                      <a:endParaRPr lang="en-GB" sz="10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L w="12700" cap="flat" cmpd="sng" algn="ctr">
                      <a:solidFill>
                        <a:schemeClr val="bg2"/>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3368402155"/>
                  </a:ext>
                </a:extLst>
              </a:tr>
              <a:tr h="883324">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Mae arweinydd fy nhîm/fy rheolwr llinell/goruchwyliwr uniongyrchol  yn fy nghynnwys mewn penderfyniadau sy’n effeithio arnaf yn fy maes gwaith.</a:t>
                      </a:r>
                    </a:p>
                  </a:txBody>
                  <a:tcPr anchor="ctr">
                    <a:solidFill>
                      <a:schemeClr val="bg2">
                        <a:lumMod val="95000"/>
                      </a:schemeClr>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66%</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+11</a:t>
                      </a:r>
                    </a:p>
                  </a:txBody>
                  <a:tcPr anchor="ctr">
                    <a:solidFill>
                      <a:schemeClr val="bg2">
                        <a:lumMod val="95000"/>
                      </a:schemeClr>
                    </a:solidFill>
                  </a:tcPr>
                </a:tc>
                <a:extLst>
                  <a:ext uri="{0D108BD9-81ED-4DB2-BD59-A6C34878D82A}">
                    <a16:rowId xmlns:a16="http://schemas.microsoft.com/office/drawing/2014/main" val="3654848127"/>
                  </a:ext>
                </a:extLst>
              </a:tr>
              <a:tr h="883324">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Mae'r brifysgol yn darparu offer/cyfarpar digonol i mi allu cyflawni fy swydd, yn ddigidol ac yn gorfforol </a:t>
                      </a:r>
                    </a:p>
                  </a:txBody>
                  <a:tcPr anchor="ct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69%</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a:t>
                      </a:r>
                    </a:p>
                  </a:txBody>
                  <a:tcPr anchor="ctr"/>
                </a:tc>
                <a:extLst>
                  <a:ext uri="{0D108BD9-81ED-4DB2-BD59-A6C34878D82A}">
                    <a16:rowId xmlns:a16="http://schemas.microsoft.com/office/drawing/2014/main" val="3908068344"/>
                  </a:ext>
                </a:extLst>
              </a:tr>
              <a:tr h="659408">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Os wyf eisiau cynnig syniadau newydd neu awgrymiadau ar gyfer gwelliannau, rwy’n gwybod sut i wneud hynny </a:t>
                      </a:r>
                    </a:p>
                  </a:txBody>
                  <a:tcPr anchor="ctr">
                    <a:solidFill>
                      <a:schemeClr val="bg2">
                        <a:lumMod val="95000"/>
                      </a:schemeClr>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65%</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a:t>
                      </a:r>
                    </a:p>
                  </a:txBody>
                  <a:tcPr anchor="ctr">
                    <a:solidFill>
                      <a:schemeClr val="bg2">
                        <a:lumMod val="95000"/>
                      </a:schemeClr>
                    </a:solidFill>
                  </a:tcPr>
                </a:tc>
                <a:extLst>
                  <a:ext uri="{0D108BD9-81ED-4DB2-BD59-A6C34878D82A}">
                    <a16:rowId xmlns:a16="http://schemas.microsoft.com/office/drawing/2014/main" val="2078049393"/>
                  </a:ext>
                </a:extLst>
              </a:tr>
              <a:tr h="883324">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Mae arweinydd fy nhîm/fy rheolwr llinell neu oruchwyliwr uniongyrchol yn rhoi adborth imi am fy mherfformiad. </a:t>
                      </a:r>
                    </a:p>
                  </a:txBody>
                  <a:tcPr anchor="ctr">
                    <a:solidFill>
                      <a:schemeClr val="bg1"/>
                    </a:solidFill>
                  </a:tcPr>
                </a:tc>
                <a:tc>
                  <a:txBody>
                    <a:bodyPr/>
                    <a:lstStyle/>
                    <a:p>
                      <a:pPr marL="0" algn="ctr" defTabSz="914400" rtl="0" eaLnBrk="1" fontAlgn="ctr" latinLnBrk="0" hangingPunct="1"/>
                      <a:r>
                        <a:rPr lang="cy-GB" sz="1200" b="1" i="0" strike="noStrike" cap="none" spc="0" baseline="0">
                          <a:solidFill>
                            <a:srgbClr val="6D6E71"/>
                          </a:solidFill>
                          <a:effectLst/>
                          <a:latin typeface="Arial"/>
                          <a:ea typeface="Arial"/>
                          <a:cs typeface="Arial"/>
                        </a:rPr>
                        <a:t>68%</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solidFill>
                      <a:schemeClr val="bg1"/>
                    </a:solidFill>
                  </a:tcPr>
                </a:tc>
                <a:extLst>
                  <a:ext uri="{0D108BD9-81ED-4DB2-BD59-A6C34878D82A}">
                    <a16:rowId xmlns:a16="http://schemas.microsoft.com/office/drawing/2014/main" val="190789683"/>
                  </a:ext>
                </a:extLst>
              </a:tr>
            </a:tbl>
          </a:graphicData>
        </a:graphic>
      </p:graphicFrame>
      <p:graphicFrame>
        <p:nvGraphicFramePr>
          <p:cNvPr id="8" name="Table 7">
            <a:extLst>
              <a:ext uri="{FF2B5EF4-FFF2-40B4-BE49-F238E27FC236}">
                <a16:creationId xmlns:a16="http://schemas.microsoft.com/office/drawing/2014/main" id="{EAEB200B-AFFC-464F-88BE-2A90094169E9}"/>
              </a:ext>
            </a:extLst>
          </p:cNvPr>
          <p:cNvGraphicFramePr>
            <a:graphicFrameLocks noGrp="1"/>
          </p:cNvGraphicFramePr>
          <p:nvPr>
            <p:extLst>
              <p:ext uri="{D42A27DB-BD31-4B8C-83A1-F6EECF244321}">
                <p14:modId xmlns:p14="http://schemas.microsoft.com/office/powerpoint/2010/main" val="1881995668"/>
              </p:ext>
            </p:extLst>
          </p:nvPr>
        </p:nvGraphicFramePr>
        <p:xfrm>
          <a:off x="6353193" y="1268412"/>
          <a:ext cx="5322870" cy="3900321"/>
        </p:xfrm>
        <a:graphic>
          <a:graphicData uri="http://schemas.openxmlformats.org/drawingml/2006/table">
            <a:tbl>
              <a:tblPr firstRow="1" bandRow="1">
                <a:tableStyleId>{2D5ABB26-0587-4C30-8999-92F81FD0307C}</a:tableStyleId>
              </a:tblPr>
              <a:tblGrid>
                <a:gridCol w="3243389">
                  <a:extLst>
                    <a:ext uri="{9D8B030D-6E8A-4147-A177-3AD203B41FA5}">
                      <a16:colId xmlns:a16="http://schemas.microsoft.com/office/drawing/2014/main" val="2486422282"/>
                    </a:ext>
                  </a:extLst>
                </a:gridCol>
                <a:gridCol w="960582">
                  <a:extLst>
                    <a:ext uri="{9D8B030D-6E8A-4147-A177-3AD203B41FA5}">
                      <a16:colId xmlns:a16="http://schemas.microsoft.com/office/drawing/2014/main" val="3915770273"/>
                    </a:ext>
                  </a:extLst>
                </a:gridCol>
                <a:gridCol w="1118899">
                  <a:extLst>
                    <a:ext uri="{9D8B030D-6E8A-4147-A177-3AD203B41FA5}">
                      <a16:colId xmlns:a16="http://schemas.microsoft.com/office/drawing/2014/main" val="93019837"/>
                    </a:ext>
                  </a:extLst>
                </a:gridCol>
              </a:tblGrid>
              <a:tr h="90873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FFFFF"/>
                          </a:solidFill>
                          <a:effectLst/>
                          <a:latin typeface="Arial"/>
                          <a:ea typeface="Arial"/>
                          <a:cs typeface="Arial"/>
                        </a:rPr>
                        <a:t>Cwestiynau gyda’r sgôr lleiaf cadarnhaol o </a:t>
                      </a:r>
                      <a:br>
                        <a:rPr sz="1000"/>
                      </a:br>
                      <a:r>
                        <a:rPr lang="cy-GB" sz="1000" b="1" i="0" strike="noStrike" cap="none" spc="0" baseline="0">
                          <a:solidFill>
                            <a:srgbClr val="FFFFFF"/>
                          </a:solidFill>
                          <a:effectLst/>
                          <a:latin typeface="Arial"/>
                          <a:ea typeface="Arial"/>
                          <a:cs typeface="Arial"/>
                        </a:rPr>
                        <a:t>gymharu â'r meincnod SAU</a:t>
                      </a:r>
                      <a:endParaRPr lang="en-GB" sz="10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cy-GB" sz="1000" b="1" i="0" strike="noStrike" cap="none" spc="0" baseline="0">
                          <a:solidFill>
                            <a:srgbClr val="FFFFFF"/>
                          </a:solidFill>
                          <a:effectLst/>
                          <a:latin typeface="Arial"/>
                          <a:ea typeface="Arial"/>
                          <a:cs typeface="Arial"/>
                        </a:rPr>
                        <a:t>% cadarnhaol</a:t>
                      </a:r>
                      <a:endParaRPr lang="en-GB" sz="10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cy-GB" sz="1000" b="1" i="0" strike="noStrike" cap="none" spc="0" baseline="0">
                          <a:solidFill>
                            <a:srgbClr val="F2F2F2"/>
                          </a:solidFill>
                          <a:effectLst/>
                          <a:latin typeface="Arial"/>
                          <a:ea typeface="Arial"/>
                          <a:cs typeface="Arial"/>
                        </a:rPr>
                        <a:t>Amrywiant</a:t>
                      </a:r>
                    </a:p>
                    <a:p>
                      <a:pPr algn="ctr"/>
                      <a:r>
                        <a:rPr lang="cy-GB" sz="1000" b="1" i="0" strike="noStrike" cap="none" spc="0" baseline="0">
                          <a:solidFill>
                            <a:srgbClr val="F2F2F2"/>
                          </a:solidFill>
                          <a:effectLst/>
                          <a:latin typeface="Arial"/>
                          <a:ea typeface="Arial"/>
                          <a:cs typeface="Arial"/>
                        </a:rPr>
                        <a:t>(pwynt %)</a:t>
                      </a:r>
                      <a:endParaRPr lang="en-GB" sz="1000" b="1" kern="1200">
                        <a:solidFill>
                          <a:schemeClr val="bg2"/>
                        </a:solidFill>
                        <a:latin typeface="+mn-lt"/>
                        <a:ea typeface="Verdana" panose="020B0604030504040204" pitchFamily="34" charset="0"/>
                        <a:cs typeface="Verdana" panose="020B0604030504040204" pitchFamily="34" charset="0"/>
                      </a:endParaRPr>
                    </a:p>
                    <a:p>
                      <a:pPr algn="ctr"/>
                      <a:endParaRPr lang="en-GB" sz="1000" b="1">
                        <a:solidFill>
                          <a:schemeClr val="bg1"/>
                        </a:solidFill>
                        <a:latin typeface="+mj-lt"/>
                        <a:ea typeface="Verdana" panose="020B0604030504040204" pitchFamily="34" charset="0"/>
                        <a:cs typeface="Verdana" panose="020B0604030504040204" pitchFamily="34" charset="0"/>
                      </a:endParaRPr>
                    </a:p>
                  </a:txBody>
                  <a:tcPr marL="72000" marR="72000" marT="72000" marB="72000" anchor="ctr">
                    <a:lnL w="12700" cap="flat" cmpd="sng" algn="ctr">
                      <a:solidFill>
                        <a:schemeClr val="bg2"/>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3368402155"/>
                  </a:ext>
                </a:extLst>
              </a:tr>
              <a:tr h="598318">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Mae cyfleoedd i mi roi gwybod i'r brifysgol am fy marn </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44%</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-28</a:t>
                      </a:r>
                    </a:p>
                  </a:txBody>
                  <a:tcPr anchor="ctr"/>
                </a:tc>
                <a:extLst>
                  <a:ext uri="{0D108BD9-81ED-4DB2-BD59-A6C34878D82A}">
                    <a16:rowId xmlns:a16="http://schemas.microsoft.com/office/drawing/2014/main" val="3908068344"/>
                  </a:ext>
                </a:extLst>
              </a:tr>
              <a:tr h="598318">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Rwy’n teimlo fy mod yn cael fy ngwerthfawrogi gan y brifysgol</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41%</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-26</a:t>
                      </a:r>
                    </a:p>
                  </a:txBody>
                  <a:tcPr anchor="ctr">
                    <a:solidFill>
                      <a:schemeClr val="bg2">
                        <a:lumMod val="95000"/>
                      </a:schemeClr>
                    </a:solidFill>
                  </a:tcPr>
                </a:tc>
                <a:extLst>
                  <a:ext uri="{0D108BD9-81ED-4DB2-BD59-A6C34878D82A}">
                    <a16:rowId xmlns:a16="http://schemas.microsoft.com/office/drawing/2014/main" val="2078049393"/>
                  </a:ext>
                </a:extLst>
              </a:tr>
              <a:tr h="598318">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Rwy’n deall sut mae fy ngwaith yn cyfrannu at amcanion y brifysgol </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68%</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-17</a:t>
                      </a:r>
                    </a:p>
                  </a:txBody>
                  <a:tcPr anchor="ctr">
                    <a:solidFill>
                      <a:schemeClr val="bg1"/>
                    </a:solidFill>
                  </a:tcPr>
                </a:tc>
                <a:extLst>
                  <a:ext uri="{0D108BD9-81ED-4DB2-BD59-A6C34878D82A}">
                    <a16:rowId xmlns:a16="http://schemas.microsoft.com/office/drawing/2014/main" val="190789683"/>
                  </a:ext>
                </a:extLst>
              </a:tr>
              <a:tr h="598318">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Mae'r brifysgol yn rhoi cefnogaeth dda i'm helpu i gael cydbwysedd rhwng fy ngwaith a’m hymrwymiadau personol </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50%</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-16</a:t>
                      </a:r>
                    </a:p>
                  </a:txBody>
                  <a:tcPr anchor="ctr">
                    <a:solidFill>
                      <a:srgbClr val="E6E6E6"/>
                    </a:solidFill>
                  </a:tcPr>
                </a:tc>
                <a:extLst>
                  <a:ext uri="{0D108BD9-81ED-4DB2-BD59-A6C34878D82A}">
                    <a16:rowId xmlns:a16="http://schemas.microsoft.com/office/drawing/2014/main" val="1437263989"/>
                  </a:ext>
                </a:extLst>
              </a:tr>
              <a:tr h="598318">
                <a:tc>
                  <a:txBody>
                    <a:bodyPr/>
                    <a:lstStyle/>
                    <a:p>
                      <a:pPr marL="87313" indent="0" algn="l" defTabSz="914400" rtl="0" eaLnBrk="1" fontAlgn="ctr" latinLnBrk="0" hangingPunct="1"/>
                      <a:r>
                        <a:rPr lang="cy-GB" sz="1050" b="0" i="0" strike="noStrike" cap="none" spc="0" baseline="0">
                          <a:solidFill>
                            <a:srgbClr val="6D6E71"/>
                          </a:solidFill>
                          <a:effectLst/>
                          <a:latin typeface="Arial"/>
                          <a:ea typeface="Arial"/>
                          <a:cs typeface="Arial"/>
                        </a:rPr>
                        <a:t>Rwy'n meddwl ei bod yn ddiogel i leisio barn a herio'r ffordd y mae pethau'n cael eu gwneud yn y brifysgol</a:t>
                      </a:r>
                    </a:p>
                  </a:txBody>
                  <a:tcPr anchor="c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37%</a:t>
                      </a:r>
                    </a:p>
                  </a:txBody>
                  <a:tcPr anchor="c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-16</a:t>
                      </a:r>
                    </a:p>
                  </a:txBody>
                  <a:tcPr anchor="ctr">
                    <a:noFill/>
                  </a:tcPr>
                </a:tc>
                <a:extLst>
                  <a:ext uri="{0D108BD9-81ED-4DB2-BD59-A6C34878D82A}">
                    <a16:rowId xmlns:a16="http://schemas.microsoft.com/office/drawing/2014/main" val="3993834972"/>
                  </a:ext>
                </a:extLst>
              </a:tr>
            </a:tbl>
          </a:graphicData>
        </a:graphic>
      </p:graphicFrame>
      <p:sp>
        <p:nvSpPr>
          <p:cNvPr id="9" name="Rectangle 8">
            <a:extLst>
              <a:ext uri="{FF2B5EF4-FFF2-40B4-BE49-F238E27FC236}">
                <a16:creationId xmlns:a16="http://schemas.microsoft.com/office/drawing/2014/main" id="{8AF505CF-EB10-4804-BD4F-0E35372EEF7F}"/>
              </a:ext>
            </a:extLst>
          </p:cNvPr>
          <p:cNvSpPr/>
          <p:nvPr/>
        </p:nvSpPr>
        <p:spPr>
          <a:xfrm>
            <a:off x="515937" y="1284985"/>
            <a:ext cx="515165" cy="4351682"/>
          </a:xfrm>
          <a:prstGeom prst="rect">
            <a:avLst/>
          </a:prstGeom>
          <a:solidFill>
            <a:schemeClr val="accent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cy-GB" sz="1800" b="1" i="0" strike="noStrike" cap="none" spc="0" baseline="0">
                <a:solidFill>
                  <a:srgbClr val="F2F2F2"/>
                </a:solidFill>
                <a:effectLst/>
                <a:latin typeface="Arial"/>
                <a:ea typeface="Arial"/>
                <a:cs typeface="Arial"/>
              </a:rPr>
              <a:t>Meincnod SAU*</a:t>
            </a:r>
          </a:p>
        </p:txBody>
      </p:sp>
      <p:sp>
        <p:nvSpPr>
          <p:cNvPr id="6" name="Footer Placeholder 5">
            <a:extLst>
              <a:ext uri="{FF2B5EF4-FFF2-40B4-BE49-F238E27FC236}">
                <a16:creationId xmlns:a16="http://schemas.microsoft.com/office/drawing/2014/main" id="{CDDD6467-FAAB-429B-8CDD-19D0733362AB}"/>
              </a:ext>
            </a:extLst>
          </p:cNvPr>
          <p:cNvSpPr>
            <a:spLocks noGrp="1"/>
          </p:cNvSpPr>
          <p:nvPr>
            <p:ph type="ftr" sz="quarter" idx="3"/>
          </p:nvPr>
        </p:nvSpPr>
        <p:spPr>
          <a:xfrm>
            <a:off x="1212861" y="5633095"/>
            <a:ext cx="9366573" cy="280641"/>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*Mae manylion y meincnod SAU i’w gweld ar dudalen 6 </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572002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1EDE4C-957C-F048-9BFB-A51A442B2D90}"/>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Crynodeb Gweithredol </a:t>
            </a:r>
            <a:r>
              <a:rPr lang="cy-GB" sz="2800" b="0" i="0" strike="noStrike" cap="none" spc="0" baseline="0">
                <a:solidFill>
                  <a:srgbClr val="6D6E71"/>
                </a:solidFill>
                <a:effectLst/>
                <a:latin typeface="Arial"/>
                <a:ea typeface="Arial"/>
                <a:cs typeface="Arial"/>
              </a:rPr>
              <a:t>(1)</a:t>
            </a:r>
          </a:p>
        </p:txBody>
      </p:sp>
      <p:sp>
        <p:nvSpPr>
          <p:cNvPr id="6" name="Text Placeholder 5">
            <a:extLst>
              <a:ext uri="{FF2B5EF4-FFF2-40B4-BE49-F238E27FC236}">
                <a16:creationId xmlns:a16="http://schemas.microsoft.com/office/drawing/2014/main" id="{09B9B315-BE16-6A42-8D9E-58805E833968}"/>
              </a:ext>
            </a:extLst>
          </p:cNvPr>
          <p:cNvSpPr>
            <a:spLocks noGrp="1"/>
          </p:cNvSpPr>
          <p:nvPr>
            <p:ph type="body" sz="quarter" idx="15"/>
          </p:nvPr>
        </p:nvSpPr>
        <p:spPr>
          <a:xfrm>
            <a:off x="334963" y="1293089"/>
            <a:ext cx="3384550" cy="3296920"/>
          </a:xfrm>
        </p:spPr>
        <p:txBody>
          <a:bodyPr wrap="square" lIns="0" tIns="0" rIns="0" bIns="0">
            <a:spAutoFit/>
          </a:bodyPr>
          <a:lstStyle/>
          <a:p>
            <a:pPr fontAlgn="ctr">
              <a:spcBef>
                <a:spcPct val="0"/>
              </a:spcBef>
              <a:spcAft>
                <a:spcPts val="1000"/>
              </a:spcAft>
            </a:pPr>
            <a:r>
              <a:rPr lang="cy-GB" sz="1300" b="0" i="0" strike="noStrike" cap="none" spc="0" baseline="0">
                <a:solidFill>
                  <a:srgbClr val="6D6E71"/>
                </a:solidFill>
                <a:effectLst/>
                <a:latin typeface="Arial"/>
                <a:ea typeface="Arial"/>
                <a:cs typeface="Arial"/>
              </a:rPr>
              <a:t>Bu bron i chwech o bob deg (58%) o </a:t>
            </a:r>
            <a:br>
              <a:rPr sz="1300"/>
            </a:br>
            <a:r>
              <a:rPr lang="cy-GB" sz="1300" b="0" i="0" strike="noStrike" cap="none" spc="0" baseline="0">
                <a:solidFill>
                  <a:srgbClr val="6D6E71"/>
                </a:solidFill>
                <a:effectLst/>
                <a:latin typeface="Arial"/>
                <a:ea typeface="Arial"/>
                <a:cs typeface="Arial"/>
              </a:rPr>
              <a:t>staff Prifysgol Bangor </a:t>
            </a:r>
            <a:br>
              <a:rPr sz="1300"/>
            </a:br>
            <a:r>
              <a:rPr lang="cy-GB" sz="1300" b="0" i="0" strike="noStrike" cap="none" spc="0" baseline="0">
                <a:solidFill>
                  <a:srgbClr val="6D6E71"/>
                </a:solidFill>
                <a:effectLst/>
                <a:latin typeface="Arial"/>
                <a:ea typeface="Arial"/>
                <a:cs typeface="Arial"/>
              </a:rPr>
              <a:t>gymryd rhan yn arolwg staff 2022. </a:t>
            </a:r>
            <a:br>
              <a:rPr sz="1300"/>
            </a:br>
            <a:r>
              <a:rPr lang="cy-GB" sz="1300" b="0" i="0" strike="noStrike" cap="none" spc="0" baseline="0">
                <a:solidFill>
                  <a:srgbClr val="6D6E71"/>
                </a:solidFill>
                <a:effectLst/>
                <a:latin typeface="Arial"/>
                <a:ea typeface="Arial"/>
                <a:cs typeface="Arial"/>
              </a:rPr>
              <a:t>Gyda 1,172 o ymatebion, mae canlyniadau'r arolwg staff yn rhoi mesur cadarn o ganfyddiadau'r staff o’r pethau y mae’r brifysgol yn eu gwneud yn dda a ble gallai wella.</a:t>
            </a:r>
          </a:p>
          <a:p>
            <a:pPr fontAlgn="ctr">
              <a:spcBef>
                <a:spcPct val="0"/>
              </a:spcBef>
              <a:spcAft>
                <a:spcPts val="1000"/>
              </a:spcAft>
            </a:pPr>
            <a:r>
              <a:rPr lang="cy-GB" sz="1300" b="0" i="0" strike="noStrike" cap="none" spc="0" baseline="0">
                <a:solidFill>
                  <a:srgbClr val="6D6E71"/>
                </a:solidFill>
                <a:effectLst/>
                <a:latin typeface="Arial"/>
                <a:ea typeface="Arial"/>
                <a:cs typeface="Arial"/>
              </a:rPr>
              <a:t>Yn 2022, lefel yr ymgysylltu yw 65. Mae tri chwarter y staff yn teimlo’n falch o weithio i’r brifysgol, sy’n gynnydd o saith pwynt ers 2020. Yn yr un modd, byddai bron i saith o bob deg (66%) yn argymell y brifysgol i ffrind fel lle da i weithio. </a:t>
            </a:r>
            <a:br>
              <a:rPr sz="1300"/>
            </a:br>
            <a:r>
              <a:rPr lang="cy-GB" sz="1300" b="0" i="0" strike="noStrike" cap="none" spc="0" baseline="0">
                <a:solidFill>
                  <a:srgbClr val="6D6E71"/>
                </a:solidFill>
                <a:effectLst/>
                <a:latin typeface="Arial"/>
                <a:ea typeface="Arial"/>
                <a:cs typeface="Arial"/>
              </a:rPr>
              <a:t>Mae hyn wedi codi pump y cant </a:t>
            </a:r>
            <a:br>
              <a:rPr sz="1300"/>
            </a:br>
            <a:r>
              <a:rPr lang="cy-GB" sz="1300" b="0" i="0" strike="noStrike" cap="none" spc="0" baseline="0">
                <a:solidFill>
                  <a:srgbClr val="6D6E71"/>
                </a:solidFill>
                <a:effectLst/>
                <a:latin typeface="Arial"/>
                <a:ea typeface="Arial"/>
                <a:cs typeface="Arial"/>
              </a:rPr>
              <a:t>ers yr arolwg diwethaf yn 2020. </a:t>
            </a:r>
          </a:p>
        </p:txBody>
      </p:sp>
      <p:sp>
        <p:nvSpPr>
          <p:cNvPr id="5" name="Oval 4">
            <a:extLst>
              <a:ext uri="{FF2B5EF4-FFF2-40B4-BE49-F238E27FC236}">
                <a16:creationId xmlns:a16="http://schemas.microsoft.com/office/drawing/2014/main" id="{C2335E9A-E0F4-49ED-B800-B4612EB60DD9}"/>
              </a:ext>
            </a:extLst>
          </p:cNvPr>
          <p:cNvSpPr/>
          <p:nvPr/>
        </p:nvSpPr>
        <p:spPr>
          <a:xfrm>
            <a:off x="3268898" y="1268413"/>
            <a:ext cx="631590" cy="605357"/>
          </a:xfrm>
          <a:prstGeom prst="ellipse">
            <a:avLst/>
          </a:prstGeom>
          <a:solidFill>
            <a:srgbClr val="B8223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000"/>
              </a:spcAft>
              <a:buClrTx/>
              <a:buSzTx/>
              <a:buFontTx/>
              <a:buNone/>
              <a:defRPr/>
            </a:pPr>
            <a:r>
              <a:rPr lang="cy-GB" sz="2800" b="1" i="0" strike="noStrike" cap="none" spc="0" baseline="0">
                <a:solidFill>
                  <a:srgbClr val="FFFFFF"/>
                </a:solidFill>
                <a:effectLst/>
                <a:latin typeface="Arial"/>
                <a:ea typeface="Arial"/>
                <a:cs typeface="Arial"/>
              </a:rPr>
              <a:t>1</a:t>
            </a:r>
          </a:p>
        </p:txBody>
      </p:sp>
      <p:sp>
        <p:nvSpPr>
          <p:cNvPr id="8" name="Oval 7">
            <a:extLst>
              <a:ext uri="{FF2B5EF4-FFF2-40B4-BE49-F238E27FC236}">
                <a16:creationId xmlns:a16="http://schemas.microsoft.com/office/drawing/2014/main" id="{3CED2B57-6141-4D5C-B5AC-4987EBDA81C2}"/>
              </a:ext>
            </a:extLst>
          </p:cNvPr>
          <p:cNvSpPr/>
          <p:nvPr/>
        </p:nvSpPr>
        <p:spPr>
          <a:xfrm>
            <a:off x="7279803" y="1293089"/>
            <a:ext cx="631590" cy="605357"/>
          </a:xfrm>
          <a:prstGeom prst="ellipse">
            <a:avLst/>
          </a:prstGeom>
          <a:solidFill>
            <a:srgbClr val="B8223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000"/>
              </a:spcAft>
              <a:buClrTx/>
              <a:buSzTx/>
              <a:buFontTx/>
              <a:buNone/>
              <a:defRPr/>
            </a:pPr>
            <a:r>
              <a:rPr lang="cy-GB" sz="2800" b="1" i="0" strike="noStrike" cap="none" spc="0" baseline="0">
                <a:solidFill>
                  <a:srgbClr val="FFFFFF"/>
                </a:solidFill>
                <a:effectLst/>
                <a:latin typeface="Arial"/>
                <a:ea typeface="Arial"/>
                <a:cs typeface="Arial"/>
              </a:rPr>
              <a:t>2</a:t>
            </a:r>
          </a:p>
        </p:txBody>
      </p:sp>
      <p:sp>
        <p:nvSpPr>
          <p:cNvPr id="9" name="Text Placeholder 5">
            <a:extLst>
              <a:ext uri="{FF2B5EF4-FFF2-40B4-BE49-F238E27FC236}">
                <a16:creationId xmlns:a16="http://schemas.microsoft.com/office/drawing/2014/main" id="{11FB4845-72EB-4793-82C7-DFC489FF17FA}"/>
              </a:ext>
            </a:extLst>
          </p:cNvPr>
          <p:cNvSpPr txBox="1"/>
          <p:nvPr/>
        </p:nvSpPr>
        <p:spPr>
          <a:xfrm>
            <a:off x="4083422" y="1293089"/>
            <a:ext cx="3384550" cy="382016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Bef>
                <a:spcPct val="0"/>
              </a:spcBef>
              <a:spcAft>
                <a:spcPts val="1000"/>
              </a:spcAft>
            </a:pPr>
            <a:r>
              <a:rPr lang="cy-GB" sz="1300" b="0" i="0" strike="noStrike" cap="none" spc="0" baseline="0">
                <a:solidFill>
                  <a:srgbClr val="6D6E71"/>
                </a:solidFill>
                <a:effectLst/>
                <a:latin typeface="Arial"/>
                <a:ea typeface="Arial"/>
                <a:cs typeface="Arial"/>
              </a:rPr>
              <a:t>Mae canlyniadau’r brifysgol yn 2022 yn cymharu’n ffafriol â’r arolwg yn 2020 gyda 40% o gwestiynau y gellir eu meincnodi (ac eithrio sgôr y mynegai ymgysylltiad) o leiaf bum pwynt canran yn uwch na’r gymhariaeth a 50% yr un fath ag yn 2020. </a:t>
            </a:r>
          </a:p>
          <a:p>
            <a:pPr fontAlgn="ctr">
              <a:spcBef>
                <a:spcPct val="0"/>
              </a:spcBef>
              <a:spcAft>
                <a:spcPts val="1000"/>
              </a:spcAft>
            </a:pPr>
            <a:r>
              <a:rPr lang="cy-GB" sz="1300" b="0" i="0" strike="noStrike" cap="none" spc="0" baseline="0">
                <a:solidFill>
                  <a:srgbClr val="6D6E71"/>
                </a:solidFill>
                <a:effectLst/>
                <a:latin typeface="Arial"/>
                <a:ea typeface="Arial"/>
                <a:cs typeface="Arial"/>
              </a:rPr>
              <a:t>Ymddiriedaeth yn arweinyddiaeth y brifysgol yw’r maes y cafwyd y gwelliannau mwyaf ers 2020. </a:t>
            </a:r>
          </a:p>
          <a:p>
            <a:pPr fontAlgn="ctr">
              <a:spcBef>
                <a:spcPct val="0"/>
              </a:spcBef>
              <a:spcAft>
                <a:spcPts val="1000"/>
              </a:spcAft>
            </a:pPr>
            <a:r>
              <a:rPr lang="cy-GB" sz="1300" b="0" i="0" strike="noStrike" cap="none" spc="0" baseline="0">
                <a:solidFill>
                  <a:srgbClr val="6D6E71"/>
                </a:solidFill>
                <a:effectLst/>
                <a:latin typeface="Arial"/>
                <a:ea typeface="Arial"/>
                <a:cs typeface="Arial"/>
              </a:rPr>
              <a:t>Mae’n debyg bod hyn o ganlyniad i ymdrech gan Bwyllgor Gweithredu’r brifysgol i wrando ac ymateb yn well i’w staff (+26% pwynt), trwy reoli ac arwain y brifysgol yn dda (+34% pwynt), ac wrth ddatblygu gweledigaeth glir i ddyfodol y brifysgol (+38% pwynt). Mae'r rhain yn sicr yn sail i adeiladu arno ar gyfer unrhyw gamau a gymerir i weithredu ar y canfyddiadau a nodwyd yn arolwg eleni.</a:t>
            </a:r>
            <a:endParaRPr lang="en-GB" sz="1300" b="0" i="0" u="none" strike="noStrike" kern="1200">
              <a:solidFill>
                <a:srgbClr val="6D6E71"/>
              </a:solidFill>
              <a:effectLst/>
              <a:latin typeface="Arial" panose="020B0604020202020204" pitchFamily="34" charset="0"/>
            </a:endParaRPr>
          </a:p>
        </p:txBody>
      </p:sp>
      <p:sp>
        <p:nvSpPr>
          <p:cNvPr id="11" name="Oval 10">
            <a:extLst>
              <a:ext uri="{FF2B5EF4-FFF2-40B4-BE49-F238E27FC236}">
                <a16:creationId xmlns:a16="http://schemas.microsoft.com/office/drawing/2014/main" id="{FFD6F5BD-11C9-4149-9A66-B3EF7DB70692}"/>
              </a:ext>
            </a:extLst>
          </p:cNvPr>
          <p:cNvSpPr/>
          <p:nvPr/>
        </p:nvSpPr>
        <p:spPr>
          <a:xfrm>
            <a:off x="11035456" y="1268413"/>
            <a:ext cx="631590" cy="605357"/>
          </a:xfrm>
          <a:prstGeom prst="ellipse">
            <a:avLst/>
          </a:prstGeom>
          <a:solidFill>
            <a:srgbClr val="B8223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000"/>
              </a:spcAft>
              <a:buClrTx/>
              <a:buSzTx/>
              <a:buFontTx/>
              <a:buNone/>
              <a:defRPr/>
            </a:pPr>
            <a:r>
              <a:rPr lang="cy-GB" sz="2800" b="1" i="0" strike="noStrike" cap="none" spc="0" baseline="0">
                <a:solidFill>
                  <a:srgbClr val="FFFFFF"/>
                </a:solidFill>
                <a:effectLst/>
                <a:latin typeface="Arial"/>
                <a:ea typeface="Arial"/>
                <a:cs typeface="Arial"/>
              </a:rPr>
              <a:t>3</a:t>
            </a:r>
            <a:endParaRPr kumimoji="0" lang="en-GB" sz="2800" b="1" i="0" u="none" strike="noStrike" kern="1200" cap="none" spc="0" normalizeH="0" baseline="0" noProof="0">
              <a:ln>
                <a:noFill/>
              </a:ln>
              <a:solidFill>
                <a:srgbClr val="FFFFFF"/>
              </a:solidFill>
              <a:effectLst/>
              <a:uLnTx/>
              <a:uFillTx/>
              <a:latin typeface="Arial"/>
              <a:ea typeface="Verdana" panose="020B0604030504040204" pitchFamily="34" charset="0"/>
              <a:cs typeface="Verdana" panose="020B0604030504040204" pitchFamily="34" charset="0"/>
            </a:endParaRPr>
          </a:p>
        </p:txBody>
      </p:sp>
      <p:sp>
        <p:nvSpPr>
          <p:cNvPr id="13" name="Text Placeholder 5">
            <a:extLst>
              <a:ext uri="{FF2B5EF4-FFF2-40B4-BE49-F238E27FC236}">
                <a16:creationId xmlns:a16="http://schemas.microsoft.com/office/drawing/2014/main" id="{3FDDC0C4-517A-477B-A3AD-C3ADCC7E05C7}"/>
              </a:ext>
            </a:extLst>
          </p:cNvPr>
          <p:cNvSpPr txBox="1"/>
          <p:nvPr/>
        </p:nvSpPr>
        <p:spPr>
          <a:xfrm>
            <a:off x="8306677" y="1293089"/>
            <a:ext cx="3360370" cy="4801314"/>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Bef>
                <a:spcPct val="0"/>
              </a:spcBef>
              <a:spcAft>
                <a:spcPts val="1000"/>
              </a:spcAft>
            </a:pPr>
            <a:r>
              <a:rPr lang="cy-GB" sz="1300" b="0" i="0" strike="noStrike" cap="none" spc="0" baseline="0">
                <a:solidFill>
                  <a:srgbClr val="6D6E71"/>
                </a:solidFill>
                <a:effectLst/>
                <a:latin typeface="Arial"/>
                <a:ea typeface="Arial"/>
                <a:cs typeface="Arial"/>
              </a:rPr>
              <a:t>Wrth gymharu â'r </a:t>
            </a:r>
            <a:br>
              <a:rPr sz="1300"/>
            </a:br>
            <a:r>
              <a:rPr lang="cy-GB" sz="1300" b="0" i="0" strike="noStrike" cap="none" spc="0" baseline="0">
                <a:solidFill>
                  <a:srgbClr val="6D6E71"/>
                </a:solidFill>
                <a:effectLst/>
                <a:latin typeface="Arial"/>
                <a:ea typeface="Arial"/>
                <a:cs typeface="Arial"/>
              </a:rPr>
              <a:t>meincnod SAU, mae 55% o’r </a:t>
            </a:r>
            <a:br>
              <a:rPr sz="1300"/>
            </a:br>
            <a:r>
              <a:rPr lang="cy-GB" sz="1300" b="0" i="0" strike="noStrike" cap="none" spc="0" baseline="0">
                <a:solidFill>
                  <a:srgbClr val="6D6E71"/>
                </a:solidFill>
                <a:effectLst/>
                <a:latin typeface="Arial"/>
                <a:ea typeface="Arial"/>
                <a:cs typeface="Arial"/>
              </a:rPr>
              <a:t>cwestiynau y gellir eu meincnodi </a:t>
            </a:r>
            <a:br>
              <a:rPr sz="1300"/>
            </a:br>
            <a:r>
              <a:rPr lang="cy-GB" sz="1300" b="0" i="0" strike="noStrike" cap="none" spc="0" baseline="0">
                <a:solidFill>
                  <a:srgbClr val="6D6E71"/>
                </a:solidFill>
                <a:effectLst/>
                <a:latin typeface="Arial"/>
                <a:ea typeface="Arial"/>
                <a:cs typeface="Arial"/>
              </a:rPr>
              <a:t>(ac eithrio sgôr y mynegai ymgysylltiad) o leiaf bum pwynt canran yn is na'r gymhariaeth. Mae hyn o ganlyniad </a:t>
            </a:r>
            <a:br>
              <a:rPr sz="1300"/>
            </a:br>
            <a:r>
              <a:rPr lang="cy-GB" sz="1300" b="0" i="0" strike="noStrike" cap="none" spc="0" baseline="0">
                <a:solidFill>
                  <a:srgbClr val="6D6E71"/>
                </a:solidFill>
                <a:effectLst/>
                <a:latin typeface="Arial"/>
                <a:ea typeface="Arial"/>
                <a:cs typeface="Arial"/>
              </a:rPr>
              <a:t>i’r hyn y gellid ei ystyried yn </a:t>
            </a:r>
            <a:br>
              <a:rPr sz="1300"/>
            </a:br>
            <a:r>
              <a:rPr lang="cy-GB" sz="1300" b="0" i="0" strike="noStrike" cap="none" spc="0" baseline="0">
                <a:solidFill>
                  <a:srgbClr val="6D6E71"/>
                </a:solidFill>
                <a:effectLst/>
                <a:latin typeface="Arial"/>
                <a:ea typeface="Arial"/>
                <a:cs typeface="Arial"/>
              </a:rPr>
              <a:t>ddiffyg ystyriaeth gymharol gan Brifysgol Bangor o’i staff, gyda llai na hanner (44%) o’r </a:t>
            </a:r>
            <a:br>
              <a:rPr sz="1300"/>
            </a:br>
            <a:r>
              <a:rPr lang="cy-GB" sz="1300" b="0" i="0" strike="noStrike" cap="none" spc="0" baseline="0">
                <a:solidFill>
                  <a:srgbClr val="6D6E71"/>
                </a:solidFill>
                <a:effectLst/>
                <a:latin typeface="Arial"/>
                <a:ea typeface="Arial"/>
                <a:cs typeface="Arial"/>
              </a:rPr>
              <a:t>staff yn cytuno bod cyfleoedd </a:t>
            </a:r>
            <a:br>
              <a:rPr sz="1300"/>
            </a:br>
            <a:r>
              <a:rPr lang="cy-GB" sz="1300" b="0" i="0" strike="noStrike" cap="none" spc="0" baseline="0">
                <a:solidFill>
                  <a:srgbClr val="6D6E71"/>
                </a:solidFill>
                <a:effectLst/>
                <a:latin typeface="Arial"/>
                <a:ea typeface="Arial"/>
                <a:cs typeface="Arial"/>
              </a:rPr>
              <a:t>iddynt roi eu barn i’r brifysgol, a dim ond 41% yn dweud eu bod yn teimlo eu bod yn cael eu gwerthfawrogi gan y brifysgol (sef gwahaniaeth o -28 a -26 pwynt canran o gymharu â’r meincnod SAU). Mae hyn yn effeithio fwyaf ar gymhelliant, gan mai dim ond 42% sy'n dweud bod y brifysgol yn rhoi cymhelliant iddynt ei chynorthwyo i gyflawni ei hamcanion. Gan mai 'teimlo eich bod yn cael eich gwerthfawrogi' yw'r ysgogydd allweddol pwysicaf ar gyfer ymgysylltu yn arolwg eleni, mae lle i wella canfyddiad y staff am y ffordd mae’r brifysgol yn eu trin a’u cydnabod.</a:t>
            </a:r>
          </a:p>
        </p:txBody>
      </p:sp>
    </p:spTree>
    <p:extLst>
      <p:ext uri="{BB962C8B-B14F-4D97-AF65-F5344CB8AC3E}">
        <p14:creationId xmlns:p14="http://schemas.microsoft.com/office/powerpoint/2010/main" val="39225632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3A0E60B5-D6C7-0649-9F97-FB1F065B53B7}"/>
              </a:ext>
            </a:extLst>
          </p:cNvPr>
          <p:cNvSpPr txBox="1"/>
          <p:nvPr/>
        </p:nvSpPr>
        <p:spPr>
          <a:xfrm>
            <a:off x="4418802" y="1293089"/>
            <a:ext cx="3384550" cy="4929555"/>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Bef>
                <a:spcPct val="0"/>
              </a:spcBef>
              <a:spcAft>
                <a:spcPts val="1000"/>
              </a:spcAft>
            </a:pPr>
            <a:r>
              <a:rPr lang="cy-GB" sz="1300" b="0" i="0" strike="noStrike" cap="none" spc="0" baseline="0">
                <a:solidFill>
                  <a:srgbClr val="6D6E71"/>
                </a:solidFill>
                <a:effectLst/>
                <a:latin typeface="Arial"/>
                <a:ea typeface="Arial"/>
                <a:cs typeface="Arial"/>
              </a:rPr>
              <a:t>Wedi dweud hynny, mae staff yn gwybod </a:t>
            </a:r>
            <a:br>
              <a:rPr sz="1300"/>
            </a:br>
            <a:r>
              <a:rPr lang="cy-GB" sz="1300" b="0" i="0" strike="noStrike" cap="none" spc="0" baseline="0">
                <a:solidFill>
                  <a:srgbClr val="6D6E71"/>
                </a:solidFill>
                <a:effectLst/>
                <a:latin typeface="Arial"/>
                <a:ea typeface="Arial"/>
                <a:cs typeface="Arial"/>
              </a:rPr>
              <a:t>yr ymddiriedir ynddynt i wneud eu</a:t>
            </a:r>
            <a:br>
              <a:rPr sz="1300"/>
            </a:br>
            <a:r>
              <a:rPr lang="cy-GB" sz="1300" b="0" i="0" strike="noStrike" cap="none" spc="0" baseline="0">
                <a:solidFill>
                  <a:srgbClr val="6D6E71"/>
                </a:solidFill>
                <a:effectLst/>
                <a:latin typeface="Arial"/>
                <a:ea typeface="Arial"/>
                <a:cs typeface="Arial"/>
              </a:rPr>
              <a:t>gwaith (y cwestiwn gyda’r sgôr cadarnhaol uchaf yn 2022, sef 88%) a gallent </a:t>
            </a:r>
            <a:br>
              <a:rPr sz="1300"/>
            </a:br>
            <a:r>
              <a:rPr lang="cy-GB" sz="1300" b="0" i="0" strike="noStrike" cap="none" spc="0" baseline="0">
                <a:solidFill>
                  <a:srgbClr val="6D6E71"/>
                </a:solidFill>
                <a:effectLst/>
                <a:latin typeface="Arial"/>
                <a:ea typeface="Arial"/>
                <a:cs typeface="Arial"/>
              </a:rPr>
              <a:t>benderfynu ar eu pennau eu hunain sut i fynd ati i wneud eu gwaith (84% yn cytuno â hyn). Mae hyn  yn cyfrannu at wneud i staff deimlo'n ddiogel yn eu hamgylchedd gwaith (83% yn cytuno), sef un o'r agweddau cadarnhaol pennaf o ran gweithio i'r brifysgol. Pan gaiff ymddiriedaeth a diogelwch </a:t>
            </a:r>
            <a:br>
              <a:rPr sz="1300"/>
            </a:br>
            <a:r>
              <a:rPr lang="cy-GB" sz="1300" b="0" i="0" strike="noStrike" cap="none" spc="0" baseline="0">
                <a:solidFill>
                  <a:srgbClr val="6D6E71"/>
                </a:solidFill>
                <a:effectLst/>
                <a:latin typeface="Arial"/>
                <a:ea typeface="Arial"/>
                <a:cs typeface="Arial"/>
              </a:rPr>
              <a:t>eu paru ag adnoddau digonol, mae ymgysylltiad staff yn cynyddu’n sylweddol, oherwydd adroddir bod y rhai sy’n cytuno bod ganddynt adnoddau digonol i wneud eu gwaith yn ymgysylltu wyth pwynt yn fwy </a:t>
            </a:r>
            <a:br>
              <a:rPr sz="1300"/>
            </a:br>
            <a:r>
              <a:rPr lang="cy-GB" sz="1300" b="0" i="0" strike="noStrike" cap="none" spc="0" baseline="0">
                <a:solidFill>
                  <a:srgbClr val="6D6E71"/>
                </a:solidFill>
                <a:effectLst/>
                <a:latin typeface="Arial"/>
                <a:ea typeface="Arial"/>
                <a:cs typeface="Arial"/>
              </a:rPr>
              <a:t>na'r rhai sy'n anghytuno â hyn.</a:t>
            </a:r>
          </a:p>
          <a:p>
            <a:pPr fontAlgn="ctr">
              <a:spcBef>
                <a:spcPct val="0"/>
              </a:spcBef>
              <a:spcAft>
                <a:spcPts val="1000"/>
              </a:spcAft>
            </a:pPr>
            <a:r>
              <a:rPr lang="cy-GB" sz="1300" b="0" i="0" strike="noStrike" cap="none" spc="0" baseline="0">
                <a:solidFill>
                  <a:srgbClr val="6D6E71"/>
                </a:solidFill>
                <a:effectLst/>
                <a:latin typeface="Arial"/>
                <a:ea typeface="Arial"/>
                <a:cs typeface="Arial"/>
              </a:rPr>
              <a:t>Mae hyn hefyd yn wir am gyfleoedd hyfforddi a datblygu, gan mai dim ond traean (33%) o’r rhai sy’n credu nad ydynt wedi cael digon o hyfforddiant/dysgu a datblygiad i’w galluogi i wneud eu gwaith yn dda, sy’n dweud eu bod yn fodlon â’u swydd bresennol a’u lefel </a:t>
            </a:r>
            <a:br>
              <a:rPr sz="1300"/>
            </a:br>
            <a:r>
              <a:rPr lang="cy-GB" sz="1300" b="0" i="0" strike="noStrike" cap="none" spc="0" baseline="0">
                <a:solidFill>
                  <a:srgbClr val="6D6E71"/>
                </a:solidFill>
                <a:effectLst/>
                <a:latin typeface="Arial"/>
                <a:ea typeface="Arial"/>
                <a:cs typeface="Arial"/>
              </a:rPr>
              <a:t>cyfrifoldeb.</a:t>
            </a:r>
          </a:p>
        </p:txBody>
      </p:sp>
      <p:sp>
        <p:nvSpPr>
          <p:cNvPr id="17" name="Text Placeholder 5">
            <a:extLst>
              <a:ext uri="{FF2B5EF4-FFF2-40B4-BE49-F238E27FC236}">
                <a16:creationId xmlns:a16="http://schemas.microsoft.com/office/drawing/2014/main" id="{2A467B93-3D9C-594A-ACA4-63D8830560E3}"/>
              </a:ext>
            </a:extLst>
          </p:cNvPr>
          <p:cNvSpPr txBox="1"/>
          <p:nvPr/>
        </p:nvSpPr>
        <p:spPr>
          <a:xfrm>
            <a:off x="8211427" y="1294677"/>
            <a:ext cx="3360370" cy="2636619"/>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Bef>
                <a:spcPct val="0"/>
              </a:spcBef>
              <a:spcAft>
                <a:spcPts val="1200"/>
              </a:spcAft>
            </a:pPr>
            <a:r>
              <a:rPr lang="cy-GB" sz="1300" b="1" i="0" strike="noStrike" cap="none" spc="0" baseline="0">
                <a:solidFill>
                  <a:srgbClr val="6D6E71"/>
                </a:solidFill>
                <a:effectLst/>
                <a:latin typeface="Arial"/>
                <a:ea typeface="Arial"/>
                <a:cs typeface="Arial"/>
              </a:rPr>
              <a:t>I gloi, gellid diffinio’r meysydd i’w gwella </a:t>
            </a:r>
            <a:br>
              <a:rPr sz="1300"/>
            </a:br>
            <a:r>
              <a:rPr lang="cy-GB" sz="1300" b="1" i="0" strike="noStrike" cap="none" spc="0" baseline="0">
                <a:solidFill>
                  <a:srgbClr val="6D6E71"/>
                </a:solidFill>
                <a:effectLst/>
                <a:latin typeface="Arial"/>
                <a:ea typeface="Arial"/>
                <a:cs typeface="Arial"/>
              </a:rPr>
              <a:t>fel y tair thema a grybwyllir amlaf yn y sylwadau yn y blychau testun rhydd:</a:t>
            </a:r>
          </a:p>
          <a:p>
            <a:pPr marL="144000" indent="-144000" fontAlgn="ctr">
              <a:spcBef>
                <a:spcPct val="0"/>
              </a:spcBef>
              <a:spcAft>
                <a:spcPts val="1200"/>
              </a:spcAft>
              <a:buFont typeface="Arial" panose="020B0604020202020204" pitchFamily="34" charset="0"/>
              <a:buChar char="•"/>
            </a:pPr>
            <a:r>
              <a:rPr lang="cy-GB" sz="1300" b="0" i="0" strike="noStrike" cap="none" spc="0" baseline="0">
                <a:solidFill>
                  <a:srgbClr val="6D6E71"/>
                </a:solidFill>
                <a:effectLst/>
                <a:latin typeface="Arial"/>
                <a:ea typeface="Arial"/>
                <a:cs typeface="Arial"/>
              </a:rPr>
              <a:t>Lleihau'r llwyth gwaith, cael </a:t>
            </a:r>
            <a:br>
              <a:rPr sz="1300"/>
            </a:br>
            <a:r>
              <a:rPr lang="cy-GB" sz="1300" b="0" i="0" strike="noStrike" cap="none" spc="0" baseline="0">
                <a:solidFill>
                  <a:srgbClr val="6D6E71"/>
                </a:solidFill>
                <a:effectLst/>
                <a:latin typeface="Arial"/>
                <a:ea typeface="Arial"/>
                <a:cs typeface="Arial"/>
              </a:rPr>
              <a:t>mwy o staff ac adnoddau</a:t>
            </a:r>
          </a:p>
          <a:p>
            <a:pPr marL="144000" indent="-144000" fontAlgn="ctr">
              <a:spcBef>
                <a:spcPct val="0"/>
              </a:spcBef>
              <a:spcAft>
                <a:spcPts val="1000"/>
              </a:spcAft>
              <a:buFont typeface="Arial" panose="020B0604020202020204" pitchFamily="34" charset="0"/>
              <a:buChar char="•"/>
            </a:pPr>
            <a:r>
              <a:rPr lang="cy-GB" sz="1300" b="0" i="0" strike="noStrike" cap="none" spc="0" baseline="0">
                <a:solidFill>
                  <a:srgbClr val="6D6E71"/>
                </a:solidFill>
                <a:effectLst/>
                <a:latin typeface="Arial"/>
                <a:ea typeface="Arial"/>
                <a:cs typeface="Arial"/>
              </a:rPr>
              <a:t>Gwella rheolaeth, er enghraifft </a:t>
            </a:r>
            <a:br>
              <a:rPr sz="1300"/>
            </a:br>
            <a:r>
              <a:rPr lang="cy-GB" sz="1300" b="0" i="0" strike="noStrike" cap="none" spc="0" baseline="0">
                <a:solidFill>
                  <a:srgbClr val="6D6E71"/>
                </a:solidFill>
                <a:effectLst/>
                <a:latin typeface="Arial"/>
                <a:ea typeface="Arial"/>
                <a:cs typeface="Arial"/>
              </a:rPr>
              <a:t>trwy fod yn gefnogol ac yn onest wrth gyfathrebu</a:t>
            </a:r>
          </a:p>
          <a:p>
            <a:pPr marL="144000" indent="-144000" fontAlgn="ctr">
              <a:spcBef>
                <a:spcPct val="0"/>
              </a:spcBef>
              <a:spcAft>
                <a:spcPts val="1000"/>
              </a:spcAft>
              <a:buFont typeface="Arial" panose="020B0604020202020204" pitchFamily="34" charset="0"/>
              <a:buChar char="•"/>
            </a:pPr>
            <a:r>
              <a:rPr lang="cy-GB" sz="1300" b="0" i="0" strike="noStrike" cap="none" spc="0" baseline="0">
                <a:solidFill>
                  <a:srgbClr val="6D6E71"/>
                </a:solidFill>
                <a:effectLst/>
                <a:latin typeface="Arial"/>
                <a:ea typeface="Arial"/>
                <a:cs typeface="Arial"/>
              </a:rPr>
              <a:t>Darparu mwy o gefnogaeth wrth ddatblygu </a:t>
            </a:r>
            <a:br>
              <a:rPr sz="1300"/>
            </a:br>
            <a:r>
              <a:rPr lang="cy-GB" sz="1300" b="0" i="0" strike="noStrike" cap="none" spc="0" baseline="0">
                <a:solidFill>
                  <a:srgbClr val="6D6E71"/>
                </a:solidFill>
                <a:effectLst/>
                <a:latin typeface="Arial"/>
                <a:ea typeface="Arial"/>
                <a:cs typeface="Arial"/>
              </a:rPr>
              <a:t>sgiliau staff (gan gynnwys hyfforddiant) a gyrfaoedd</a:t>
            </a:r>
          </a:p>
        </p:txBody>
      </p:sp>
      <p:sp>
        <p:nvSpPr>
          <p:cNvPr id="3" name="Title 2">
            <a:extLst>
              <a:ext uri="{FF2B5EF4-FFF2-40B4-BE49-F238E27FC236}">
                <a16:creationId xmlns:a16="http://schemas.microsoft.com/office/drawing/2014/main" id="{3A1EDE4C-957C-F048-9BFB-A51A442B2D90}"/>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Crynodeb Gweithredol </a:t>
            </a:r>
            <a:r>
              <a:rPr lang="cy-GB" sz="2800" b="0" i="0" strike="noStrike" cap="none" spc="0" baseline="0">
                <a:solidFill>
                  <a:srgbClr val="6D6E71"/>
                </a:solidFill>
                <a:effectLst/>
                <a:latin typeface="Arial"/>
                <a:ea typeface="Arial"/>
                <a:cs typeface="Arial"/>
              </a:rPr>
              <a:t>(2)</a:t>
            </a:r>
          </a:p>
        </p:txBody>
      </p:sp>
      <p:sp>
        <p:nvSpPr>
          <p:cNvPr id="10" name="Text Placeholder 5">
            <a:extLst>
              <a:ext uri="{FF2B5EF4-FFF2-40B4-BE49-F238E27FC236}">
                <a16:creationId xmlns:a16="http://schemas.microsoft.com/office/drawing/2014/main" id="{AE2DB3EA-4308-524C-AAB4-0CC22704E544}"/>
              </a:ext>
            </a:extLst>
          </p:cNvPr>
          <p:cNvSpPr txBox="1"/>
          <p:nvPr/>
        </p:nvSpPr>
        <p:spPr>
          <a:xfrm>
            <a:off x="515938" y="1293089"/>
            <a:ext cx="3384550" cy="420115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Bef>
                <a:spcPct val="0"/>
              </a:spcBef>
            </a:pPr>
            <a:r>
              <a:rPr lang="cy-GB" sz="1300" b="0" i="0" strike="noStrike" cap="none" spc="0" baseline="0">
                <a:solidFill>
                  <a:srgbClr val="6D6E71"/>
                </a:solidFill>
                <a:effectLst/>
                <a:latin typeface="Arial"/>
                <a:ea typeface="Arial"/>
                <a:cs typeface="Arial"/>
              </a:rPr>
              <a:t>Mae llwyth gwaith yn ymddangos yn broblemus i staff yn 2022. </a:t>
            </a:r>
            <a:endParaRPr lang="cy-GB" sz="1300">
              <a:solidFill>
                <a:srgbClr val="6D6E71"/>
              </a:solidFill>
              <a:latin typeface="Arial"/>
              <a:ea typeface="Arial"/>
              <a:cs typeface="Arial"/>
            </a:endParaRPr>
          </a:p>
          <a:p>
            <a:pPr fontAlgn="ctr">
              <a:spcBef>
                <a:spcPct val="0"/>
              </a:spcBef>
            </a:pPr>
            <a:r>
              <a:rPr lang="cy-GB" sz="1300" b="0" i="0" strike="noStrike" cap="none" spc="0" baseline="0">
                <a:solidFill>
                  <a:srgbClr val="6D6E71"/>
                </a:solidFill>
                <a:effectLst/>
                <a:latin typeface="Arial"/>
                <a:ea typeface="Arial"/>
                <a:cs typeface="Arial"/>
              </a:rPr>
              <a:t>Mae mwyafrif (60%) </a:t>
            </a:r>
            <a:br>
              <a:rPr sz="1300"/>
            </a:br>
            <a:r>
              <a:rPr lang="cy-GB" sz="1300" b="0" i="0" strike="noStrike" cap="none" spc="0" baseline="0">
                <a:solidFill>
                  <a:srgbClr val="6D6E71"/>
                </a:solidFill>
                <a:effectLst/>
                <a:latin typeface="Arial"/>
                <a:ea typeface="Arial"/>
                <a:cs typeface="Arial"/>
              </a:rPr>
              <a:t>yr ymatebwyr yn aml yn poeni am </a:t>
            </a:r>
            <a:br>
              <a:rPr sz="1300"/>
            </a:br>
            <a:r>
              <a:rPr lang="cy-GB" sz="1300" b="0" i="0" strike="noStrike" cap="none" spc="0" baseline="0">
                <a:solidFill>
                  <a:srgbClr val="6D6E71"/>
                </a:solidFill>
                <a:effectLst/>
                <a:latin typeface="Arial"/>
                <a:ea typeface="Arial"/>
                <a:cs typeface="Arial"/>
              </a:rPr>
              <a:t>waith y tu allan i'w horiau gwaith, </a:t>
            </a:r>
            <a:br>
              <a:rPr sz="1300"/>
            </a:br>
            <a:r>
              <a:rPr lang="cy-GB" sz="1300" b="0" i="0" strike="noStrike" cap="none" spc="0" baseline="0">
                <a:solidFill>
                  <a:srgbClr val="6D6E71"/>
                </a:solidFill>
                <a:effectLst/>
                <a:latin typeface="Arial"/>
                <a:ea typeface="Arial"/>
                <a:cs typeface="Arial"/>
              </a:rPr>
              <a:t>ac mae bron i hanner (48%) yn meddwl nad oes digon o bobl yn y tîm y maent yn gweithio ynddo i ymdopi â'r llwyth gwaith. Ynghyd â 44% o’r staff yn dweud bod gofyn iddynt wneud tasgau dibwys sy’n eu rhwystro rhag cyflawni tasgau pwysicach, mae’r ffaith mai dim ond traean (35%) sy’n meddwl bod system ddyrchafiadau deg a thryloyw ar draws y brifysgol yn gallu cael effaith andwyol ar eu cymhelliad cyffredinol. </a:t>
            </a:r>
          </a:p>
          <a:p>
            <a:pPr fontAlgn="ctr">
              <a:spcBef>
                <a:spcPct val="0"/>
              </a:spcBef>
              <a:spcAft>
                <a:spcPts val="1000"/>
              </a:spcAft>
            </a:pPr>
            <a:r>
              <a:rPr lang="cy-GB" sz="1300" b="0" i="0" strike="noStrike" cap="none" spc="0" baseline="0">
                <a:solidFill>
                  <a:srgbClr val="6D6E71"/>
                </a:solidFill>
                <a:effectLst/>
                <a:latin typeface="Arial"/>
                <a:ea typeface="Arial"/>
                <a:cs typeface="Arial"/>
              </a:rPr>
              <a:t>Yn yr ystyr hwnnw, gellid gwneud mwy i wneud yn fawr o drefniadau gwaith os yw'r brifysgol am fod yn driw i'w hymrwymiad i wella ansawdd bywyd gwaith ei staff a sicrhau bod pawb yn gallu cyflawni eu potensial er budd y brifysgol. </a:t>
            </a:r>
          </a:p>
        </p:txBody>
      </p:sp>
      <p:sp>
        <p:nvSpPr>
          <p:cNvPr id="12" name="Oval 11">
            <a:extLst>
              <a:ext uri="{FF2B5EF4-FFF2-40B4-BE49-F238E27FC236}">
                <a16:creationId xmlns:a16="http://schemas.microsoft.com/office/drawing/2014/main" id="{E5456899-6F61-214B-AC50-9A5507FEE3AE}"/>
              </a:ext>
            </a:extLst>
          </p:cNvPr>
          <p:cNvSpPr/>
          <p:nvPr/>
        </p:nvSpPr>
        <p:spPr>
          <a:xfrm>
            <a:off x="3268898" y="1268413"/>
            <a:ext cx="631590" cy="605357"/>
          </a:xfrm>
          <a:prstGeom prst="ellipse">
            <a:avLst/>
          </a:prstGeom>
          <a:solidFill>
            <a:srgbClr val="B8223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000"/>
              </a:spcAft>
              <a:buClrTx/>
              <a:buSzTx/>
              <a:buFontTx/>
              <a:buNone/>
              <a:defRPr/>
            </a:pPr>
            <a:r>
              <a:rPr lang="cy-GB" sz="2800" b="1" i="0" strike="noStrike" cap="none" spc="0" baseline="0">
                <a:solidFill>
                  <a:srgbClr val="FFFFFF"/>
                </a:solidFill>
                <a:effectLst/>
                <a:latin typeface="Arial"/>
                <a:ea typeface="Arial"/>
                <a:cs typeface="Arial"/>
              </a:rPr>
              <a:t>4</a:t>
            </a:r>
          </a:p>
        </p:txBody>
      </p:sp>
      <p:sp>
        <p:nvSpPr>
          <p:cNvPr id="14" name="Oval 13">
            <a:extLst>
              <a:ext uri="{FF2B5EF4-FFF2-40B4-BE49-F238E27FC236}">
                <a16:creationId xmlns:a16="http://schemas.microsoft.com/office/drawing/2014/main" id="{375E1359-BB6D-FA4C-AC65-AB4D5DA98B60}"/>
              </a:ext>
            </a:extLst>
          </p:cNvPr>
          <p:cNvSpPr/>
          <p:nvPr/>
        </p:nvSpPr>
        <p:spPr>
          <a:xfrm>
            <a:off x="7428937" y="1173162"/>
            <a:ext cx="631590" cy="605357"/>
          </a:xfrm>
          <a:prstGeom prst="ellipse">
            <a:avLst/>
          </a:prstGeom>
          <a:solidFill>
            <a:srgbClr val="B8223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000"/>
              </a:spcAft>
              <a:buClrTx/>
              <a:buSzTx/>
              <a:buFontTx/>
              <a:buNone/>
              <a:defRPr/>
            </a:pPr>
            <a:r>
              <a:rPr lang="cy-GB" sz="2800" b="1" i="0" strike="noStrike" cap="none" spc="0" baseline="0">
                <a:solidFill>
                  <a:srgbClr val="FFFFFF"/>
                </a:solidFill>
                <a:effectLst/>
                <a:latin typeface="Arial"/>
                <a:ea typeface="Arial"/>
                <a:cs typeface="Arial"/>
              </a:rPr>
              <a:t>5</a:t>
            </a:r>
          </a:p>
        </p:txBody>
      </p:sp>
      <p:sp>
        <p:nvSpPr>
          <p:cNvPr id="16" name="Oval 15">
            <a:extLst>
              <a:ext uri="{FF2B5EF4-FFF2-40B4-BE49-F238E27FC236}">
                <a16:creationId xmlns:a16="http://schemas.microsoft.com/office/drawing/2014/main" id="{00E2611D-26A1-F74B-8A63-BED3E3DAE132}"/>
              </a:ext>
            </a:extLst>
          </p:cNvPr>
          <p:cNvSpPr/>
          <p:nvPr/>
        </p:nvSpPr>
        <p:spPr>
          <a:xfrm>
            <a:off x="11454556" y="1173163"/>
            <a:ext cx="631590" cy="605357"/>
          </a:xfrm>
          <a:prstGeom prst="ellipse">
            <a:avLst/>
          </a:prstGeom>
          <a:solidFill>
            <a:srgbClr val="B8223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1000"/>
              </a:spcAft>
              <a:buClrTx/>
              <a:buSzTx/>
              <a:buFontTx/>
              <a:buNone/>
              <a:defRPr/>
            </a:pPr>
            <a:r>
              <a:rPr lang="cy-GB" sz="2800" b="1" i="0" strike="noStrike" cap="none" spc="0" baseline="0">
                <a:solidFill>
                  <a:srgbClr val="FFFFFF"/>
                </a:solidFill>
                <a:effectLst/>
                <a:latin typeface="Arial"/>
                <a:ea typeface="Arial"/>
                <a:cs typeface="Arial"/>
              </a:rPr>
              <a:t>6</a:t>
            </a:r>
            <a:endParaRPr kumimoji="0" lang="en-GB" sz="2800" b="1" i="0" u="none" strike="noStrike" kern="1200" cap="none" spc="0" normalizeH="0" baseline="0" noProof="0">
              <a:ln>
                <a:noFill/>
              </a:ln>
              <a:solidFill>
                <a:srgbClr val="FFFFFF"/>
              </a:solidFill>
              <a:effectLst/>
              <a:uLnTx/>
              <a:uFillTx/>
              <a:latin typeface="Aria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75383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3576E-35C6-8746-A80C-F5062C0F84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2018" y="799836"/>
            <a:ext cx="1395018" cy="1125217"/>
          </a:xfrm>
          <a:prstGeom prst="rect">
            <a:avLst/>
          </a:prstGeom>
        </p:spPr>
      </p:pic>
      <p:sp>
        <p:nvSpPr>
          <p:cNvPr id="4" name="Rectangle 3">
            <a:extLst>
              <a:ext uri="{FF2B5EF4-FFF2-40B4-BE49-F238E27FC236}">
                <a16:creationId xmlns:a16="http://schemas.microsoft.com/office/drawing/2014/main" id="{2CF79DE7-A60D-834D-9902-9B557659719A}"/>
              </a:ext>
            </a:extLst>
          </p:cNvPr>
          <p:cNvSpPr/>
          <p:nvPr/>
        </p:nvSpPr>
        <p:spPr>
          <a:xfrm>
            <a:off x="515938" y="2982070"/>
            <a:ext cx="11160125" cy="426720"/>
          </a:xfrm>
          <a:prstGeom prst="rect">
            <a:avLst/>
          </a:prstGeom>
        </p:spPr>
        <p:txBody>
          <a:bodyPr wrap="square" lIns="0" tIns="0" rIns="0" bIns="0">
            <a:spAutoFit/>
          </a:bodyPr>
          <a:lstStyle/>
          <a:p>
            <a:pPr lvl="0" algn="ctr">
              <a:defRPr/>
            </a:pPr>
            <a:r>
              <a:rPr lang="cy-GB" sz="2800" b="1" i="0" strike="noStrike" cap="none" spc="0" baseline="0">
                <a:solidFill>
                  <a:srgbClr val="000000"/>
                </a:solidFill>
                <a:effectLst/>
                <a:latin typeface="Arial"/>
                <a:ea typeface="Arial"/>
                <a:cs typeface="Arial"/>
              </a:rPr>
              <a:t>YMGYSYLLTIAD STAFF</a:t>
            </a:r>
            <a:endParaRPr lang="en-GB" sz="2800">
              <a:solidFill>
                <a:schemeClr val="accent1"/>
              </a:solidFill>
              <a:cs typeface="Verdana"/>
            </a:endParaRPr>
          </a:p>
        </p:txBody>
      </p:sp>
    </p:spTree>
    <p:extLst>
      <p:ext uri="{BB962C8B-B14F-4D97-AF65-F5344CB8AC3E}">
        <p14:creationId xmlns:p14="http://schemas.microsoft.com/office/powerpoint/2010/main" val="23796624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6413EF-B8FB-644B-BD20-E75251773DE6}"/>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Ymgysylltiad staff</a:t>
            </a:r>
            <a:endParaRPr lang="en-GB" b="0"/>
          </a:p>
        </p:txBody>
      </p:sp>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528268677"/>
              </p:ext>
            </p:extLst>
          </p:nvPr>
        </p:nvGraphicFramePr>
        <p:xfrm>
          <a:off x="512712" y="1268413"/>
          <a:ext cx="11163351" cy="4062492"/>
        </p:xfrm>
        <a:graphic>
          <a:graphicData uri="http://schemas.openxmlformats.org/drawingml/2006/table">
            <a:tbl>
              <a:tblPr firstRow="1" bandRow="1">
                <a:tableStyleId>{2D5ABB26-0587-4C30-8999-92F81FD0307C}</a:tableStyleId>
              </a:tblPr>
              <a:tblGrid>
                <a:gridCol w="8191937">
                  <a:extLst>
                    <a:ext uri="{9D8B030D-6E8A-4147-A177-3AD203B41FA5}">
                      <a16:colId xmlns:a16="http://schemas.microsoft.com/office/drawing/2014/main" val="2486422282"/>
                    </a:ext>
                  </a:extLst>
                </a:gridCol>
                <a:gridCol w="985010">
                  <a:extLst>
                    <a:ext uri="{9D8B030D-6E8A-4147-A177-3AD203B41FA5}">
                      <a16:colId xmlns:a16="http://schemas.microsoft.com/office/drawing/2014/main" val="3915770273"/>
                    </a:ext>
                  </a:extLst>
                </a:gridCol>
                <a:gridCol w="993202">
                  <a:extLst>
                    <a:ext uri="{9D8B030D-6E8A-4147-A177-3AD203B41FA5}">
                      <a16:colId xmlns:a16="http://schemas.microsoft.com/office/drawing/2014/main" val="1480772414"/>
                    </a:ext>
                  </a:extLst>
                </a:gridCol>
                <a:gridCol w="993202">
                  <a:extLst>
                    <a:ext uri="{9D8B030D-6E8A-4147-A177-3AD203B41FA5}">
                      <a16:colId xmlns:a16="http://schemas.microsoft.com/office/drawing/2014/main" val="4207732914"/>
                    </a:ext>
                  </a:extLst>
                </a:gridCol>
              </a:tblGrid>
              <a:tr h="977482">
                <a:tc>
                  <a:txBody>
                    <a:bodyPr/>
                    <a:lstStyle/>
                    <a:p>
                      <a:pPr algn="l"/>
                      <a:r>
                        <a:rPr lang="cy-GB" sz="1400" b="1" i="0" strike="noStrike" cap="none" spc="0" baseline="0">
                          <a:solidFill>
                            <a:srgbClr val="F2F2F2"/>
                          </a:solidFill>
                          <a:effectLst/>
                          <a:latin typeface="Arial"/>
                          <a:ea typeface="Arial"/>
                          <a:cs typeface="Arial"/>
                        </a:rPr>
                        <a:t>Ymgysylltiad staff</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85010">
                <a:tc>
                  <a:txBody>
                    <a:bodyPr/>
                    <a:lstStyle/>
                    <a:p>
                      <a:pPr algn="l"/>
                      <a:r>
                        <a:rPr lang="cy-GB" sz="1100" b="1" i="0" strike="noStrike" cap="none" spc="0" baseline="0">
                          <a:solidFill>
                            <a:srgbClr val="F2F2F2"/>
                          </a:solidFill>
                          <a:effectLst/>
                          <a:latin typeface="Arial"/>
                          <a:ea typeface="Arial"/>
                          <a:cs typeface="Arial"/>
                        </a:rPr>
                        <a:t>Mynegai ymgysylltiad staff:</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40000">
                <a:tc>
                  <a:txBody>
                    <a:bodyPr/>
                    <a:lstStyle/>
                    <a:p>
                      <a:pPr marL="86995"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Rwy’n teimlo balchder fy mod yn gweithio i’r brifysgol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75%</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+7</a:t>
                      </a:r>
                    </a:p>
                  </a:txBody>
                  <a:tcPr anchor="ctr"/>
                </a:tc>
                <a:tc>
                  <a:txBody>
                    <a:bodyPr/>
                    <a:lstStyle/>
                    <a:p>
                      <a:pPr algn="ctr" fontAlgn="ctr"/>
                      <a:r>
                        <a:rPr lang="cy-GB" sz="1200" b="1" i="0" strike="noStrike" cap="none" spc="0" baseline="0">
                          <a:solidFill>
                            <a:srgbClr val="FF0000"/>
                          </a:solidFill>
                          <a:effectLst/>
                          <a:latin typeface="Arial"/>
                          <a:ea typeface="Arial"/>
                          <a:cs typeface="Arial"/>
                        </a:rPr>
                        <a:t>-7</a:t>
                      </a:r>
                    </a:p>
                  </a:txBody>
                  <a:tcPr anchor="ctr"/>
                </a:tc>
                <a:extLst>
                  <a:ext uri="{0D108BD9-81ED-4DB2-BD59-A6C34878D82A}">
                    <a16:rowId xmlns:a16="http://schemas.microsoft.com/office/drawing/2014/main" val="2868322297"/>
                  </a:ext>
                </a:extLst>
              </a:tr>
              <a:tr h="540000">
                <a:tc>
                  <a:txBody>
                    <a:bodyPr/>
                    <a:lstStyle/>
                    <a:p>
                      <a:pPr marL="86995" indent="0" algn="l"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mn-lt"/>
                          <a:ea typeface="+mn-ea"/>
                          <a:cs typeface="+mn-cs"/>
                        </a:rPr>
                        <a:t>Byddwn yn argymell i ffrind ddod i weithio yn y brifysgol</a:t>
                      </a:r>
                      <a:endParaRPr lang="cy-GB" sz="1000" b="0" i="0" strike="noStrike" cap="none" spc="0" baseline="0">
                        <a:solidFill>
                          <a:srgbClr val="6D6E71"/>
                        </a:solidFill>
                        <a:effectLst/>
                        <a:latin typeface="Arial"/>
                        <a:ea typeface="Arial"/>
                        <a:cs typeface="Arial"/>
                      </a:endParaRP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66%</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+5</a:t>
                      </a:r>
                    </a:p>
                  </a:txBody>
                  <a:tcPr anchor="ctr">
                    <a:solidFill>
                      <a:schemeClr val="bg2">
                        <a:lumMod val="95000"/>
                      </a:schemeClr>
                    </a:solidFill>
                  </a:tcPr>
                </a:tc>
                <a:tc>
                  <a:txBody>
                    <a:bodyPr/>
                    <a:lstStyle/>
                    <a:p>
                      <a:pPr algn="ctr" fontAlgn="ctr"/>
                      <a:r>
                        <a:rPr lang="cy-GB" sz="1200" b="1" i="0" strike="noStrike" cap="none" spc="0" baseline="0">
                          <a:solidFill>
                            <a:srgbClr val="FF0000"/>
                          </a:solidFill>
                          <a:effectLst/>
                          <a:latin typeface="Arial"/>
                          <a:ea typeface="Arial"/>
                          <a:cs typeface="Arial"/>
                        </a:rPr>
                        <a:t>-10</a:t>
                      </a:r>
                    </a:p>
                  </a:txBody>
                  <a:tcPr anchor="ctr">
                    <a:solidFill>
                      <a:schemeClr val="bg2">
                        <a:lumMod val="95000"/>
                      </a:schemeClr>
                    </a:solidFill>
                  </a:tcPr>
                </a:tc>
                <a:extLst>
                  <a:ext uri="{0D108BD9-81ED-4DB2-BD59-A6C34878D82A}">
                    <a16:rowId xmlns:a16="http://schemas.microsoft.com/office/drawing/2014/main" val="1222668292"/>
                  </a:ext>
                </a:extLst>
              </a:tr>
              <a:tr h="540000">
                <a:tc>
                  <a:txBody>
                    <a:bodyPr/>
                    <a:lstStyle/>
                    <a:p>
                      <a:pPr marL="0" indent="0" algn="l"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Mae'r brifysgol yn fy ysbrydoli i wneud fy ngorau yn fy </a:t>
                      </a:r>
                    </a:p>
                    <a:p>
                      <a:pPr marL="0"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ngwaith</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50%</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tc>
                  <a:txBody>
                    <a:bodyPr/>
                    <a:lstStyle/>
                    <a:p>
                      <a:pPr algn="ctr" fontAlgn="ctr"/>
                      <a:endParaRPr lang="en-GB" sz="1200" b="1" i="0" u="none" strike="noStrike">
                        <a:effectLst/>
                        <a:latin typeface="Arial"/>
                      </a:endParaRPr>
                    </a:p>
                  </a:txBody>
                  <a:tcPr anchor="ctr"/>
                </a:tc>
                <a:extLst>
                  <a:ext uri="{0D108BD9-81ED-4DB2-BD59-A6C34878D82A}">
                    <a16:rowId xmlns:a16="http://schemas.microsoft.com/office/drawing/2014/main" val="1099218821"/>
                  </a:ext>
                </a:extLst>
              </a:tr>
              <a:tr h="540000">
                <a:tc>
                  <a:txBody>
                    <a:bodyPr/>
                    <a:lstStyle/>
                    <a:p>
                      <a:pPr marL="86995"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Rwy'n teimlo ymlyniad personol cryf wrth y brifysgol</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61%</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solidFill>
                      <a:schemeClr val="bg2">
                        <a:lumMod val="95000"/>
                      </a:schemeClr>
                    </a:solidFill>
                  </a:tcPr>
                </a:tc>
                <a:tc>
                  <a:txBody>
                    <a:bodyPr/>
                    <a:lstStyle/>
                    <a:p>
                      <a:pPr algn="ctr" fontAlgn="ctr"/>
                      <a:r>
                        <a:rPr lang="cy-GB" sz="1200" b="1" i="0" strike="noStrike" cap="none" spc="0" baseline="0">
                          <a:solidFill>
                            <a:srgbClr val="FF0000"/>
                          </a:solidFill>
                          <a:effectLst/>
                          <a:latin typeface="Arial"/>
                          <a:ea typeface="Arial"/>
                          <a:cs typeface="Arial"/>
                        </a:rPr>
                        <a:t>-5</a:t>
                      </a:r>
                    </a:p>
                  </a:txBody>
                  <a:tcPr anchor="ctr">
                    <a:solidFill>
                      <a:schemeClr val="bg2">
                        <a:lumMod val="95000"/>
                      </a:schemeClr>
                    </a:solidFill>
                  </a:tcPr>
                </a:tc>
                <a:extLst>
                  <a:ext uri="{0D108BD9-81ED-4DB2-BD59-A6C34878D82A}">
                    <a16:rowId xmlns:a16="http://schemas.microsoft.com/office/drawing/2014/main" val="3479128032"/>
                  </a:ext>
                </a:extLst>
              </a:tr>
              <a:tr h="540000">
                <a:tc>
                  <a:txBody>
                    <a:bodyPr/>
                    <a:lstStyle/>
                    <a:p>
                      <a:pPr marL="86995" indent="0" algn="l" rtl="0" eaLnBrk="1" fontAlgn="ctr" latinLnBrk="0" hangingPunct="1">
                        <a:lnSpc>
                          <a:spcPct val="120000"/>
                        </a:lnSpc>
                        <a:spcBef>
                          <a:spcPts val="0"/>
                        </a:spcBef>
                        <a:spcAft>
                          <a:spcPts val="0"/>
                        </a:spcAft>
                      </a:pPr>
                      <a:r>
                        <a:rPr lang="en-GB" sz="1000"/>
                        <a:t>Mae </a:t>
                      </a:r>
                      <a:r>
                        <a:rPr lang="en-GB" sz="1000" err="1"/>
                        <a:t>Prifysgol</a:t>
                      </a:r>
                      <a:r>
                        <a:rPr lang="en-GB" sz="1000"/>
                        <a:t> Bangor </a:t>
                      </a:r>
                      <a:r>
                        <a:rPr lang="en-GB" sz="1000" err="1"/>
                        <a:t>yn</a:t>
                      </a:r>
                      <a:r>
                        <a:rPr lang="en-GB" sz="1000"/>
                        <a:t> </a:t>
                      </a:r>
                      <a:r>
                        <a:rPr lang="en-GB" sz="1000" err="1"/>
                        <a:t>fy</a:t>
                      </a:r>
                      <a:r>
                        <a:rPr lang="en-GB" sz="1000"/>
                        <a:t> </a:t>
                      </a:r>
                      <a:r>
                        <a:rPr lang="en-GB" sz="1000" err="1"/>
                        <a:t>ysgogi</a:t>
                      </a:r>
                      <a:r>
                        <a:rPr lang="en-GB" sz="1000"/>
                        <a:t> </a:t>
                      </a:r>
                      <a:r>
                        <a:rPr lang="en-GB" sz="1000" err="1"/>
                        <a:t>i’w</a:t>
                      </a:r>
                      <a:r>
                        <a:rPr lang="en-GB" sz="1000"/>
                        <a:t> </a:t>
                      </a:r>
                      <a:r>
                        <a:rPr lang="en-GB" sz="1000" err="1"/>
                        <a:t>helpu</a:t>
                      </a:r>
                      <a:r>
                        <a:rPr lang="en-GB" sz="1000"/>
                        <a:t> </a:t>
                      </a:r>
                      <a:r>
                        <a:rPr lang="en-GB" sz="1000" err="1"/>
                        <a:t>i</a:t>
                      </a:r>
                      <a:r>
                        <a:rPr lang="en-GB" sz="1000"/>
                        <a:t> </a:t>
                      </a:r>
                      <a:r>
                        <a:rPr lang="en-GB" sz="1000" err="1"/>
                        <a:t>gyflawni</a:t>
                      </a:r>
                      <a:r>
                        <a:rPr lang="en-GB" sz="1000"/>
                        <a:t> </a:t>
                      </a:r>
                      <a:r>
                        <a:rPr lang="en-GB" sz="1000" err="1"/>
                        <a:t>ei</a:t>
                      </a:r>
                      <a:r>
                        <a:rPr lang="en-GB" sz="1000"/>
                        <a:t> </a:t>
                      </a:r>
                    </a:p>
                    <a:p>
                      <a:pPr marL="86995" indent="0" algn="l" defTabSz="914400" rtl="0" eaLnBrk="1" fontAlgn="ctr" latinLnBrk="0" hangingPunct="1">
                        <a:lnSpc>
                          <a:spcPct val="120000"/>
                        </a:lnSpc>
                        <a:spcBef>
                          <a:spcPts val="0"/>
                        </a:spcBef>
                        <a:spcAft>
                          <a:spcPts val="0"/>
                        </a:spcAft>
                      </a:pPr>
                      <a:r>
                        <a:rPr lang="en-GB" sz="1000" err="1"/>
                        <a:t>hamcanion</a:t>
                      </a:r>
                      <a:endParaRPr sz="1000"/>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42%</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lang="en-GB" sz="1200" b="1" i="0" u="none" strike="noStrike">
                        <a:effectLst/>
                        <a:latin typeface="Arial" panose="020B0604020202020204" pitchFamily="34" charset="0"/>
                      </a:endParaRPr>
                    </a:p>
                  </a:txBody>
                  <a:tcPr anchor="ctr"/>
                </a:tc>
                <a:extLst>
                  <a:ext uri="{0D108BD9-81ED-4DB2-BD59-A6C34878D82A}">
                    <a16:rowId xmlns:a16="http://schemas.microsoft.com/office/drawing/2014/main" val="402190638"/>
                  </a:ext>
                </a:extLst>
              </a:tr>
            </a:tbl>
          </a:graphicData>
        </a:graphic>
      </p:graphicFrame>
      <p:sp>
        <p:nvSpPr>
          <p:cNvPr id="28" name="Oval 27">
            <a:extLst>
              <a:ext uri="{FF2B5EF4-FFF2-40B4-BE49-F238E27FC236}">
                <a16:creationId xmlns:a16="http://schemas.microsoft.com/office/drawing/2014/main" id="{A6F6D962-2DB2-BD4E-A86E-42EC47F90AB3}"/>
              </a:ext>
            </a:extLst>
          </p:cNvPr>
          <p:cNvSpPr/>
          <p:nvPr/>
        </p:nvSpPr>
        <p:spPr>
          <a:xfrm>
            <a:off x="2658013" y="1344987"/>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65</a:t>
            </a:r>
          </a:p>
        </p:txBody>
      </p:sp>
      <p:graphicFrame>
        <p:nvGraphicFramePr>
          <p:cNvPr id="29" name="Chart 28">
            <a:extLst>
              <a:ext uri="{FF2B5EF4-FFF2-40B4-BE49-F238E27FC236}">
                <a16:creationId xmlns:a16="http://schemas.microsoft.com/office/drawing/2014/main" id="{49627C86-33A4-A44D-BFB3-117341B70853}"/>
              </a:ext>
            </a:extLst>
          </p:cNvPr>
          <p:cNvGraphicFramePr/>
          <p:nvPr>
            <p:extLst>
              <p:ext uri="{D42A27DB-BD31-4B8C-83A1-F6EECF244321}">
                <p14:modId xmlns:p14="http://schemas.microsoft.com/office/powerpoint/2010/main" val="3604199051"/>
              </p:ext>
            </p:extLst>
          </p:nvPr>
        </p:nvGraphicFramePr>
        <p:xfrm>
          <a:off x="3943183" y="2639120"/>
          <a:ext cx="4556240" cy="2704753"/>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8230712D-B526-284E-BDC2-88423CC0C598}"/>
              </a:ext>
            </a:extLst>
          </p:cNvPr>
          <p:cNvGrpSpPr/>
          <p:nvPr/>
        </p:nvGrpSpPr>
        <p:grpSpPr>
          <a:xfrm>
            <a:off x="390526" y="5407488"/>
            <a:ext cx="5705473" cy="595357"/>
            <a:chOff x="2465408" y="6021012"/>
            <a:chExt cx="5142155" cy="469317"/>
          </a:xfrm>
        </p:grpSpPr>
        <p:sp>
          <p:nvSpPr>
            <p:cNvPr id="31" name="Rectangle 30">
              <a:extLst>
                <a:ext uri="{FF2B5EF4-FFF2-40B4-BE49-F238E27FC236}">
                  <a16:creationId xmlns:a16="http://schemas.microsoft.com/office/drawing/2014/main" id="{DDB6572C-D7A7-6A4E-88B0-EE91AD394150}"/>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32" name="Oval 31">
              <a:extLst>
                <a:ext uri="{FF2B5EF4-FFF2-40B4-BE49-F238E27FC236}">
                  <a16:creationId xmlns:a16="http://schemas.microsoft.com/office/drawing/2014/main" id="{8CA06A8E-6D54-9342-A859-DAC0AA8B3D35}"/>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3" name="Rectangle 32">
              <a:extLst>
                <a:ext uri="{FF2B5EF4-FFF2-40B4-BE49-F238E27FC236}">
                  <a16:creationId xmlns:a16="http://schemas.microsoft.com/office/drawing/2014/main" id="{2D7BF0E9-94C6-7346-8528-654BAC4913E2}"/>
                </a:ext>
              </a:extLst>
            </p:cNvPr>
            <p:cNvSpPr/>
            <p:nvPr/>
          </p:nvSpPr>
          <p:spPr>
            <a:xfrm>
              <a:off x="5683519"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34" name="Oval 33">
              <a:extLst>
                <a:ext uri="{FF2B5EF4-FFF2-40B4-BE49-F238E27FC236}">
                  <a16:creationId xmlns:a16="http://schemas.microsoft.com/office/drawing/2014/main" id="{7CE70DC1-04D6-2845-84C0-5580DFEC0116}"/>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5" name="Rectangle 34">
              <a:extLst>
                <a:ext uri="{FF2B5EF4-FFF2-40B4-BE49-F238E27FC236}">
                  <a16:creationId xmlns:a16="http://schemas.microsoft.com/office/drawing/2014/main" id="{EDE9764D-DA02-CF4A-AABF-FAF02D177541}"/>
                </a:ext>
              </a:extLst>
            </p:cNvPr>
            <p:cNvSpPr/>
            <p:nvPr/>
          </p:nvSpPr>
          <p:spPr>
            <a:xfrm>
              <a:off x="4813679" y="6053615"/>
              <a:ext cx="488433" cy="43671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36" name="Oval 35">
              <a:extLst>
                <a:ext uri="{FF2B5EF4-FFF2-40B4-BE49-F238E27FC236}">
                  <a16:creationId xmlns:a16="http://schemas.microsoft.com/office/drawing/2014/main" id="{D1D7813B-3ABA-BF4E-97C0-3A1A067A277A}"/>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7" name="Rectangle 36">
              <a:extLst>
                <a:ext uri="{FF2B5EF4-FFF2-40B4-BE49-F238E27FC236}">
                  <a16:creationId xmlns:a16="http://schemas.microsoft.com/office/drawing/2014/main" id="{E2809028-1E02-2442-923A-1234E8D74011}"/>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38" name="Oval 37">
              <a:extLst>
                <a:ext uri="{FF2B5EF4-FFF2-40B4-BE49-F238E27FC236}">
                  <a16:creationId xmlns:a16="http://schemas.microsoft.com/office/drawing/2014/main" id="{75162CD0-B5E0-B049-83EB-AEAFA891A989}"/>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9" name="Rectangle 38">
              <a:extLst>
                <a:ext uri="{FF2B5EF4-FFF2-40B4-BE49-F238E27FC236}">
                  <a16:creationId xmlns:a16="http://schemas.microsoft.com/office/drawing/2014/main" id="{1BF75028-DBBC-1D41-AF68-6D84F9FBAB7B}"/>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0" name="Oval 39">
              <a:extLst>
                <a:ext uri="{FF2B5EF4-FFF2-40B4-BE49-F238E27FC236}">
                  <a16:creationId xmlns:a16="http://schemas.microsoft.com/office/drawing/2014/main" id="{D355BDC1-06FC-6446-A887-2F9CECA81834}"/>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132279" y="6420971"/>
            <a:ext cx="4869257" cy="280641"/>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Nodyn: labeli data &lt;5% heb eu dangos.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19" name="TextBox 18">
            <a:extLst>
              <a:ext uri="{FF2B5EF4-FFF2-40B4-BE49-F238E27FC236}">
                <a16:creationId xmlns:a16="http://schemas.microsoft.com/office/drawing/2014/main" id="{68E8EF75-9DDF-4517-81D5-4A9407EE5CE5}"/>
              </a:ext>
            </a:extLst>
          </p:cNvPr>
          <p:cNvSpPr txBox="1"/>
          <p:nvPr/>
        </p:nvSpPr>
        <p:spPr>
          <a:xfrm>
            <a:off x="6096000" y="5343873"/>
            <a:ext cx="5580063" cy="701040"/>
          </a:xfrm>
          <a:prstGeom prst="rect">
            <a:avLst/>
          </a:prstGeom>
          <a:noFill/>
        </p:spPr>
        <p:txBody>
          <a:bodyPr wrap="square">
            <a:spAutoFit/>
          </a:bodyPr>
          <a:lstStyle/>
          <a:p>
            <a:r>
              <a:rPr lang="cy-GB" sz="1000" b="0" i="0" strike="noStrike" cap="none" spc="0" baseline="0">
                <a:solidFill>
                  <a:srgbClr val="6D6E71"/>
                </a:solidFill>
                <a:effectLst/>
                <a:latin typeface="Arial"/>
                <a:ea typeface="Arial"/>
                <a:cs typeface="Arial"/>
              </a:rPr>
              <a:t>*Caiff y mynegai ymgysylltiad staff ei gyfrifo drwy gymhwyso pwysoliad i bob ymateb ar </a:t>
            </a:r>
            <a:br>
              <a:rPr sz="1000"/>
            </a:br>
            <a:r>
              <a:rPr lang="cy-GB" sz="1000" b="0" i="0" strike="noStrike" cap="none" spc="0" baseline="0">
                <a:solidFill>
                  <a:srgbClr val="6D6E71"/>
                </a:solidFill>
                <a:effectLst/>
                <a:latin typeface="Arial"/>
                <a:ea typeface="Arial"/>
                <a:cs typeface="Arial"/>
              </a:rPr>
              <a:t>y raddfa gytundeb 5 pwynt. Mae’r dull hwn yn golygu bod sgôr o 100% yn cyfateb i’r holl ymatebwyr yn cytuno’n gryf i’r pum cwestiwn yn y tabl uchod, tra bod sgôr o </a:t>
            </a:r>
            <a:br>
              <a:rPr sz="1000"/>
            </a:br>
            <a:r>
              <a:rPr lang="cy-GB" sz="1000" b="0" i="0" strike="noStrike" cap="none" spc="0" baseline="0">
                <a:solidFill>
                  <a:srgbClr val="6D6E71"/>
                </a:solidFill>
                <a:effectLst/>
                <a:latin typeface="Arial"/>
                <a:ea typeface="Arial"/>
                <a:cs typeface="Arial"/>
              </a:rPr>
              <a:t>0% yn cyfateb i'r holl ymatebwyr yn anghytuno'n gryf â phob un o'r pum cwestiwn.</a:t>
            </a:r>
            <a:endParaRPr lang="en-GB" sz="1000">
              <a:latin typeface="+mj-lt"/>
              <a:cs typeface="Arial" panose="020B0604020202020204" pitchFamily="34" charset="0"/>
            </a:endParaRPr>
          </a:p>
        </p:txBody>
      </p:sp>
    </p:spTree>
    <p:extLst>
      <p:ext uri="{BB962C8B-B14F-4D97-AF65-F5344CB8AC3E}">
        <p14:creationId xmlns:p14="http://schemas.microsoft.com/office/powerpoint/2010/main" val="42277867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1EDE4C-957C-F048-9BFB-A51A442B2D90}"/>
              </a:ext>
            </a:extLst>
          </p:cNvPr>
          <p:cNvSpPr>
            <a:spLocks noGrp="1"/>
          </p:cNvSpPr>
          <p:nvPr>
            <p:ph type="title"/>
          </p:nvPr>
        </p:nvSpPr>
        <p:spPr>
          <a:xfrm>
            <a:off x="515937" y="611720"/>
            <a:ext cx="10500405" cy="426720"/>
          </a:xfrm>
        </p:spPr>
        <p:txBody>
          <a:bodyPr/>
          <a:lstStyle/>
          <a:p>
            <a:r>
              <a:rPr lang="cy-GB" sz="2800" b="1" i="0" strike="noStrike" cap="none" spc="0" baseline="0">
                <a:solidFill>
                  <a:srgbClr val="6D6E71"/>
                </a:solidFill>
                <a:effectLst/>
                <a:latin typeface="Arial"/>
                <a:ea typeface="Arial"/>
                <a:cs typeface="Arial"/>
              </a:rPr>
              <a:t>Ymgysylltiad Staff yn ôl Coleg a Gwasanaeth Proffesiynol</a:t>
            </a:r>
          </a:p>
        </p:txBody>
      </p:sp>
      <p:graphicFrame>
        <p:nvGraphicFramePr>
          <p:cNvPr id="7" name="Chart 6">
            <a:extLst>
              <a:ext uri="{FF2B5EF4-FFF2-40B4-BE49-F238E27FC236}">
                <a16:creationId xmlns:a16="http://schemas.microsoft.com/office/drawing/2014/main" id="{2AEAE3D7-9559-455A-8468-0AFC359FE0DD}"/>
              </a:ext>
            </a:extLst>
          </p:cNvPr>
          <p:cNvGraphicFramePr/>
          <p:nvPr>
            <p:extLst>
              <p:ext uri="{D42A27DB-BD31-4B8C-83A1-F6EECF244321}">
                <p14:modId xmlns:p14="http://schemas.microsoft.com/office/powerpoint/2010/main" val="60029760"/>
              </p:ext>
            </p:extLst>
          </p:nvPr>
        </p:nvGraphicFramePr>
        <p:xfrm>
          <a:off x="566370" y="1055243"/>
          <a:ext cx="11059260" cy="5317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93AB7EB-B916-44C9-905C-280CCB800F35}"/>
              </a:ext>
            </a:extLst>
          </p:cNvPr>
          <p:cNvGraphicFramePr/>
          <p:nvPr>
            <p:extLst>
              <p:ext uri="{D42A27DB-BD31-4B8C-83A1-F6EECF244321}">
                <p14:modId xmlns:p14="http://schemas.microsoft.com/office/powerpoint/2010/main" val="2356293715"/>
              </p:ext>
            </p:extLst>
          </p:nvPr>
        </p:nvGraphicFramePr>
        <p:xfrm>
          <a:off x="519231" y="1479787"/>
          <a:ext cx="11156832" cy="446246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7700D320-0711-4563-BA37-F9098D7A495D}"/>
              </a:ext>
            </a:extLst>
          </p:cNvPr>
          <p:cNvSpPr/>
          <p:nvPr/>
        </p:nvSpPr>
        <p:spPr>
          <a:xfrm>
            <a:off x="8291513" y="1285185"/>
            <a:ext cx="3384551" cy="54288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1000"/>
              </a:spcAft>
              <a:buClrTx/>
              <a:buSzTx/>
              <a:buFontTx/>
              <a:buNone/>
              <a:defRPr/>
            </a:pPr>
            <a:r>
              <a:rPr lang="cy-GB" sz="1200" b="1" i="0" strike="noStrike" cap="none" spc="0" baseline="0">
                <a:solidFill>
                  <a:srgbClr val="FFFFFF"/>
                </a:solidFill>
                <a:effectLst/>
                <a:latin typeface="Arial"/>
                <a:ea typeface="Arial"/>
                <a:cs typeface="Arial"/>
              </a:rPr>
              <a:t>Ymgysylltiad Staff yn Gyffredinol = 65</a:t>
            </a:r>
          </a:p>
        </p:txBody>
      </p:sp>
    </p:spTree>
    <p:extLst>
      <p:ext uri="{BB962C8B-B14F-4D97-AF65-F5344CB8AC3E}">
        <p14:creationId xmlns:p14="http://schemas.microsoft.com/office/powerpoint/2010/main" val="21564449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ACB3-5525-4A78-BBB6-7B9D80550775}"/>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Ymgysylltiad staff: </a:t>
            </a:r>
            <a:r>
              <a:rPr lang="cy-GB" sz="2800" b="0" i="0" strike="noStrike" cap="none" spc="0" baseline="0">
                <a:solidFill>
                  <a:srgbClr val="6D6E71"/>
                </a:solidFill>
                <a:effectLst/>
                <a:latin typeface="Arial"/>
                <a:ea typeface="Arial"/>
                <a:cs typeface="Arial"/>
              </a:rPr>
              <a:t>amrywiannau yn ôl is-grŵp</a:t>
            </a:r>
          </a:p>
        </p:txBody>
      </p:sp>
      <p:cxnSp>
        <p:nvCxnSpPr>
          <p:cNvPr id="8" name="Straight Connector 7">
            <a:extLst>
              <a:ext uri="{FF2B5EF4-FFF2-40B4-BE49-F238E27FC236}">
                <a16:creationId xmlns:a16="http://schemas.microsoft.com/office/drawing/2014/main" id="{805B6C42-558A-46EA-821C-33E921019D49}"/>
              </a:ext>
            </a:extLst>
          </p:cNvPr>
          <p:cNvCxnSpPr/>
          <p:nvPr/>
        </p:nvCxnSpPr>
        <p:spPr>
          <a:xfrm flipH="1">
            <a:off x="515938" y="3664187"/>
            <a:ext cx="5327650" cy="0"/>
          </a:xfrm>
          <a:prstGeom prst="line">
            <a:avLst/>
          </a:prstGeom>
          <a:ln w="635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0AD68BB1-4ED3-4986-8C07-7C87C7384B2E}"/>
              </a:ext>
            </a:extLst>
          </p:cNvPr>
          <p:cNvCxnSpPr/>
          <p:nvPr/>
        </p:nvCxnSpPr>
        <p:spPr>
          <a:xfrm flipH="1">
            <a:off x="6348413" y="3664187"/>
            <a:ext cx="5327650" cy="0"/>
          </a:xfrm>
          <a:prstGeom prst="line">
            <a:avLst/>
          </a:prstGeom>
          <a:ln w="6350">
            <a:solidFill>
              <a:schemeClr val="tx1"/>
            </a:solidFill>
          </a:ln>
        </p:spPr>
        <p:style>
          <a:lnRef idx="3">
            <a:schemeClr val="accent2"/>
          </a:lnRef>
          <a:fillRef idx="0">
            <a:schemeClr val="accent2"/>
          </a:fillRef>
          <a:effectRef idx="2">
            <a:schemeClr val="accent2"/>
          </a:effectRef>
          <a:fontRef idx="minor">
            <a:schemeClr val="tx1"/>
          </a:fontRef>
        </p:style>
      </p:cxnSp>
      <p:graphicFrame>
        <p:nvGraphicFramePr>
          <p:cNvPr id="10" name="Chart 9">
            <a:extLst>
              <a:ext uri="{FF2B5EF4-FFF2-40B4-BE49-F238E27FC236}">
                <a16:creationId xmlns:a16="http://schemas.microsoft.com/office/drawing/2014/main" id="{2B5B83A2-CDB0-4CBB-A1DF-657B6DB710CA}"/>
              </a:ext>
            </a:extLst>
          </p:cNvPr>
          <p:cNvGraphicFramePr/>
          <p:nvPr>
            <p:extLst>
              <p:ext uri="{D42A27DB-BD31-4B8C-83A1-F6EECF244321}">
                <p14:modId xmlns:p14="http://schemas.microsoft.com/office/powerpoint/2010/main" val="1879550063"/>
              </p:ext>
            </p:extLst>
          </p:nvPr>
        </p:nvGraphicFramePr>
        <p:xfrm>
          <a:off x="556816" y="1627335"/>
          <a:ext cx="5286772" cy="1861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EE16AA9A-C358-4EC4-A94C-4705173B7E61}"/>
              </a:ext>
            </a:extLst>
          </p:cNvPr>
          <p:cNvGraphicFramePr/>
          <p:nvPr>
            <p:extLst>
              <p:ext uri="{D42A27DB-BD31-4B8C-83A1-F6EECF244321}">
                <p14:modId xmlns:p14="http://schemas.microsoft.com/office/powerpoint/2010/main" val="2733090520"/>
              </p:ext>
            </p:extLst>
          </p:nvPr>
        </p:nvGraphicFramePr>
        <p:xfrm>
          <a:off x="6348413" y="1583492"/>
          <a:ext cx="5327649" cy="18555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5535FC26-EE86-4C63-BA75-4FAE5D272AA3}"/>
              </a:ext>
            </a:extLst>
          </p:cNvPr>
          <p:cNvGraphicFramePr/>
          <p:nvPr>
            <p:extLst>
              <p:ext uri="{D42A27DB-BD31-4B8C-83A1-F6EECF244321}">
                <p14:modId xmlns:p14="http://schemas.microsoft.com/office/powerpoint/2010/main" val="246897141"/>
              </p:ext>
            </p:extLst>
          </p:nvPr>
        </p:nvGraphicFramePr>
        <p:xfrm>
          <a:off x="6348413" y="4143145"/>
          <a:ext cx="5327650" cy="1572395"/>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7DBD14C9-E263-4581-9986-F9BA6DF40273}"/>
              </a:ext>
            </a:extLst>
          </p:cNvPr>
          <p:cNvSpPr txBox="1"/>
          <p:nvPr/>
        </p:nvSpPr>
        <p:spPr>
          <a:xfrm>
            <a:off x="556816" y="1264067"/>
            <a:ext cx="4289391" cy="182880"/>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cy-GB" sz="1200" b="1" i="0" strike="noStrike" cap="none" spc="0" baseline="0">
                <a:solidFill>
                  <a:srgbClr val="000000"/>
                </a:solidFill>
                <a:effectLst/>
                <a:latin typeface="Arial"/>
                <a:ea typeface="Arial"/>
                <a:cs typeface="Arial"/>
              </a:rPr>
              <a:t>Lefelau ymgysylltiad staff yn ôl trefniadau gwaith</a:t>
            </a:r>
          </a:p>
        </p:txBody>
      </p:sp>
      <p:sp>
        <p:nvSpPr>
          <p:cNvPr id="15" name="TextBox 14">
            <a:extLst>
              <a:ext uri="{FF2B5EF4-FFF2-40B4-BE49-F238E27FC236}">
                <a16:creationId xmlns:a16="http://schemas.microsoft.com/office/drawing/2014/main" id="{342ECF27-A483-411C-9FFB-AB093CD7B208}"/>
              </a:ext>
            </a:extLst>
          </p:cNvPr>
          <p:cNvSpPr txBox="1"/>
          <p:nvPr/>
        </p:nvSpPr>
        <p:spPr>
          <a:xfrm>
            <a:off x="6348412" y="1264067"/>
            <a:ext cx="2813050" cy="182880"/>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cy-GB" sz="1200" b="1" i="0" strike="noStrike" cap="none" spc="0" baseline="0">
                <a:solidFill>
                  <a:srgbClr val="000000"/>
                </a:solidFill>
                <a:effectLst/>
                <a:latin typeface="Arial"/>
                <a:ea typeface="Arial"/>
                <a:cs typeface="Arial"/>
              </a:rPr>
              <a:t>Lefelau ymgysylltiad staff yn ôl oedran</a:t>
            </a:r>
          </a:p>
        </p:txBody>
      </p:sp>
      <p:graphicFrame>
        <p:nvGraphicFramePr>
          <p:cNvPr id="18" name="Chart 17">
            <a:extLst>
              <a:ext uri="{FF2B5EF4-FFF2-40B4-BE49-F238E27FC236}">
                <a16:creationId xmlns:a16="http://schemas.microsoft.com/office/drawing/2014/main" id="{47F8835F-B6B7-4065-A8AC-A12F6F004BC4}"/>
              </a:ext>
            </a:extLst>
          </p:cNvPr>
          <p:cNvGraphicFramePr/>
          <p:nvPr>
            <p:extLst>
              <p:ext uri="{D42A27DB-BD31-4B8C-83A1-F6EECF244321}">
                <p14:modId xmlns:p14="http://schemas.microsoft.com/office/powerpoint/2010/main" val="1119266862"/>
              </p:ext>
            </p:extLst>
          </p:nvPr>
        </p:nvGraphicFramePr>
        <p:xfrm>
          <a:off x="526836" y="4088543"/>
          <a:ext cx="5316752" cy="1582028"/>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9AD419E3-AAD0-4D93-9656-B7ED538BA916}"/>
              </a:ext>
            </a:extLst>
          </p:cNvPr>
          <p:cNvSpPr txBox="1"/>
          <p:nvPr/>
        </p:nvSpPr>
        <p:spPr>
          <a:xfrm>
            <a:off x="526836" y="3858907"/>
            <a:ext cx="3260725" cy="182880"/>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cy-GB" sz="1200" b="1" i="0" strike="noStrike" cap="none" spc="0" baseline="0">
                <a:solidFill>
                  <a:srgbClr val="000000"/>
                </a:solidFill>
                <a:effectLst/>
                <a:latin typeface="Arial"/>
                <a:ea typeface="Arial"/>
                <a:cs typeface="Arial"/>
              </a:rPr>
              <a:t>Lefelau ymgysylltiad staff yn ôl categori staff</a:t>
            </a:r>
          </a:p>
        </p:txBody>
      </p:sp>
      <p:sp>
        <p:nvSpPr>
          <p:cNvPr id="23" name="TextBox 22">
            <a:extLst>
              <a:ext uri="{FF2B5EF4-FFF2-40B4-BE49-F238E27FC236}">
                <a16:creationId xmlns:a16="http://schemas.microsoft.com/office/drawing/2014/main" id="{1DE5E4A4-CFAF-4B52-9A75-59656ABE5C44}"/>
              </a:ext>
            </a:extLst>
          </p:cNvPr>
          <p:cNvSpPr txBox="1"/>
          <p:nvPr/>
        </p:nvSpPr>
        <p:spPr>
          <a:xfrm>
            <a:off x="6348412" y="3858907"/>
            <a:ext cx="3490912" cy="182880"/>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cy-GB" sz="1200" b="1" i="0" strike="noStrike" cap="none" spc="0" baseline="0">
                <a:solidFill>
                  <a:srgbClr val="000000"/>
                </a:solidFill>
                <a:effectLst/>
                <a:latin typeface="Arial"/>
                <a:ea typeface="Arial"/>
                <a:cs typeface="Arial"/>
              </a:rPr>
              <a:t>Lefelau ymgysylltiad staff yn ôl hyd gwasanaeth</a:t>
            </a:r>
          </a:p>
        </p:txBody>
      </p:sp>
    </p:spTree>
    <p:extLst>
      <p:ext uri="{BB962C8B-B14F-4D97-AF65-F5344CB8AC3E}">
        <p14:creationId xmlns:p14="http://schemas.microsoft.com/office/powerpoint/2010/main" val="4225977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6B572A-A893-9945-8877-EC9915C8B33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5938" y="239855"/>
            <a:ext cx="1290320" cy="367741"/>
          </a:xfrm>
          <a:prstGeom prst="rect">
            <a:avLst/>
          </a:prstGeom>
        </p:spPr>
      </p:pic>
      <p:pic>
        <p:nvPicPr>
          <p:cNvPr id="9" name="Picture 8">
            <a:extLst>
              <a:ext uri="{FF2B5EF4-FFF2-40B4-BE49-F238E27FC236}">
                <a16:creationId xmlns:a16="http://schemas.microsoft.com/office/drawing/2014/main" id="{540DFE3B-BE30-4D46-89EC-E006C7D319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02105"/>
            <a:ext cx="12192000" cy="1879547"/>
          </a:xfrm>
          <a:prstGeom prst="rect">
            <a:avLst/>
          </a:prstGeom>
        </p:spPr>
      </p:pic>
      <p:pic>
        <p:nvPicPr>
          <p:cNvPr id="11" name="Picture 10">
            <a:extLst>
              <a:ext uri="{FF2B5EF4-FFF2-40B4-BE49-F238E27FC236}">
                <a16:creationId xmlns:a16="http://schemas.microsoft.com/office/drawing/2014/main" id="{EDEDA4F5-C49A-FA4A-A333-F54BC62D688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84307" y="-1"/>
            <a:ext cx="2165723" cy="6858001"/>
          </a:xfrm>
          <a:prstGeom prst="rect">
            <a:avLst/>
          </a:prstGeom>
        </p:spPr>
      </p:pic>
      <p:sp>
        <p:nvSpPr>
          <p:cNvPr id="12" name="Title 6">
            <a:extLst>
              <a:ext uri="{FF2B5EF4-FFF2-40B4-BE49-F238E27FC236}">
                <a16:creationId xmlns:a16="http://schemas.microsoft.com/office/drawing/2014/main" id="{63E305D9-FE83-574A-9742-02A2B1107BFD}"/>
              </a:ext>
            </a:extLst>
          </p:cNvPr>
          <p:cNvSpPr txBox="1"/>
          <p:nvPr/>
        </p:nvSpPr>
        <p:spPr>
          <a:xfrm>
            <a:off x="515938" y="2920398"/>
            <a:ext cx="5827696" cy="426720"/>
          </a:xfrm>
          <a:prstGeom prst="rect">
            <a:avLst/>
          </a:prstGeom>
        </p:spPr>
        <p:txBody>
          <a:bodyPr wrap="square" lIns="0" tIns="0" rIns="0" bIns="0">
            <a:spAutoFit/>
          </a:bodyPr>
          <a:lstStyle>
            <a:lvl1pPr marL="0" indent="0" algn="l" defTabSz="914400" rtl="0" eaLnBrk="1" latinLnBrk="0" hangingPunct="1">
              <a:lnSpc>
                <a:spcPct val="100000"/>
              </a:lnSpc>
              <a:spcBef>
                <a:spcPct val="0"/>
              </a:spcBef>
              <a:buNone/>
              <a:tabLst>
                <a:tab pos="4043363" algn="l"/>
              </a:tabLst>
              <a:defRPr sz="2800" b="1" kern="1200" baseline="0">
                <a:solidFill>
                  <a:schemeClr val="accent1"/>
                </a:solidFill>
                <a:latin typeface="+mj-lt"/>
                <a:ea typeface="SimSun" panose="02010600030101010101" pitchFamily="2" charset="-122"/>
                <a:cs typeface="+mj-cs"/>
              </a:defRPr>
            </a:lvl1pPr>
          </a:lstStyle>
          <a:p>
            <a:r>
              <a:rPr lang="cy-GB" sz="2800" b="1" i="0" strike="noStrike" cap="none" spc="0" baseline="0">
                <a:solidFill>
                  <a:srgbClr val="6D6E71"/>
                </a:solidFill>
                <a:effectLst/>
                <a:latin typeface="Arial"/>
                <a:ea typeface="Arial"/>
                <a:cs typeface="Arial"/>
              </a:rPr>
              <a:t>CYNNWYS</a:t>
            </a:r>
          </a:p>
        </p:txBody>
      </p:sp>
      <p:graphicFrame>
        <p:nvGraphicFramePr>
          <p:cNvPr id="13" name="Table 4">
            <a:extLst>
              <a:ext uri="{FF2B5EF4-FFF2-40B4-BE49-F238E27FC236}">
                <a16:creationId xmlns:a16="http://schemas.microsoft.com/office/drawing/2014/main" id="{EBA7E7D7-29A1-3240-929F-B9D3C5B295C6}"/>
              </a:ext>
            </a:extLst>
          </p:cNvPr>
          <p:cNvGraphicFramePr>
            <a:graphicFrameLocks noGrp="1"/>
          </p:cNvGraphicFramePr>
          <p:nvPr>
            <p:extLst>
              <p:ext uri="{D42A27DB-BD31-4B8C-83A1-F6EECF244321}">
                <p14:modId xmlns:p14="http://schemas.microsoft.com/office/powerpoint/2010/main" val="2742176179"/>
              </p:ext>
            </p:extLst>
          </p:nvPr>
        </p:nvGraphicFramePr>
        <p:xfrm>
          <a:off x="520718" y="3553299"/>
          <a:ext cx="5827696" cy="2042160"/>
        </p:xfrm>
        <a:graphic>
          <a:graphicData uri="http://schemas.openxmlformats.org/drawingml/2006/table">
            <a:tbl>
              <a:tblPr firstRow="1" bandRow="1">
                <a:tableStyleId>{3B4B98B0-60AC-42C2-AFA5-B58CD77FA1E5}</a:tableStyleId>
              </a:tblPr>
              <a:tblGrid>
                <a:gridCol w="321163">
                  <a:extLst>
                    <a:ext uri="{9D8B030D-6E8A-4147-A177-3AD203B41FA5}">
                      <a16:colId xmlns:a16="http://schemas.microsoft.com/office/drawing/2014/main" val="1937777674"/>
                    </a:ext>
                  </a:extLst>
                </a:gridCol>
                <a:gridCol w="5029530">
                  <a:extLst>
                    <a:ext uri="{9D8B030D-6E8A-4147-A177-3AD203B41FA5}">
                      <a16:colId xmlns:a16="http://schemas.microsoft.com/office/drawing/2014/main" val="2943033489"/>
                    </a:ext>
                  </a:extLst>
                </a:gridCol>
                <a:gridCol w="477003">
                  <a:extLst>
                    <a:ext uri="{9D8B030D-6E8A-4147-A177-3AD203B41FA5}">
                      <a16:colId xmlns:a16="http://schemas.microsoft.com/office/drawing/2014/main" val="2978250428"/>
                    </a:ext>
                  </a:extLst>
                </a:gridCol>
              </a:tblGrid>
              <a:tr h="273610">
                <a:tc>
                  <a:txBody>
                    <a:bodyPr/>
                    <a:lstStyle/>
                    <a:p>
                      <a:r>
                        <a:rPr lang="cy-GB" sz="1400" b="1" i="0" strike="noStrike" cap="none" spc="0" baseline="0">
                          <a:solidFill>
                            <a:srgbClr val="6D6E71"/>
                          </a:solidFill>
                          <a:effectLst/>
                          <a:latin typeface="Arial"/>
                          <a:ea typeface="Arial"/>
                          <a:cs typeface="Arial"/>
                        </a:rPr>
                        <a:t>1</a:t>
                      </a: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r>
                        <a:rPr lang="cy-GB" sz="1400" b="0" i="0" strike="noStrike" cap="none" spc="0" baseline="0">
                          <a:solidFill>
                            <a:srgbClr val="6D6E71"/>
                          </a:solidFill>
                          <a:effectLst/>
                          <a:latin typeface="Arial"/>
                          <a:ea typeface="Arial"/>
                          <a:cs typeface="Arial"/>
                        </a:rPr>
                        <a:t>Cefndir a methodoleg</a:t>
                      </a: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r>
                        <a:rPr lang="cy-GB" sz="1400" b="1" i="0" strike="noStrike" cap="none" spc="0" baseline="0">
                          <a:solidFill>
                            <a:srgbClr val="6D6E71"/>
                          </a:solidFill>
                          <a:effectLst/>
                          <a:latin typeface="Arial"/>
                          <a:ea typeface="Arial"/>
                          <a:cs typeface="Arial"/>
                        </a:rPr>
                        <a:t>03</a:t>
                      </a:r>
                    </a:p>
                  </a:txBody>
                  <a:tcP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71165238"/>
                  </a:ext>
                </a:extLst>
              </a:tr>
              <a:tr h="273610">
                <a:tc>
                  <a:txBody>
                    <a:bodyPr/>
                    <a:lstStyle/>
                    <a:p>
                      <a:r>
                        <a:rPr lang="cy-GB" sz="1400" b="1" i="0" strike="noStrike" cap="none" spc="0" baseline="0">
                          <a:solidFill>
                            <a:srgbClr val="6D6E71"/>
                          </a:solidFill>
                          <a:effectLst/>
                          <a:latin typeface="Arial"/>
                          <a:ea typeface="Arial"/>
                          <a:cs typeface="Arial"/>
                        </a:rPr>
                        <a:t>2</a:t>
                      </a: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400" b="0" i="0" strike="noStrike" cap="none" spc="0" baseline="0">
                          <a:solidFill>
                            <a:srgbClr val="6D6E71"/>
                          </a:solidFill>
                          <a:effectLst/>
                          <a:latin typeface="Arial"/>
                          <a:ea typeface="Arial"/>
                          <a:cs typeface="Arial"/>
                        </a:rPr>
                        <a:t>Prif ganfyddiadau</a:t>
                      </a:r>
                    </a:p>
                  </a:txBody>
                  <a:tcPr>
                    <a:lnL>
                      <a:noFill/>
                    </a:lnL>
                    <a:lnR>
                      <a:noFill/>
                    </a:lnR>
                    <a:lnT>
                      <a:noFill/>
                    </a:lnT>
                    <a:lnB>
                      <a:noFill/>
                    </a:lnB>
                    <a:lnTlToBr w="12700" cmpd="sng">
                      <a:noFill/>
                      <a:prstDash val="solid"/>
                    </a:lnTlToBr>
                    <a:lnBlToTr w="12700" cmpd="sng">
                      <a:noFill/>
                      <a:prstDash val="solid"/>
                    </a:lnBlToTr>
                    <a:noFill/>
                  </a:tcPr>
                </a:tc>
                <a:tc>
                  <a:txBody>
                    <a:bodyPr/>
                    <a:lstStyle/>
                    <a:p>
                      <a:r>
                        <a:rPr lang="cy-GB" sz="1400" b="1" i="0" strike="noStrike" cap="none" spc="0" baseline="0">
                          <a:solidFill>
                            <a:srgbClr val="6D6E71"/>
                          </a:solidFill>
                          <a:effectLst/>
                          <a:latin typeface="Arial"/>
                          <a:ea typeface="Arial"/>
                          <a:cs typeface="Arial"/>
                        </a:rPr>
                        <a:t>07</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37091880"/>
                  </a:ext>
                </a:extLst>
              </a:tr>
              <a:tr h="273610">
                <a:tc>
                  <a:txBody>
                    <a:bodyPr/>
                    <a:lstStyle/>
                    <a:p>
                      <a:r>
                        <a:rPr lang="cy-GB" sz="1400" b="1" i="0" strike="noStrike" cap="none" spc="0" baseline="0">
                          <a:solidFill>
                            <a:srgbClr val="6D6E71"/>
                          </a:solidFill>
                          <a:effectLst/>
                          <a:latin typeface="Arial"/>
                          <a:ea typeface="Arial"/>
                          <a:cs typeface="Arial"/>
                        </a:rPr>
                        <a:t>3</a:t>
                      </a: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400" b="0" i="0" strike="noStrike" cap="none" spc="0" baseline="0">
                          <a:solidFill>
                            <a:srgbClr val="6D6E71"/>
                          </a:solidFill>
                          <a:effectLst/>
                          <a:latin typeface="Arial"/>
                          <a:ea typeface="Arial"/>
                          <a:cs typeface="Arial"/>
                        </a:rPr>
                        <a:t>Ymgysylltiad staff</a:t>
                      </a:r>
                    </a:p>
                  </a:txBody>
                  <a:tcPr>
                    <a:lnL>
                      <a:noFill/>
                    </a:lnL>
                    <a:lnR>
                      <a:noFill/>
                    </a:lnR>
                    <a:lnT>
                      <a:noFill/>
                    </a:lnT>
                    <a:lnB>
                      <a:noFill/>
                    </a:lnB>
                    <a:lnTlToBr w="12700" cmpd="sng">
                      <a:noFill/>
                      <a:prstDash val="solid"/>
                    </a:lnTlToBr>
                    <a:lnBlToTr w="12700" cmpd="sng">
                      <a:noFill/>
                      <a:prstDash val="solid"/>
                    </a:lnBlToTr>
                    <a:noFill/>
                  </a:tcPr>
                </a:tc>
                <a:tc>
                  <a:txBody>
                    <a:bodyPr/>
                    <a:lstStyle/>
                    <a:p>
                      <a:r>
                        <a:rPr lang="cy-GB" sz="1400" b="1" i="0" strike="noStrike" cap="none" spc="0" baseline="0">
                          <a:solidFill>
                            <a:srgbClr val="6D6E71"/>
                          </a:solidFill>
                          <a:effectLst/>
                          <a:latin typeface="Arial"/>
                          <a:ea typeface="Arial"/>
                          <a:cs typeface="Arial"/>
                        </a:rPr>
                        <a:t>16</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41115311"/>
                  </a:ext>
                </a:extLst>
              </a:tr>
              <a:tr h="273610">
                <a:tc>
                  <a:txBody>
                    <a:bodyPr/>
                    <a:lstStyle/>
                    <a:p>
                      <a:r>
                        <a:rPr lang="cy-GB" sz="1400" b="1" i="0" strike="noStrike" cap="none" spc="0" baseline="0">
                          <a:solidFill>
                            <a:srgbClr val="6D6E71"/>
                          </a:solidFill>
                          <a:effectLst/>
                          <a:latin typeface="Arial"/>
                          <a:ea typeface="Arial"/>
                          <a:cs typeface="Arial"/>
                        </a:rPr>
                        <a:t>4</a:t>
                      </a: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400" b="0" i="0" strike="noStrike" cap="none" spc="0" baseline="0">
                          <a:solidFill>
                            <a:srgbClr val="6D6E71"/>
                          </a:solidFill>
                          <a:effectLst/>
                          <a:latin typeface="Arial"/>
                          <a:ea typeface="Arial"/>
                          <a:cs typeface="Arial"/>
                        </a:rPr>
                        <a:t>Themâu’r sylwadau yn y blychau testun agored</a:t>
                      </a:r>
                    </a:p>
                  </a:txBody>
                  <a:tcPr>
                    <a:lnL>
                      <a:noFill/>
                    </a:lnL>
                    <a:lnR>
                      <a:noFill/>
                    </a:lnR>
                    <a:lnT>
                      <a:noFill/>
                    </a:lnT>
                    <a:lnB>
                      <a:noFill/>
                    </a:lnB>
                    <a:lnTlToBr w="12700" cmpd="sng">
                      <a:noFill/>
                      <a:prstDash val="solid"/>
                    </a:lnTlToBr>
                    <a:lnBlToTr w="12700" cmpd="sng">
                      <a:noFill/>
                      <a:prstDash val="solid"/>
                    </a:lnBlToTr>
                    <a:noFill/>
                  </a:tcPr>
                </a:tc>
                <a:tc>
                  <a:txBody>
                    <a:bodyPr/>
                    <a:lstStyle/>
                    <a:p>
                      <a:r>
                        <a:rPr lang="cy-GB" sz="1400" b="1" i="0" strike="noStrike" cap="none" spc="0" baseline="0">
                          <a:solidFill>
                            <a:srgbClr val="6D6E71"/>
                          </a:solidFill>
                          <a:effectLst/>
                          <a:latin typeface="Arial"/>
                          <a:ea typeface="Arial"/>
                          <a:cs typeface="Arial"/>
                        </a:rPr>
                        <a:t>24</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80623038"/>
                  </a:ext>
                </a:extLst>
              </a:tr>
              <a:tr h="273610">
                <a:tc>
                  <a:txBody>
                    <a:bodyPr/>
                    <a:lstStyle/>
                    <a:p>
                      <a:r>
                        <a:rPr lang="cy-GB" sz="1400" b="1" i="0" strike="noStrike" cap="none" spc="0" baseline="0">
                          <a:solidFill>
                            <a:srgbClr val="6D6E71"/>
                          </a:solidFill>
                          <a:effectLst/>
                          <a:latin typeface="Arial"/>
                          <a:ea typeface="Arial"/>
                          <a:cs typeface="Arial"/>
                        </a:rPr>
                        <a:t>5</a:t>
                      </a: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400" b="0" i="0" strike="noStrike" cap="none" spc="0" baseline="0">
                          <a:solidFill>
                            <a:srgbClr val="6D6E71"/>
                          </a:solidFill>
                          <a:effectLst/>
                          <a:latin typeface="Arial"/>
                          <a:ea typeface="Arial"/>
                          <a:cs typeface="Arial"/>
                        </a:rPr>
                        <a:t>Pob cwestiwn wedi ei ddadansoddi yn ôl adran</a:t>
                      </a:r>
                    </a:p>
                  </a:txBody>
                  <a:tcPr>
                    <a:lnL>
                      <a:noFill/>
                    </a:lnL>
                    <a:lnR>
                      <a:noFill/>
                    </a:lnR>
                    <a:lnT>
                      <a:noFill/>
                    </a:lnT>
                    <a:lnB>
                      <a:noFill/>
                    </a:lnB>
                    <a:lnTlToBr w="12700" cmpd="sng">
                      <a:noFill/>
                      <a:prstDash val="solid"/>
                    </a:lnTlToBr>
                    <a:lnBlToTr w="12700" cmpd="sng">
                      <a:noFill/>
                      <a:prstDash val="solid"/>
                    </a:lnBlToTr>
                    <a:noFill/>
                  </a:tcPr>
                </a:tc>
                <a:tc>
                  <a:txBody>
                    <a:bodyPr/>
                    <a:lstStyle/>
                    <a:p>
                      <a:r>
                        <a:rPr lang="cy-GB" sz="1400" b="1" i="0" strike="noStrike" cap="none" spc="0" baseline="0">
                          <a:solidFill>
                            <a:srgbClr val="6D6E71"/>
                          </a:solidFill>
                          <a:effectLst/>
                          <a:latin typeface="Arial"/>
                          <a:ea typeface="Arial"/>
                          <a:cs typeface="Arial"/>
                        </a:rPr>
                        <a:t>27</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01088725"/>
                  </a:ext>
                </a:extLst>
              </a:tr>
              <a:tr h="273610">
                <a:tc>
                  <a:txBody>
                    <a:bodyPr/>
                    <a:lstStyle/>
                    <a:p>
                      <a:r>
                        <a:rPr lang="cy-GB" sz="1400" b="1" i="0" strike="noStrike" cap="none" spc="0" baseline="0">
                          <a:solidFill>
                            <a:srgbClr val="6D6E71"/>
                          </a:solidFill>
                          <a:effectLst/>
                          <a:latin typeface="Arial"/>
                          <a:ea typeface="Arial"/>
                          <a:cs typeface="Arial"/>
                        </a:rPr>
                        <a:t>6</a:t>
                      </a: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400" b="0" i="0" strike="noStrike" cap="none" spc="0" baseline="0">
                          <a:solidFill>
                            <a:srgbClr val="6D6E71"/>
                          </a:solidFill>
                          <a:effectLst/>
                          <a:latin typeface="Arial"/>
                          <a:ea typeface="Arial"/>
                          <a:cs typeface="Arial"/>
                        </a:rPr>
                        <a:t>Pob cwestiwn wedi ei ddadansoddi yn ôl coleg a gwasanaeth proffesiynol</a:t>
                      </a:r>
                    </a:p>
                  </a:txBody>
                  <a:tcPr>
                    <a:lnL>
                      <a:noFill/>
                    </a:lnL>
                    <a:lnR>
                      <a:noFill/>
                    </a:lnR>
                    <a:lnT>
                      <a:noFill/>
                    </a:lnT>
                    <a:lnB>
                      <a:noFill/>
                    </a:lnB>
                    <a:lnTlToBr w="12700" cmpd="sng">
                      <a:noFill/>
                      <a:prstDash val="solid"/>
                    </a:lnTlToBr>
                    <a:lnBlToTr w="12700" cmpd="sng">
                      <a:noFill/>
                      <a:prstDash val="solid"/>
                    </a:lnBlToTr>
                    <a:noFill/>
                  </a:tcPr>
                </a:tc>
                <a:tc>
                  <a:txBody>
                    <a:bodyPr/>
                    <a:lstStyle/>
                    <a:p>
                      <a:r>
                        <a:rPr lang="cy-GB" sz="1400" b="1" i="0" strike="noStrike" cap="none" spc="0" baseline="0">
                          <a:solidFill>
                            <a:srgbClr val="6D6E71"/>
                          </a:solidFill>
                          <a:effectLst/>
                          <a:latin typeface="Arial"/>
                          <a:ea typeface="Arial"/>
                          <a:cs typeface="Arial"/>
                        </a:rPr>
                        <a:t>71</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96319039"/>
                  </a:ext>
                </a:extLst>
              </a:tr>
            </a:tbl>
          </a:graphicData>
        </a:graphic>
      </p:graphicFrame>
    </p:spTree>
    <p:extLst>
      <p:ext uri="{BB962C8B-B14F-4D97-AF65-F5344CB8AC3E}">
        <p14:creationId xmlns:p14="http://schemas.microsoft.com/office/powerpoint/2010/main" val="41406769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4831-0CFB-48C8-9DC5-0213F6EEB0AD}"/>
              </a:ext>
            </a:extLst>
          </p:cNvPr>
          <p:cNvSpPr>
            <a:spLocks noGrp="1"/>
          </p:cNvSpPr>
          <p:nvPr>
            <p:ph type="title"/>
          </p:nvPr>
        </p:nvSpPr>
        <p:spPr>
          <a:xfrm>
            <a:off x="519231" y="617805"/>
            <a:ext cx="11156832" cy="853440"/>
          </a:xfrm>
        </p:spPr>
        <p:txBody>
          <a:bodyPr/>
          <a:lstStyle/>
          <a:p>
            <a:r>
              <a:rPr lang="cy-GB" sz="2800" b="1" i="0" strike="noStrike" cap="none" spc="0" baseline="0">
                <a:solidFill>
                  <a:srgbClr val="6D6E71"/>
                </a:solidFill>
                <a:effectLst/>
                <a:latin typeface="Arial"/>
                <a:ea typeface="Arial"/>
                <a:cs typeface="Arial"/>
              </a:rPr>
              <a:t>Mae’r sgôr ymgysylltiad staff yn gwella’n </a:t>
            </a:r>
            <a:br>
              <a:rPr sz="2800"/>
            </a:br>
            <a:r>
              <a:rPr lang="cy-GB" sz="2800" b="1" i="0" strike="noStrike" cap="none" spc="0" baseline="0">
                <a:solidFill>
                  <a:srgbClr val="6D6E71"/>
                </a:solidFill>
                <a:effectLst/>
                <a:latin typeface="Arial"/>
                <a:ea typeface="Arial"/>
                <a:cs typeface="Arial"/>
              </a:rPr>
              <a:t>sylweddol ymhlith staff sydd… </a:t>
            </a:r>
            <a:endParaRPr lang="en-GB"/>
          </a:p>
        </p:txBody>
      </p:sp>
      <p:sp>
        <p:nvSpPr>
          <p:cNvPr id="6" name="Footer Placeholder 5">
            <a:extLst>
              <a:ext uri="{FF2B5EF4-FFF2-40B4-BE49-F238E27FC236}">
                <a16:creationId xmlns:a16="http://schemas.microsoft.com/office/drawing/2014/main" id="{148530C4-343C-4BF8-806D-FB21AC52A342}"/>
              </a:ext>
            </a:extLst>
          </p:cNvPr>
          <p:cNvSpPr>
            <a:spLocks noGrp="1"/>
          </p:cNvSpPr>
          <p:nvPr>
            <p:ph type="ftr" sz="quarter" idx="3"/>
          </p:nvPr>
        </p:nvSpPr>
        <p:spPr>
          <a:xfrm>
            <a:off x="2153859" y="6269582"/>
            <a:ext cx="9028803" cy="248103"/>
          </a:xfrm>
        </p:spPr>
        <p:txBody>
          <a:bodyPr vert="horz" lIns="0" tIns="0" rIns="0" bIns="0" rtlCol="0" anchor="b" anchorCtr="0"/>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mae'r ffigurau'n dangos sgôr ymgysylltiad staff (e.e. os yw staff yn teimlo bod newid yn cael ei reoli'n dda, eu sgôr ymgysylltu yw 82 o gymharu â'r cyfartaledd o 65).</a:t>
            </a:r>
          </a:p>
        </p:txBody>
      </p:sp>
      <p:grpSp>
        <p:nvGrpSpPr>
          <p:cNvPr id="3" name="Group 2">
            <a:extLst>
              <a:ext uri="{FF2B5EF4-FFF2-40B4-BE49-F238E27FC236}">
                <a16:creationId xmlns:a16="http://schemas.microsoft.com/office/drawing/2014/main" id="{AF4D1854-E8EC-7249-89D2-D5E7AC55EA3D}"/>
              </a:ext>
            </a:extLst>
          </p:cNvPr>
          <p:cNvGrpSpPr/>
          <p:nvPr/>
        </p:nvGrpSpPr>
        <p:grpSpPr>
          <a:xfrm>
            <a:off x="605487" y="1450479"/>
            <a:ext cx="11008955" cy="4517801"/>
            <a:chOff x="605487" y="1450479"/>
            <a:chExt cx="11008955" cy="4517801"/>
          </a:xfrm>
        </p:grpSpPr>
        <p:grpSp>
          <p:nvGrpSpPr>
            <p:cNvPr id="45" name="Group 44">
              <a:extLst>
                <a:ext uri="{FF2B5EF4-FFF2-40B4-BE49-F238E27FC236}">
                  <a16:creationId xmlns:a16="http://schemas.microsoft.com/office/drawing/2014/main" id="{D11F59F5-6388-4430-9853-75684F259802}"/>
                </a:ext>
              </a:extLst>
            </p:cNvPr>
            <p:cNvGrpSpPr/>
            <p:nvPr/>
          </p:nvGrpSpPr>
          <p:grpSpPr>
            <a:xfrm>
              <a:off x="605487" y="1450479"/>
              <a:ext cx="11008955" cy="4517801"/>
              <a:chOff x="421134" y="1277328"/>
              <a:chExt cx="11008955" cy="4517801"/>
            </a:xfrm>
          </p:grpSpPr>
          <p:grpSp>
            <p:nvGrpSpPr>
              <p:cNvPr id="47" name="Group 46">
                <a:extLst>
                  <a:ext uri="{FF2B5EF4-FFF2-40B4-BE49-F238E27FC236}">
                    <a16:creationId xmlns:a16="http://schemas.microsoft.com/office/drawing/2014/main" id="{59012398-FD5B-4D03-9086-EC6B666F9E86}"/>
                  </a:ext>
                </a:extLst>
              </p:cNvPr>
              <p:cNvGrpSpPr/>
              <p:nvPr/>
            </p:nvGrpSpPr>
            <p:grpSpPr>
              <a:xfrm>
                <a:off x="1479804" y="1589527"/>
                <a:ext cx="8370548" cy="3263885"/>
                <a:chOff x="1479804" y="1589527"/>
                <a:chExt cx="8370548" cy="3263885"/>
              </a:xfrm>
            </p:grpSpPr>
            <p:sp>
              <p:nvSpPr>
                <p:cNvPr id="68" name="Isosceles Triangle 11">
                  <a:extLst>
                    <a:ext uri="{FF2B5EF4-FFF2-40B4-BE49-F238E27FC236}">
                      <a16:creationId xmlns:a16="http://schemas.microsoft.com/office/drawing/2014/main" id="{F4213ABD-4D9F-43ED-95C4-E65839E165DC}"/>
                    </a:ext>
                  </a:extLst>
                </p:cNvPr>
                <p:cNvSpPr/>
                <p:nvPr/>
              </p:nvSpPr>
              <p:spPr>
                <a:xfrm rot="3079175">
                  <a:off x="3904977" y="2288384"/>
                  <a:ext cx="1725995" cy="2825005"/>
                </a:xfrm>
                <a:prstGeom prst="triangle">
                  <a:avLst/>
                </a:prstGeom>
                <a:solidFill>
                  <a:schemeClr val="bg2">
                    <a:lumMod val="75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69" name="Isosceles Triangle 68">
                  <a:extLst>
                    <a:ext uri="{FF2B5EF4-FFF2-40B4-BE49-F238E27FC236}">
                      <a16:creationId xmlns:a16="http://schemas.microsoft.com/office/drawing/2014/main" id="{EC4AE0AE-134F-4F9C-A705-A04E87F36B22}"/>
                    </a:ext>
                  </a:extLst>
                </p:cNvPr>
                <p:cNvSpPr/>
                <p:nvPr/>
              </p:nvSpPr>
              <p:spPr>
                <a:xfrm rot="5167660">
                  <a:off x="2879581" y="349467"/>
                  <a:ext cx="2100681" cy="4900236"/>
                </a:xfrm>
                <a:prstGeom prst="triangle">
                  <a:avLst>
                    <a:gd name="adj" fmla="val 38510"/>
                  </a:avLst>
                </a:prstGeom>
                <a:solidFill>
                  <a:schemeClr val="bg2">
                    <a:lumMod val="65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70" name="Isosceles Triangle 69">
                  <a:extLst>
                    <a:ext uri="{FF2B5EF4-FFF2-40B4-BE49-F238E27FC236}">
                      <a16:creationId xmlns:a16="http://schemas.microsoft.com/office/drawing/2014/main" id="{BDA3BB34-3A39-450E-B21D-8457B293A65C}"/>
                    </a:ext>
                  </a:extLst>
                </p:cNvPr>
                <p:cNvSpPr/>
                <p:nvPr/>
              </p:nvSpPr>
              <p:spPr>
                <a:xfrm rot="15953450">
                  <a:off x="6654952" y="524418"/>
                  <a:ext cx="2130291" cy="4260509"/>
                </a:xfrm>
                <a:prstGeom prst="triangle">
                  <a:avLst/>
                </a:prstGeom>
                <a:solidFill>
                  <a:schemeClr val="bg2">
                    <a:lumMod val="65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71" name="Isosceles Triangle 70">
                  <a:extLst>
                    <a:ext uri="{FF2B5EF4-FFF2-40B4-BE49-F238E27FC236}">
                      <a16:creationId xmlns:a16="http://schemas.microsoft.com/office/drawing/2014/main" id="{70E22FC9-078F-485E-B3B5-489B5407962B}"/>
                    </a:ext>
                  </a:extLst>
                </p:cNvPr>
                <p:cNvSpPr/>
                <p:nvPr/>
              </p:nvSpPr>
              <p:spPr>
                <a:xfrm rot="18113928">
                  <a:off x="6093918" y="2498384"/>
                  <a:ext cx="1885051" cy="2825005"/>
                </a:xfrm>
                <a:prstGeom prst="triangle">
                  <a:avLst/>
                </a:prstGeom>
                <a:solidFill>
                  <a:schemeClr val="bg2">
                    <a:lumMod val="65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pSp>
          <p:grpSp>
            <p:nvGrpSpPr>
              <p:cNvPr id="48" name="Group 47">
                <a:extLst>
                  <a:ext uri="{FF2B5EF4-FFF2-40B4-BE49-F238E27FC236}">
                    <a16:creationId xmlns:a16="http://schemas.microsoft.com/office/drawing/2014/main" id="{F820FFD6-42AF-4B8C-A204-071EA9459E11}"/>
                  </a:ext>
                </a:extLst>
              </p:cNvPr>
              <p:cNvGrpSpPr/>
              <p:nvPr/>
            </p:nvGrpSpPr>
            <p:grpSpPr>
              <a:xfrm>
                <a:off x="8913474" y="1277328"/>
                <a:ext cx="2516615" cy="2516336"/>
                <a:chOff x="8913474" y="1277328"/>
                <a:chExt cx="2516615" cy="2516336"/>
              </a:xfrm>
            </p:grpSpPr>
            <p:sp>
              <p:nvSpPr>
                <p:cNvPr id="66" name="Flowchart: Connector 24">
                  <a:extLst>
                    <a:ext uri="{FF2B5EF4-FFF2-40B4-BE49-F238E27FC236}">
                      <a16:creationId xmlns:a16="http://schemas.microsoft.com/office/drawing/2014/main" id="{0B451EAE-BDDC-4EC4-B668-F061621CC3E9}"/>
                    </a:ext>
                  </a:extLst>
                </p:cNvPr>
                <p:cNvSpPr/>
                <p:nvPr/>
              </p:nvSpPr>
              <p:spPr>
                <a:xfrm>
                  <a:off x="8913474" y="1277328"/>
                  <a:ext cx="2516615" cy="2516336"/>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67" name="TextBox 66">
                  <a:extLst>
                    <a:ext uri="{FF2B5EF4-FFF2-40B4-BE49-F238E27FC236}">
                      <a16:creationId xmlns:a16="http://schemas.microsoft.com/office/drawing/2014/main" id="{3D3F692F-E44F-4358-81F9-5F515EF453E7}"/>
                    </a:ext>
                  </a:extLst>
                </p:cNvPr>
                <p:cNvSpPr txBox="1"/>
                <p:nvPr/>
              </p:nvSpPr>
              <p:spPr>
                <a:xfrm>
                  <a:off x="9164727" y="1703442"/>
                  <a:ext cx="2037135" cy="173736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cy-GB" sz="1600" b="1" i="0" strike="noStrike" cap="none" spc="0" baseline="0">
                      <a:solidFill>
                        <a:srgbClr val="FFFFFF"/>
                      </a:solidFill>
                      <a:effectLst/>
                      <a:latin typeface="Arial"/>
                      <a:ea typeface="Arial"/>
                      <a:cs typeface="Arial"/>
                    </a:rPr>
                    <a:t>…yn teimlo eu bod yn gwybod yn iawn beth sy'n digwydd yn y brifysgol</a:t>
                  </a:r>
                </a:p>
                <a:p>
                  <a:pPr marL="0" marR="0" lvl="0" indent="0" algn="ctr" defTabSz="914400" rtl="0" eaLnBrk="1" fontAlgn="auto" latinLnBrk="0" hangingPunct="1">
                    <a:lnSpc>
                      <a:spcPct val="100000"/>
                    </a:lnSpc>
                    <a:spcBef>
                      <a:spcPct val="0"/>
                    </a:spcBef>
                    <a:spcAft>
                      <a:spcPct val="0"/>
                    </a:spcAft>
                    <a:buClrTx/>
                    <a:buSzTx/>
                    <a:buFontTx/>
                    <a:buNone/>
                    <a:defRPr/>
                  </a:pPr>
                  <a:r>
                    <a:rPr lang="cy-GB" sz="2800" b="1" i="0" strike="noStrike" cap="none" spc="0" baseline="0">
                      <a:solidFill>
                        <a:srgbClr val="FFFFFF"/>
                      </a:solidFill>
                      <a:effectLst/>
                      <a:latin typeface="Arial"/>
                      <a:ea typeface="Arial"/>
                      <a:cs typeface="Arial"/>
                    </a:rPr>
                    <a:t>72</a:t>
                  </a:r>
                </a:p>
              </p:txBody>
            </p:sp>
          </p:grpSp>
          <p:grpSp>
            <p:nvGrpSpPr>
              <p:cNvPr id="49" name="Group 48">
                <a:extLst>
                  <a:ext uri="{FF2B5EF4-FFF2-40B4-BE49-F238E27FC236}">
                    <a16:creationId xmlns:a16="http://schemas.microsoft.com/office/drawing/2014/main" id="{FF34EFD7-DEC2-43C3-8C31-04C9D046D449}"/>
                  </a:ext>
                </a:extLst>
              </p:cNvPr>
              <p:cNvGrpSpPr/>
              <p:nvPr/>
            </p:nvGrpSpPr>
            <p:grpSpPr>
              <a:xfrm>
                <a:off x="7377765" y="3599147"/>
                <a:ext cx="2196226" cy="2195982"/>
                <a:chOff x="7377765" y="3599147"/>
                <a:chExt cx="2196226" cy="2195982"/>
              </a:xfrm>
            </p:grpSpPr>
            <p:sp>
              <p:nvSpPr>
                <p:cNvPr id="64" name="Flowchart: Connector 24">
                  <a:extLst>
                    <a:ext uri="{FF2B5EF4-FFF2-40B4-BE49-F238E27FC236}">
                      <a16:creationId xmlns:a16="http://schemas.microsoft.com/office/drawing/2014/main" id="{D74809DE-2318-4FB4-9D8F-9F0D31C73BB5}"/>
                    </a:ext>
                  </a:extLst>
                </p:cNvPr>
                <p:cNvSpPr/>
                <p:nvPr/>
              </p:nvSpPr>
              <p:spPr>
                <a:xfrm>
                  <a:off x="7377765" y="3599147"/>
                  <a:ext cx="2196226" cy="2195982"/>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65" name="TextBox 64">
                  <a:extLst>
                    <a:ext uri="{FF2B5EF4-FFF2-40B4-BE49-F238E27FC236}">
                      <a16:creationId xmlns:a16="http://schemas.microsoft.com/office/drawing/2014/main" id="{3A1CCC2C-0399-4D62-A067-165A7A800B35}"/>
                    </a:ext>
                  </a:extLst>
                </p:cNvPr>
                <p:cNvSpPr txBox="1"/>
                <p:nvPr/>
              </p:nvSpPr>
              <p:spPr>
                <a:xfrm>
                  <a:off x="7622695" y="3948660"/>
                  <a:ext cx="1692906" cy="198120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cy-GB" sz="1600" b="1" i="0" strike="noStrike" cap="none" spc="0" baseline="0">
                      <a:solidFill>
                        <a:srgbClr val="FFFFFF"/>
                      </a:solidFill>
                      <a:effectLst/>
                      <a:latin typeface="Arial"/>
                      <a:ea typeface="Arial"/>
                      <a:cs typeface="Arial"/>
                    </a:rPr>
                    <a:t>…yn cytuno bod ganddynt adnoddau digonol i wneud eu gwaith</a:t>
                  </a:r>
                </a:p>
                <a:p>
                  <a:pPr marL="0" marR="0" lvl="0" indent="0" algn="ctr" defTabSz="914400" rtl="0" eaLnBrk="1" fontAlgn="auto" latinLnBrk="0" hangingPunct="1">
                    <a:lnSpc>
                      <a:spcPct val="100000"/>
                    </a:lnSpc>
                    <a:spcBef>
                      <a:spcPct val="0"/>
                    </a:spcBef>
                    <a:spcAft>
                      <a:spcPct val="0"/>
                    </a:spcAft>
                    <a:buClrTx/>
                    <a:buSzTx/>
                    <a:buFontTx/>
                    <a:buNone/>
                    <a:defRPr/>
                  </a:pPr>
                  <a:r>
                    <a:rPr lang="cy-GB" sz="2800" b="1" i="0" strike="noStrike" cap="none" spc="0" baseline="0">
                      <a:solidFill>
                        <a:srgbClr val="FFFFFF"/>
                      </a:solidFill>
                      <a:effectLst/>
                      <a:latin typeface="Arial"/>
                      <a:ea typeface="Arial"/>
                      <a:cs typeface="Arial"/>
                    </a:rPr>
                    <a:t>73</a:t>
                  </a:r>
                </a:p>
              </p:txBody>
            </p:sp>
          </p:grpSp>
          <p:sp>
            <p:nvSpPr>
              <p:cNvPr id="50" name="Oval 49">
                <a:extLst>
                  <a:ext uri="{FF2B5EF4-FFF2-40B4-BE49-F238E27FC236}">
                    <a16:creationId xmlns:a16="http://schemas.microsoft.com/office/drawing/2014/main" id="{FABC76CD-A1C9-462C-8D22-198EEE7882E0}"/>
                  </a:ext>
                </a:extLst>
              </p:cNvPr>
              <p:cNvSpPr/>
              <p:nvPr/>
            </p:nvSpPr>
            <p:spPr>
              <a:xfrm>
                <a:off x="9401532" y="4312721"/>
                <a:ext cx="1206251" cy="120625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1" name="Group 50">
                <a:extLst>
                  <a:ext uri="{FF2B5EF4-FFF2-40B4-BE49-F238E27FC236}">
                    <a16:creationId xmlns:a16="http://schemas.microsoft.com/office/drawing/2014/main" id="{0CB8D487-4AF8-4728-A47E-7F8CA2025ED1}"/>
                  </a:ext>
                </a:extLst>
              </p:cNvPr>
              <p:cNvGrpSpPr/>
              <p:nvPr/>
            </p:nvGrpSpPr>
            <p:grpSpPr>
              <a:xfrm>
                <a:off x="2270024" y="3490282"/>
                <a:ext cx="2343122" cy="2282180"/>
                <a:chOff x="2270024" y="3490282"/>
                <a:chExt cx="2343122" cy="2282180"/>
              </a:xfrm>
            </p:grpSpPr>
            <p:sp>
              <p:nvSpPr>
                <p:cNvPr id="62" name="Flowchart: Connector 24">
                  <a:extLst>
                    <a:ext uri="{FF2B5EF4-FFF2-40B4-BE49-F238E27FC236}">
                      <a16:creationId xmlns:a16="http://schemas.microsoft.com/office/drawing/2014/main" id="{BFDC1556-BF4C-4F48-B244-E181F3A1B84D}"/>
                    </a:ext>
                  </a:extLst>
                </p:cNvPr>
                <p:cNvSpPr/>
                <p:nvPr/>
              </p:nvSpPr>
              <p:spPr>
                <a:xfrm>
                  <a:off x="2270024" y="3490282"/>
                  <a:ext cx="2343122" cy="2282180"/>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63" name="TextBox 62">
                  <a:extLst>
                    <a:ext uri="{FF2B5EF4-FFF2-40B4-BE49-F238E27FC236}">
                      <a16:creationId xmlns:a16="http://schemas.microsoft.com/office/drawing/2014/main" id="{F5BA4C54-834B-434C-A5CF-273B470CE2B2}"/>
                    </a:ext>
                  </a:extLst>
                </p:cNvPr>
                <p:cNvSpPr txBox="1"/>
                <p:nvPr/>
              </p:nvSpPr>
              <p:spPr>
                <a:xfrm>
                  <a:off x="2553205" y="4052428"/>
                  <a:ext cx="16997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2800" b="1" i="0" u="none" strike="noStrike" kern="1200" cap="none" spc="0" normalizeH="0" baseline="0" noProof="0">
                    <a:ln>
                      <a:noFill/>
                    </a:ln>
                    <a:solidFill>
                      <a:prstClr val="white"/>
                    </a:solidFill>
                    <a:effectLst/>
                    <a:uLnTx/>
                    <a:uFillTx/>
                    <a:latin typeface="Arial"/>
                    <a:ea typeface="Verdana" panose="020B0604030504040204" pitchFamily="34" charset="0"/>
                    <a:cs typeface="Verdana" panose="020B0604030504040204" pitchFamily="34" charset="0"/>
                  </a:endParaRPr>
                </a:p>
              </p:txBody>
            </p:sp>
          </p:grpSp>
          <p:grpSp>
            <p:nvGrpSpPr>
              <p:cNvPr id="52" name="Group 51" descr="Teal circle with an icon of a bar chart.">
                <a:extLst>
                  <a:ext uri="{FF2B5EF4-FFF2-40B4-BE49-F238E27FC236}">
                    <a16:creationId xmlns:a16="http://schemas.microsoft.com/office/drawing/2014/main" id="{89C23990-85D6-4909-A829-BFC7EEEE082E}"/>
                  </a:ext>
                </a:extLst>
              </p:cNvPr>
              <p:cNvGrpSpPr/>
              <p:nvPr/>
            </p:nvGrpSpPr>
            <p:grpSpPr>
              <a:xfrm>
                <a:off x="4225318" y="4560472"/>
                <a:ext cx="1229596" cy="1206251"/>
                <a:chOff x="4225318" y="4560472"/>
                <a:chExt cx="1229596" cy="1206251"/>
              </a:xfrm>
            </p:grpSpPr>
            <p:sp>
              <p:nvSpPr>
                <p:cNvPr id="60" name="Oval 59">
                  <a:extLst>
                    <a:ext uri="{FF2B5EF4-FFF2-40B4-BE49-F238E27FC236}">
                      <a16:creationId xmlns:a16="http://schemas.microsoft.com/office/drawing/2014/main" id="{042887D0-23F6-4799-8BF8-16F322E06151}"/>
                    </a:ext>
                  </a:extLst>
                </p:cNvPr>
                <p:cNvSpPr/>
                <p:nvPr/>
              </p:nvSpPr>
              <p:spPr>
                <a:xfrm>
                  <a:off x="4225318" y="4560472"/>
                  <a:ext cx="1229596" cy="120625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61" name="Picture 60">
                  <a:extLst>
                    <a:ext uri="{FF2B5EF4-FFF2-40B4-BE49-F238E27FC236}">
                      <a16:creationId xmlns:a16="http://schemas.microsoft.com/office/drawing/2014/main" id="{83DB7DFC-D7D2-4496-B312-E2B81215082C}"/>
                    </a:ext>
                  </a:extLst>
                </p:cNvPr>
                <p:cNvPicPr>
                  <a:picLocks noChangeAspect="1"/>
                </p:cNvPicPr>
                <p:nvPr/>
              </p:nvPicPr>
              <p:blipFill>
                <a:blip r:embed="rId3"/>
                <a:stretch>
                  <a:fillRect/>
                </a:stretch>
              </p:blipFill>
              <p:spPr>
                <a:xfrm>
                  <a:off x="4371427" y="4708537"/>
                  <a:ext cx="905834" cy="888636"/>
                </a:xfrm>
                <a:prstGeom prst="rect">
                  <a:avLst/>
                </a:prstGeom>
              </p:spPr>
            </p:pic>
          </p:grpSp>
          <p:grpSp>
            <p:nvGrpSpPr>
              <p:cNvPr id="53" name="Group 52">
                <a:extLst>
                  <a:ext uri="{FF2B5EF4-FFF2-40B4-BE49-F238E27FC236}">
                    <a16:creationId xmlns:a16="http://schemas.microsoft.com/office/drawing/2014/main" id="{42682720-A1DF-407B-9705-37D85ADA637C}"/>
                  </a:ext>
                </a:extLst>
              </p:cNvPr>
              <p:cNvGrpSpPr/>
              <p:nvPr/>
            </p:nvGrpSpPr>
            <p:grpSpPr>
              <a:xfrm>
                <a:off x="421134" y="1688228"/>
                <a:ext cx="2343122" cy="2342862"/>
                <a:chOff x="421134" y="1688228"/>
                <a:chExt cx="2343122" cy="2342862"/>
              </a:xfrm>
            </p:grpSpPr>
            <p:sp>
              <p:nvSpPr>
                <p:cNvPr id="58" name="Flowchart: Connector 24">
                  <a:extLst>
                    <a:ext uri="{FF2B5EF4-FFF2-40B4-BE49-F238E27FC236}">
                      <a16:creationId xmlns:a16="http://schemas.microsoft.com/office/drawing/2014/main" id="{5C3778DC-B5F4-4A97-A4BF-1B83A0C955A1}"/>
                    </a:ext>
                  </a:extLst>
                </p:cNvPr>
                <p:cNvSpPr/>
                <p:nvPr/>
              </p:nvSpPr>
              <p:spPr>
                <a:xfrm>
                  <a:off x="421134" y="1688228"/>
                  <a:ext cx="2343122" cy="2342862"/>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59" name="TextBox 58">
                  <a:extLst>
                    <a:ext uri="{FF2B5EF4-FFF2-40B4-BE49-F238E27FC236}">
                      <a16:creationId xmlns:a16="http://schemas.microsoft.com/office/drawing/2014/main" id="{9E32FEFE-74CE-4714-809C-CBF65121F512}"/>
                    </a:ext>
                  </a:extLst>
                </p:cNvPr>
                <p:cNvSpPr txBox="1"/>
                <p:nvPr/>
              </p:nvSpPr>
              <p:spPr>
                <a:xfrm>
                  <a:off x="689320" y="2048336"/>
                  <a:ext cx="1758160" cy="192024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cy-GB" sz="1600" b="1" i="0" strike="noStrike" cap="none" spc="0" baseline="0">
                      <a:solidFill>
                        <a:srgbClr val="FFFFFF"/>
                      </a:solidFill>
                      <a:effectLst/>
                      <a:latin typeface="Arial"/>
                      <a:ea typeface="Arial"/>
                      <a:cs typeface="Arial"/>
                    </a:rPr>
                    <a:t>…yn teimlo bod newidiadau’n cael eu rheoli’n dda yn y brifysgol</a:t>
                  </a:r>
                </a:p>
                <a:p>
                  <a:pPr marL="0" marR="0" lvl="0" indent="0" algn="ctr" defTabSz="914400" rtl="0" eaLnBrk="1" fontAlgn="auto" latinLnBrk="0" hangingPunct="1">
                    <a:lnSpc>
                      <a:spcPct val="100000"/>
                    </a:lnSpc>
                    <a:spcBef>
                      <a:spcPct val="0"/>
                    </a:spcBef>
                    <a:spcAft>
                      <a:spcPct val="0"/>
                    </a:spcAft>
                    <a:buClrTx/>
                    <a:buSzTx/>
                    <a:buFontTx/>
                    <a:buNone/>
                    <a:defRPr/>
                  </a:pPr>
                  <a:r>
                    <a:rPr lang="cy-GB" sz="2800" b="1" i="0" strike="noStrike" cap="none" spc="0" baseline="0">
                      <a:solidFill>
                        <a:srgbClr val="FFFFFF"/>
                      </a:solidFill>
                      <a:effectLst/>
                      <a:latin typeface="Arial"/>
                      <a:ea typeface="Arial"/>
                      <a:cs typeface="Arial"/>
                    </a:rPr>
                    <a:t>82</a:t>
                  </a:r>
                  <a:endParaRPr kumimoji="0" lang="en-GB" sz="2800" b="0" i="0" u="none" strike="noStrike" kern="1200" cap="none" spc="0" normalizeH="0" baseline="0" noProof="0">
                    <a:ln>
                      <a:noFill/>
                    </a:ln>
                    <a:solidFill>
                      <a:prstClr val="white"/>
                    </a:solidFill>
                    <a:effectLst/>
                    <a:uLnTx/>
                    <a:uFillTx/>
                    <a:latin typeface="Arial"/>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prstClr val="white"/>
                    </a:solidFill>
                    <a:effectLst/>
                    <a:uLnTx/>
                    <a:uFillTx/>
                    <a:latin typeface="Arial"/>
                    <a:ea typeface="Verdana" panose="020B0604030504040204" pitchFamily="34" charset="0"/>
                    <a:cs typeface="Verdana" panose="020B0604030504040204" pitchFamily="34" charset="0"/>
                  </a:endParaRPr>
                </a:p>
              </p:txBody>
            </p:sp>
          </p:grpSp>
          <p:sp>
            <p:nvSpPr>
              <p:cNvPr id="54" name="Oval 53">
                <a:extLst>
                  <a:ext uri="{FF2B5EF4-FFF2-40B4-BE49-F238E27FC236}">
                    <a16:creationId xmlns:a16="http://schemas.microsoft.com/office/drawing/2014/main" id="{59B6CDCE-5287-4AF1-8463-E9CAB687868E}"/>
                  </a:ext>
                </a:extLst>
              </p:cNvPr>
              <p:cNvSpPr/>
              <p:nvPr/>
            </p:nvSpPr>
            <p:spPr>
              <a:xfrm>
                <a:off x="2447480" y="2114723"/>
                <a:ext cx="1206251" cy="120625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5" name="Group 54">
                <a:extLst>
                  <a:ext uri="{FF2B5EF4-FFF2-40B4-BE49-F238E27FC236}">
                    <a16:creationId xmlns:a16="http://schemas.microsoft.com/office/drawing/2014/main" id="{839AD8FB-5BA1-4209-8874-CBD7CE119D9C}"/>
                  </a:ext>
                </a:extLst>
              </p:cNvPr>
              <p:cNvGrpSpPr/>
              <p:nvPr/>
            </p:nvGrpSpPr>
            <p:grpSpPr>
              <a:xfrm>
                <a:off x="4495398" y="1709084"/>
                <a:ext cx="2822547" cy="2822233"/>
                <a:chOff x="4495398" y="1709084"/>
                <a:chExt cx="2822547" cy="2822233"/>
              </a:xfrm>
            </p:grpSpPr>
            <p:sp>
              <p:nvSpPr>
                <p:cNvPr id="56" name="Flowchart: Connector 24">
                  <a:extLst>
                    <a:ext uri="{FF2B5EF4-FFF2-40B4-BE49-F238E27FC236}">
                      <a16:creationId xmlns:a16="http://schemas.microsoft.com/office/drawing/2014/main" id="{2F256E45-09C0-4CC2-B169-A171A09F3648}"/>
                    </a:ext>
                  </a:extLst>
                </p:cNvPr>
                <p:cNvSpPr/>
                <p:nvPr/>
              </p:nvSpPr>
              <p:spPr>
                <a:xfrm>
                  <a:off x="4495398" y="1709084"/>
                  <a:ext cx="2822547" cy="2822233"/>
                </a:xfrm>
                <a:prstGeom prst="flowChartConnector">
                  <a:avLst/>
                </a:prstGeom>
                <a:solidFill>
                  <a:schemeClr val="accent2"/>
                </a:solidFill>
                <a:ln w="1270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2F2F2"/>
                    </a:solidFill>
                    <a:effectLst/>
                    <a:uLnTx/>
                    <a:uFillTx/>
                    <a:latin typeface="Verdana"/>
                    <a:ea typeface="+mn-ea"/>
                    <a:cs typeface="+mn-cs"/>
                  </a:endParaRPr>
                </a:p>
              </p:txBody>
            </p:sp>
            <p:sp>
              <p:nvSpPr>
                <p:cNvPr id="57" name="TextBox 56">
                  <a:extLst>
                    <a:ext uri="{FF2B5EF4-FFF2-40B4-BE49-F238E27FC236}">
                      <a16:creationId xmlns:a16="http://schemas.microsoft.com/office/drawing/2014/main" id="{8C0BD987-69BD-4003-B9D0-DDD4E3F19F53}"/>
                    </a:ext>
                  </a:extLst>
                </p:cNvPr>
                <p:cNvSpPr txBox="1"/>
                <p:nvPr/>
              </p:nvSpPr>
              <p:spPr>
                <a:xfrm>
                  <a:off x="4879839" y="2026645"/>
                  <a:ext cx="2113521" cy="155448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cy-GB" sz="6000" b="1" i="0" strike="noStrike" cap="none" spc="0" baseline="0">
                      <a:solidFill>
                        <a:srgbClr val="F2F2F2"/>
                      </a:solidFill>
                      <a:effectLst/>
                      <a:latin typeface="Arial"/>
                      <a:ea typeface="Arial"/>
                      <a:cs typeface="Arial"/>
                    </a:rPr>
                    <a:t>65</a:t>
                  </a:r>
                </a:p>
                <a:p>
                  <a:pPr marL="0" marR="0" lvl="0" indent="0" algn="ctr" defTabSz="914400" rtl="0" eaLnBrk="1" fontAlgn="auto" latinLnBrk="0" hangingPunct="1">
                    <a:lnSpc>
                      <a:spcPct val="100000"/>
                    </a:lnSpc>
                    <a:spcBef>
                      <a:spcPct val="0"/>
                    </a:spcBef>
                    <a:spcAft>
                      <a:spcPct val="0"/>
                    </a:spcAft>
                    <a:buClrTx/>
                    <a:buSzTx/>
                    <a:buFontTx/>
                    <a:buNone/>
                    <a:defRPr/>
                  </a:pPr>
                  <a:r>
                    <a:rPr lang="cy-GB" sz="1800" b="1" i="0" strike="noStrike" cap="none" spc="0" baseline="0">
                      <a:solidFill>
                        <a:srgbClr val="F2F2F2"/>
                      </a:solidFill>
                      <a:effectLst/>
                      <a:latin typeface="Arial"/>
                      <a:ea typeface="Arial"/>
                      <a:cs typeface="Arial"/>
                    </a:rPr>
                    <a:t>Sgôr ymgysylltu staff gyfartalog</a:t>
                  </a:r>
                </a:p>
              </p:txBody>
            </p:sp>
          </p:grpSp>
        </p:grpSp>
        <p:sp>
          <p:nvSpPr>
            <p:cNvPr id="46" name="Oval 45">
              <a:extLst>
                <a:ext uri="{FF2B5EF4-FFF2-40B4-BE49-F238E27FC236}">
                  <a16:creationId xmlns:a16="http://schemas.microsoft.com/office/drawing/2014/main" id="{25389446-6B0B-4606-8943-4B96F6B36441}"/>
                </a:ext>
              </a:extLst>
            </p:cNvPr>
            <p:cNvSpPr/>
            <p:nvPr/>
          </p:nvSpPr>
          <p:spPr>
            <a:xfrm>
              <a:off x="8241941" y="1569682"/>
              <a:ext cx="1206251" cy="120625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72" name="TextBox 71">
            <a:extLst>
              <a:ext uri="{FF2B5EF4-FFF2-40B4-BE49-F238E27FC236}">
                <a16:creationId xmlns:a16="http://schemas.microsoft.com/office/drawing/2014/main" id="{9EBB9B04-5E34-4FE1-87F2-D3782019F38B}"/>
              </a:ext>
            </a:extLst>
          </p:cNvPr>
          <p:cNvSpPr txBox="1"/>
          <p:nvPr/>
        </p:nvSpPr>
        <p:spPr>
          <a:xfrm>
            <a:off x="2803707" y="4233930"/>
            <a:ext cx="1598881" cy="192024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cy-GB" sz="1600" b="1" i="0" strike="noStrike" cap="none" spc="0" baseline="0">
                <a:solidFill>
                  <a:srgbClr val="FFFFFF"/>
                </a:solidFill>
                <a:effectLst/>
                <a:latin typeface="Arial"/>
                <a:ea typeface="Arial"/>
                <a:cs typeface="Arial"/>
              </a:rPr>
              <a:t>…yn teimlo eu bod yn cael eu gwerthfawrogi gan y brifysgol</a:t>
            </a:r>
          </a:p>
          <a:p>
            <a:pPr marL="0" marR="0" lvl="0" indent="0" algn="ctr" defTabSz="914400" rtl="0" eaLnBrk="1" fontAlgn="auto" latinLnBrk="0" hangingPunct="1">
              <a:lnSpc>
                <a:spcPct val="100000"/>
              </a:lnSpc>
              <a:spcBef>
                <a:spcPct val="0"/>
              </a:spcBef>
              <a:spcAft>
                <a:spcPct val="0"/>
              </a:spcAft>
              <a:buClrTx/>
              <a:buSzTx/>
              <a:buFontTx/>
              <a:buNone/>
              <a:defRPr/>
            </a:pPr>
            <a:r>
              <a:rPr lang="cy-GB" sz="2800" b="1" i="0" strike="noStrike" cap="none" spc="0" baseline="0">
                <a:solidFill>
                  <a:srgbClr val="FFFFFF"/>
                </a:solidFill>
                <a:effectLst/>
                <a:latin typeface="Arial"/>
                <a:ea typeface="Arial"/>
                <a:cs typeface="Arial"/>
              </a:rPr>
              <a:t>81</a:t>
            </a:r>
            <a:endParaRPr kumimoji="0" lang="en-GB" sz="2800" b="0" i="0" u="none" strike="noStrike" kern="1200" cap="none" spc="0" normalizeH="0" baseline="0" noProof="0">
              <a:ln>
                <a:noFill/>
              </a:ln>
              <a:solidFill>
                <a:prstClr val="white"/>
              </a:solidFill>
              <a:effectLst/>
              <a:uLnTx/>
              <a:uFillTx/>
              <a:latin typeface="Arial"/>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prstClr val="white"/>
              </a:solidFill>
              <a:effectLst/>
              <a:uLnTx/>
              <a:uFillTx/>
              <a:latin typeface="Arial"/>
              <a:ea typeface="Verdana" panose="020B0604030504040204" pitchFamily="34" charset="0"/>
              <a:cs typeface="Verdana" panose="020B0604030504040204" pitchFamily="34" charset="0"/>
            </a:endParaRPr>
          </a:p>
        </p:txBody>
      </p:sp>
      <p:pic>
        <p:nvPicPr>
          <p:cNvPr id="73" name="Picture 72">
            <a:extLst>
              <a:ext uri="{FF2B5EF4-FFF2-40B4-BE49-F238E27FC236}">
                <a16:creationId xmlns:a16="http://schemas.microsoft.com/office/drawing/2014/main" id="{BF8AEFC1-CE8F-41D8-B815-5175F5D5A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155" y="1742323"/>
            <a:ext cx="891389" cy="891389"/>
          </a:xfrm>
          <a:prstGeom prst="rect">
            <a:avLst/>
          </a:prstGeom>
        </p:spPr>
      </p:pic>
      <p:pic>
        <p:nvPicPr>
          <p:cNvPr id="74" name="Picture 73">
            <a:extLst>
              <a:ext uri="{FF2B5EF4-FFF2-40B4-BE49-F238E27FC236}">
                <a16:creationId xmlns:a16="http://schemas.microsoft.com/office/drawing/2014/main" id="{2D629F12-382D-43EF-AF1A-E5DE147BF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5052" y="4583563"/>
            <a:ext cx="956808" cy="956808"/>
          </a:xfrm>
          <a:prstGeom prst="rect">
            <a:avLst/>
          </a:prstGeom>
        </p:spPr>
      </p:pic>
      <p:pic>
        <p:nvPicPr>
          <p:cNvPr id="75" name="Picture 74">
            <a:extLst>
              <a:ext uri="{FF2B5EF4-FFF2-40B4-BE49-F238E27FC236}">
                <a16:creationId xmlns:a16="http://schemas.microsoft.com/office/drawing/2014/main" id="{C2F9E167-2FDF-4D23-A5D1-FC2A653375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0063" y="2443795"/>
            <a:ext cx="929528" cy="929528"/>
          </a:xfrm>
          <a:prstGeom prst="rect">
            <a:avLst/>
          </a:prstGeom>
        </p:spPr>
      </p:pic>
    </p:spTree>
    <p:extLst>
      <p:ext uri="{BB962C8B-B14F-4D97-AF65-F5344CB8AC3E}">
        <p14:creationId xmlns:p14="http://schemas.microsoft.com/office/powerpoint/2010/main" val="37441900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7DA02C-EE0B-324D-8385-04043F63C993}"/>
              </a:ext>
            </a:extLst>
          </p:cNvPr>
          <p:cNvSpPr>
            <a:spLocks noGrp="1"/>
          </p:cNvSpPr>
          <p:nvPr>
            <p:ph type="title"/>
          </p:nvPr>
        </p:nvSpPr>
        <p:spPr>
          <a:xfrm>
            <a:off x="520718" y="282899"/>
            <a:ext cx="10147282" cy="853440"/>
          </a:xfrm>
        </p:spPr>
        <p:txBody>
          <a:bodyPr/>
          <a:lstStyle/>
          <a:p>
            <a:r>
              <a:rPr lang="cy-GB" sz="2800" b="1" i="0" strike="noStrike" cap="none" spc="0" baseline="0">
                <a:solidFill>
                  <a:srgbClr val="6D6E71"/>
                </a:solidFill>
                <a:effectLst/>
                <a:latin typeface="Arial"/>
                <a:ea typeface="Arial"/>
                <a:cs typeface="Arial"/>
              </a:rPr>
              <a:t>Dadansoddiad ysgogwyr allweddol: </a:t>
            </a:r>
            <a:r>
              <a:rPr lang="cy-GB" sz="2800" b="0" i="0" strike="noStrike" cap="none" spc="0" baseline="0">
                <a:solidFill>
                  <a:srgbClr val="6D6E71"/>
                </a:solidFill>
                <a:effectLst/>
                <a:latin typeface="Arial"/>
                <a:ea typeface="Arial"/>
                <a:cs typeface="Arial"/>
              </a:rPr>
              <a:t>egluro pwysigrwydd cymharol</a:t>
            </a:r>
          </a:p>
        </p:txBody>
      </p:sp>
      <p:sp>
        <p:nvSpPr>
          <p:cNvPr id="8" name="Text Placeholder 3">
            <a:extLst>
              <a:ext uri="{FF2B5EF4-FFF2-40B4-BE49-F238E27FC236}">
                <a16:creationId xmlns:a16="http://schemas.microsoft.com/office/drawing/2014/main" id="{535D71DF-3E2A-4345-8CF5-6671C7A32EBF}"/>
              </a:ext>
            </a:extLst>
          </p:cNvPr>
          <p:cNvSpPr>
            <a:spLocks noGrp="1"/>
          </p:cNvSpPr>
          <p:nvPr>
            <p:ph type="body" sz="quarter" idx="13"/>
          </p:nvPr>
        </p:nvSpPr>
        <p:spPr>
          <a:xfrm>
            <a:off x="521942" y="2389205"/>
            <a:ext cx="5321646" cy="3170099"/>
          </a:xfrm>
        </p:spPr>
        <p:txBody>
          <a:bodyPr/>
          <a:lstStyle/>
          <a:p>
            <a:r>
              <a:rPr lang="cy-GB" sz="1200" b="1" i="0" strike="noStrike" cap="none" spc="0" baseline="0">
                <a:solidFill>
                  <a:srgbClr val="B82233"/>
                </a:solidFill>
                <a:effectLst/>
                <a:latin typeface="Arial"/>
                <a:ea typeface="Arial"/>
                <a:cs typeface="Arial"/>
              </a:rPr>
              <a:t>Mesur faint mae’r </a:t>
            </a:r>
            <a:r>
              <a:rPr lang="cy-GB" sz="1200" b="1" i="0" strike="noStrike" cap="none" spc="0" baseline="0" err="1">
                <a:solidFill>
                  <a:srgbClr val="B82233"/>
                </a:solidFill>
                <a:effectLst/>
                <a:latin typeface="Arial"/>
                <a:ea typeface="Arial"/>
                <a:cs typeface="Arial"/>
              </a:rPr>
              <a:t>ysgogwyr</a:t>
            </a:r>
            <a:r>
              <a:rPr lang="cy-GB" sz="1200" b="1" i="0" strike="noStrike" cap="none" spc="0" baseline="0">
                <a:solidFill>
                  <a:srgbClr val="B82233"/>
                </a:solidFill>
                <a:effectLst/>
                <a:latin typeface="Arial"/>
                <a:ea typeface="Arial"/>
                <a:cs typeface="Arial"/>
              </a:rPr>
              <a:t> yn dylanwadu ar ymgysylltiad staff:</a:t>
            </a:r>
          </a:p>
          <a:p>
            <a:pPr marL="144000" indent="-144000">
              <a:buFont typeface="Arial" panose="020B0604020202020204" pitchFamily="34" charset="0"/>
              <a:buChar char="•"/>
            </a:pPr>
            <a:r>
              <a:rPr lang="cy-GB" sz="1200" b="0" i="0" strike="noStrike" cap="none" spc="0" baseline="0">
                <a:solidFill>
                  <a:srgbClr val="6D6E71"/>
                </a:solidFill>
                <a:effectLst/>
                <a:latin typeface="Arial"/>
                <a:ea typeface="Arial"/>
                <a:cs typeface="Arial"/>
              </a:rPr>
              <a:t>Yr uchaf y sgôr, y mwyaf y dylanwad: yr ysgogydd â'r sgôr pwysigrwydd uchaf yw'r un sydd â'r dylanwad mwyaf ar ymgysylltu staff. </a:t>
            </a:r>
          </a:p>
          <a:p>
            <a:pPr marL="144000" indent="-144000">
              <a:buFont typeface="Arial" panose="020B0604020202020204" pitchFamily="34" charset="0"/>
              <a:buChar char="•"/>
            </a:pPr>
            <a:r>
              <a:rPr lang="cy-GB" sz="1200" b="0" i="0" strike="noStrike" cap="none" spc="0" baseline="0">
                <a:solidFill>
                  <a:srgbClr val="6D6E71"/>
                </a:solidFill>
                <a:effectLst/>
                <a:latin typeface="Arial"/>
                <a:ea typeface="Arial"/>
                <a:cs typeface="Arial"/>
              </a:rPr>
              <a:t>Yn yr enghraifft yn y tabl, ysgogydd A sydd â’r dylanwad mwyaf ar ymgysylltiad gweithwyr o’i gymharu â’r holl </a:t>
            </a:r>
            <a:r>
              <a:rPr lang="cy-GB" sz="1200" b="0" i="0" strike="noStrike" cap="none" spc="0" baseline="0" err="1">
                <a:solidFill>
                  <a:srgbClr val="6D6E71"/>
                </a:solidFill>
                <a:effectLst/>
                <a:latin typeface="Arial"/>
                <a:ea typeface="Arial"/>
                <a:cs typeface="Arial"/>
              </a:rPr>
              <a:t>ysgogwyr</a:t>
            </a:r>
            <a:r>
              <a:rPr lang="cy-GB" sz="1200" b="0" i="0" strike="noStrike" cap="none" spc="0" baseline="0">
                <a:solidFill>
                  <a:srgbClr val="6D6E71"/>
                </a:solidFill>
                <a:effectLst/>
                <a:latin typeface="Arial"/>
                <a:ea typeface="Arial"/>
                <a:cs typeface="Arial"/>
              </a:rPr>
              <a:t> eraill.</a:t>
            </a:r>
          </a:p>
          <a:p>
            <a:pPr marL="144000" indent="-144000">
              <a:buFont typeface="Arial" panose="020B0604020202020204" pitchFamily="34" charset="0"/>
              <a:buChar char="•"/>
            </a:pPr>
            <a:r>
              <a:rPr lang="cy-GB" sz="1200" b="0" i="0" strike="noStrike" cap="none" spc="0" baseline="0">
                <a:solidFill>
                  <a:srgbClr val="6D6E71"/>
                </a:solidFill>
                <a:effectLst/>
                <a:latin typeface="Arial"/>
                <a:ea typeface="Arial"/>
                <a:cs typeface="Arial"/>
              </a:rPr>
              <a:t>Mae pwysigrwydd cymharol yn ein galluogi i raddio pob un o'r </a:t>
            </a:r>
            <a:r>
              <a:rPr lang="cy-GB" sz="1200" b="0" i="0" strike="noStrike" cap="none" spc="0" baseline="0" err="1">
                <a:solidFill>
                  <a:srgbClr val="6D6E71"/>
                </a:solidFill>
                <a:effectLst/>
                <a:latin typeface="Arial"/>
                <a:ea typeface="Arial"/>
                <a:cs typeface="Arial"/>
              </a:rPr>
              <a:t>ysgogwyr</a:t>
            </a:r>
            <a:r>
              <a:rPr lang="cy-GB" sz="1200" b="0" i="0" strike="noStrike" cap="none" spc="0" baseline="0">
                <a:solidFill>
                  <a:srgbClr val="6D6E71"/>
                </a:solidFill>
                <a:effectLst/>
                <a:latin typeface="Arial"/>
                <a:ea typeface="Arial"/>
                <a:cs typeface="Arial"/>
              </a:rPr>
              <a:t> allweddo o ran eu dylanwad ar ymgysylltiad staff.</a:t>
            </a:r>
          </a:p>
          <a:p>
            <a:r>
              <a:rPr lang="cy-GB" sz="1200" b="1" i="0" strike="noStrike" cap="none" spc="0" baseline="0">
                <a:solidFill>
                  <a:srgbClr val="B82233"/>
                </a:solidFill>
                <a:effectLst/>
                <a:latin typeface="Arial"/>
                <a:ea typeface="Arial"/>
                <a:cs typeface="Arial"/>
              </a:rPr>
              <a:t>Cymharu dylanwad </a:t>
            </a:r>
            <a:r>
              <a:rPr lang="cy-GB" sz="1200" b="1" i="0" strike="noStrike" cap="none" spc="0" baseline="0" err="1">
                <a:solidFill>
                  <a:srgbClr val="B82233"/>
                </a:solidFill>
                <a:effectLst/>
                <a:latin typeface="Arial"/>
                <a:ea typeface="Arial"/>
                <a:cs typeface="Arial"/>
              </a:rPr>
              <a:t>ysgogwyr</a:t>
            </a:r>
            <a:r>
              <a:rPr lang="cy-GB" sz="1200" b="1" i="0" strike="noStrike" cap="none" spc="0" baseline="0">
                <a:solidFill>
                  <a:srgbClr val="B82233"/>
                </a:solidFill>
                <a:effectLst/>
                <a:latin typeface="Arial"/>
                <a:ea typeface="Arial"/>
                <a:cs typeface="Arial"/>
              </a:rPr>
              <a:t> â’i gilydd:</a:t>
            </a:r>
          </a:p>
          <a:p>
            <a:pPr marL="144000" indent="-144000">
              <a:buFont typeface="Arial" panose="020B0604020202020204" pitchFamily="34" charset="0"/>
              <a:buChar char="•"/>
            </a:pPr>
            <a:r>
              <a:rPr lang="cy-GB" sz="1200" b="0" i="0" strike="noStrike" cap="none" spc="0" baseline="0">
                <a:solidFill>
                  <a:srgbClr val="6D6E71"/>
                </a:solidFill>
                <a:effectLst/>
                <a:latin typeface="Arial"/>
                <a:ea typeface="Arial"/>
                <a:cs typeface="Arial"/>
              </a:rPr>
              <a:t>Mae gan ysgogydd A bwysigrwydd cymharol o 0.20 sy'n golygu ei fod yn dylanwadu ddwywaith yn fwy ar ymgysylltiad staff na'r trydydd a'r pedwerydd ysgogydd, sef C a D, gyda phwysigrwydd cymharol o 0.10. </a:t>
            </a:r>
            <a:endParaRPr lang="en-GB" sz="1200"/>
          </a:p>
          <a:p>
            <a:pPr marL="144000" indent="-144000">
              <a:buFont typeface="Arial" panose="020B0604020202020204" pitchFamily="34" charset="0"/>
              <a:buChar char="•"/>
            </a:pPr>
            <a:r>
              <a:rPr lang="cy-GB" sz="1200" b="0" i="0" strike="noStrike" cap="none" spc="0" baseline="0">
                <a:solidFill>
                  <a:srgbClr val="6D6E71"/>
                </a:solidFill>
                <a:effectLst/>
                <a:latin typeface="Arial"/>
                <a:ea typeface="Arial"/>
                <a:cs typeface="Arial"/>
              </a:rPr>
              <a:t>Mae hefyd yn dylanwadu deirgwaith yn fwy na'r pumed ysgogydd, sef E, gyda phwysigrwydd cymharol o 0.07.</a:t>
            </a:r>
          </a:p>
        </p:txBody>
      </p:sp>
      <p:sp>
        <p:nvSpPr>
          <p:cNvPr id="9" name="Text Placeholder 4">
            <a:extLst>
              <a:ext uri="{FF2B5EF4-FFF2-40B4-BE49-F238E27FC236}">
                <a16:creationId xmlns:a16="http://schemas.microsoft.com/office/drawing/2014/main" id="{68803CA1-3FC8-41D1-869D-87A751E7BCF8}"/>
              </a:ext>
            </a:extLst>
          </p:cNvPr>
          <p:cNvSpPr>
            <a:spLocks noGrp="1"/>
          </p:cNvSpPr>
          <p:nvPr>
            <p:ph type="body" sz="quarter" idx="14"/>
          </p:nvPr>
        </p:nvSpPr>
        <p:spPr>
          <a:xfrm>
            <a:off x="6355565" y="2387133"/>
            <a:ext cx="5320498" cy="1224280"/>
          </a:xfrm>
        </p:spPr>
        <p:txBody>
          <a:bodyPr/>
          <a:lstStyle/>
          <a:p>
            <a:r>
              <a:rPr lang="cy-GB" sz="1200" b="1" i="0" strike="noStrike" cap="none" spc="0" baseline="0">
                <a:solidFill>
                  <a:srgbClr val="B82233"/>
                </a:solidFill>
                <a:effectLst/>
                <a:latin typeface="Arial"/>
                <a:ea typeface="Arial"/>
                <a:cs typeface="Arial"/>
              </a:rPr>
              <a:t>Gwella ein dealltwriaeth o gryfder y dylanwad:</a:t>
            </a:r>
          </a:p>
          <a:p>
            <a:r>
              <a:rPr lang="cy-GB" sz="1200" b="0" i="0" strike="noStrike" cap="none" spc="0" baseline="0">
                <a:solidFill>
                  <a:srgbClr val="6D6E71"/>
                </a:solidFill>
                <a:effectLst/>
                <a:latin typeface="Arial"/>
                <a:ea typeface="Arial"/>
                <a:cs typeface="Arial"/>
              </a:rPr>
              <a:t>Mae’r sgôr pwysigrwydd cymharol yn gwella ein dealltwriaeth o gryfder dylanwad pob ysgogydd – felly yn hytrach nag edrych ar y safle yn unig, gallwn weld bod gan y trydydd a’r pedwerydd ysgogydd lefelau tebyg iawn o ddylanwad, tra bod gwahaniaeth mawr rhwng lefel dylanwad yr ysgogydd uchaf (ysgogydd A) a'r ysgogydd isaf (ysgogydd E).</a:t>
            </a:r>
          </a:p>
        </p:txBody>
      </p:sp>
      <p:sp>
        <p:nvSpPr>
          <p:cNvPr id="2" name="Text Placeholder 1">
            <a:extLst>
              <a:ext uri="{FF2B5EF4-FFF2-40B4-BE49-F238E27FC236}">
                <a16:creationId xmlns:a16="http://schemas.microsoft.com/office/drawing/2014/main" id="{A19568B6-9836-5B4B-AECC-158BE52E4E05}"/>
              </a:ext>
            </a:extLst>
          </p:cNvPr>
          <p:cNvSpPr>
            <a:spLocks noGrp="1"/>
          </p:cNvSpPr>
          <p:nvPr>
            <p:ph type="body" sz="quarter" idx="15"/>
          </p:nvPr>
        </p:nvSpPr>
        <p:spPr>
          <a:xfrm>
            <a:off x="521380" y="1269481"/>
            <a:ext cx="10146620" cy="853440"/>
          </a:xfrm>
        </p:spPr>
        <p:txBody>
          <a:bodyPr/>
          <a:lstStyle/>
          <a:p>
            <a:r>
              <a:rPr lang="cy-GB" sz="1400" b="0" i="0" strike="noStrike" cap="none" spc="0" baseline="0">
                <a:solidFill>
                  <a:srgbClr val="6D6E71"/>
                </a:solidFill>
                <a:effectLst/>
                <a:latin typeface="Arial"/>
                <a:ea typeface="Arial"/>
                <a:cs typeface="Arial"/>
              </a:rPr>
              <a:t>Defnyddir modelau atchweliad i ddadansoddi i ba raddau y mae pob un o'r </a:t>
            </a:r>
            <a:r>
              <a:rPr lang="cy-GB" sz="1400" b="0" i="0" strike="noStrike" cap="none" spc="0" baseline="0" err="1">
                <a:solidFill>
                  <a:srgbClr val="6D6E71"/>
                </a:solidFill>
                <a:effectLst/>
                <a:latin typeface="Arial"/>
                <a:ea typeface="Arial"/>
                <a:cs typeface="Arial"/>
              </a:rPr>
              <a:t>ysgogwyr</a:t>
            </a:r>
            <a:r>
              <a:rPr lang="cy-GB" sz="1400" b="0" i="0" strike="noStrike" cap="none" spc="0" baseline="0">
                <a:solidFill>
                  <a:srgbClr val="6D6E71"/>
                </a:solidFill>
                <a:effectLst/>
                <a:latin typeface="Arial"/>
                <a:ea typeface="Arial"/>
                <a:cs typeface="Arial"/>
              </a:rPr>
              <a:t> allweddol yn dylanwadu ar fesur cyffredinol ymgysylltiad staff. Mae’r sgôr pwysigrwydd cymharol yn fesur o faint mae’r ysgogydd yn dylanwadu ar ymgysylltiad staff. Mae hefyd yn ein galluogi i nodi faint yn fwy dylanwadol yw </a:t>
            </a:r>
            <a:r>
              <a:rPr lang="cy-GB" sz="1400" b="0" i="0" strike="noStrike" cap="none" spc="0" baseline="0" err="1">
                <a:solidFill>
                  <a:srgbClr val="6D6E71"/>
                </a:solidFill>
                <a:effectLst/>
                <a:latin typeface="Arial"/>
                <a:ea typeface="Arial"/>
                <a:cs typeface="Arial"/>
              </a:rPr>
              <a:t>ysgogwyr</a:t>
            </a:r>
            <a:r>
              <a:rPr lang="cy-GB" sz="1400" b="0" i="0" strike="noStrike" cap="none" spc="0" baseline="0">
                <a:solidFill>
                  <a:srgbClr val="6D6E71"/>
                </a:solidFill>
                <a:effectLst/>
                <a:latin typeface="Arial"/>
                <a:ea typeface="Arial"/>
                <a:cs typeface="Arial"/>
              </a:rPr>
              <a:t> o gymharu â’i gilydd ac yn gwella dealltwriaeth o gryfder dylanwad pob un.</a:t>
            </a:r>
          </a:p>
        </p:txBody>
      </p:sp>
      <p:graphicFrame>
        <p:nvGraphicFramePr>
          <p:cNvPr id="10" name="Table_1">
            <a:extLst>
              <a:ext uri="{FF2B5EF4-FFF2-40B4-BE49-F238E27FC236}">
                <a16:creationId xmlns:a16="http://schemas.microsoft.com/office/drawing/2014/main" id="{699941D5-129F-4F07-96D1-303ECC3DF559}"/>
              </a:ext>
            </a:extLst>
          </p:cNvPr>
          <p:cNvGraphicFramePr>
            <a:graphicFrameLocks noGrp="1"/>
          </p:cNvGraphicFramePr>
          <p:nvPr>
            <p:extLst>
              <p:ext uri="{D42A27DB-BD31-4B8C-83A1-F6EECF244321}">
                <p14:modId xmlns:p14="http://schemas.microsoft.com/office/powerpoint/2010/main" val="1597272367"/>
              </p:ext>
            </p:extLst>
          </p:nvPr>
        </p:nvGraphicFramePr>
        <p:xfrm>
          <a:off x="6353417" y="3834277"/>
          <a:ext cx="5322646" cy="1936688"/>
        </p:xfrm>
        <a:graphic>
          <a:graphicData uri="http://schemas.openxmlformats.org/drawingml/2006/table">
            <a:tbl>
              <a:tblPr firstRow="1" bandRow="1">
                <a:tableStyleId>{7E9639D4-E3E2-4D34-9284-5A2195B3D0D7}</a:tableStyleId>
              </a:tblPr>
              <a:tblGrid>
                <a:gridCol w="1136741">
                  <a:extLst>
                    <a:ext uri="{9D8B030D-6E8A-4147-A177-3AD203B41FA5}">
                      <a16:colId xmlns:a16="http://schemas.microsoft.com/office/drawing/2014/main" val="3107038124"/>
                    </a:ext>
                  </a:extLst>
                </a:gridCol>
                <a:gridCol w="1185568">
                  <a:extLst>
                    <a:ext uri="{9D8B030D-6E8A-4147-A177-3AD203B41FA5}">
                      <a16:colId xmlns:a16="http://schemas.microsoft.com/office/drawing/2014/main" val="2486422282"/>
                    </a:ext>
                  </a:extLst>
                </a:gridCol>
                <a:gridCol w="3000337">
                  <a:extLst>
                    <a:ext uri="{9D8B030D-6E8A-4147-A177-3AD203B41FA5}">
                      <a16:colId xmlns:a16="http://schemas.microsoft.com/office/drawing/2014/main" val="1670051256"/>
                    </a:ext>
                  </a:extLst>
                </a:gridCol>
              </a:tblGrid>
              <a:tr h="446928">
                <a:tc>
                  <a:txBody>
                    <a:bodyPr/>
                    <a:lstStyle/>
                    <a:p>
                      <a:pPr algn="ctr"/>
                      <a:r>
                        <a:rPr lang="cy-GB" sz="1200" b="1" i="0" strike="noStrike" cap="none" spc="0" baseline="0">
                          <a:solidFill>
                            <a:srgbClr val="F2F2F2"/>
                          </a:solidFill>
                          <a:effectLst/>
                          <a:latin typeface="Arial"/>
                          <a:ea typeface="Arial"/>
                          <a:cs typeface="Arial"/>
                        </a:rPr>
                        <a:t>Safle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82233"/>
                    </a:solidFill>
                  </a:tcPr>
                </a:tc>
                <a:tc>
                  <a:txBody>
                    <a:bodyPr/>
                    <a:lstStyle/>
                    <a:p>
                      <a:pPr algn="ctr"/>
                      <a:r>
                        <a:rPr lang="cy-GB" sz="1200" b="1" i="0" strike="noStrike" cap="none" spc="0" baseline="0">
                          <a:solidFill>
                            <a:srgbClr val="F2F2F2"/>
                          </a:solidFill>
                          <a:effectLst/>
                          <a:latin typeface="Arial"/>
                          <a:ea typeface="Arial"/>
                          <a:cs typeface="Arial"/>
                        </a:rPr>
                        <a:t>Ysgogydd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82233"/>
                    </a:solidFill>
                  </a:tcPr>
                </a:tc>
                <a:tc>
                  <a:txBody>
                    <a:bodyPr/>
                    <a:lstStyle/>
                    <a:p>
                      <a:pPr algn="ctr"/>
                      <a:r>
                        <a:rPr lang="cy-GB" sz="1200" b="1" i="0" strike="noStrike" cap="none" spc="0" baseline="0">
                          <a:solidFill>
                            <a:srgbClr val="F2F2F2"/>
                          </a:solidFill>
                          <a:effectLst/>
                          <a:latin typeface="Arial"/>
                          <a:ea typeface="Arial"/>
                          <a:cs typeface="Arial"/>
                        </a:rPr>
                        <a:t>Pwysigrwydd cymharol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82233"/>
                    </a:solidFill>
                  </a:tcPr>
                </a:tc>
                <a:extLst>
                  <a:ext uri="{0D108BD9-81ED-4DB2-BD59-A6C34878D82A}">
                    <a16:rowId xmlns:a16="http://schemas.microsoft.com/office/drawing/2014/main" val="1441935995"/>
                  </a:ext>
                </a:extLst>
              </a:tr>
              <a:tr h="297952">
                <a:tc>
                  <a:txBody>
                    <a:bodyPr/>
                    <a:lstStyle/>
                    <a:p>
                      <a:pPr algn="ctr"/>
                      <a:r>
                        <a:rPr lang="cy-GB" sz="1200" b="0" i="0" strike="noStrike" cap="none" spc="0" baseline="0">
                          <a:solidFill>
                            <a:srgbClr val="6D6E71"/>
                          </a:solidFill>
                          <a:effectLst/>
                          <a:latin typeface="Arial"/>
                          <a:ea typeface="Arial"/>
                          <a:cs typeface="Arial"/>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226695"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Ysgogydd A</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cy-GB" sz="1200" b="1" i="0" strike="noStrike" cap="none" spc="0" baseline="0">
                          <a:solidFill>
                            <a:srgbClr val="6D6E71"/>
                          </a:solidFill>
                          <a:effectLst/>
                          <a:latin typeface="Arial"/>
                          <a:ea typeface="Arial"/>
                          <a:cs typeface="Arial"/>
                        </a:rPr>
                        <a:t>0.20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848127"/>
                  </a:ext>
                </a:extLst>
              </a:tr>
              <a:tr h="297952">
                <a:tc>
                  <a:txBody>
                    <a:bodyPr/>
                    <a:lstStyle/>
                    <a:p>
                      <a:pPr algn="ctr"/>
                      <a:r>
                        <a:rPr lang="cy-GB" sz="1200" b="0" i="0" strike="noStrike" cap="none" spc="0" baseline="0">
                          <a:solidFill>
                            <a:srgbClr val="6D6E71"/>
                          </a:solidFill>
                          <a:effectLst/>
                          <a:latin typeface="Arial"/>
                          <a:ea typeface="Arial"/>
                          <a:cs typeface="Arial"/>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226695"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Ysgogydd B</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cy-GB" sz="1200" b="1" i="0" strike="noStrike" cap="none" spc="0" baseline="0">
                          <a:solidFill>
                            <a:srgbClr val="6D6E71"/>
                          </a:solidFill>
                          <a:effectLst/>
                          <a:latin typeface="Arial"/>
                          <a:ea typeface="Arial"/>
                          <a:cs typeface="Arial"/>
                        </a:rPr>
                        <a:t>0.12</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297952">
                <a:tc>
                  <a:txBody>
                    <a:bodyPr/>
                    <a:lstStyle/>
                    <a:p>
                      <a:pPr algn="ctr"/>
                      <a:r>
                        <a:rPr lang="cy-GB" sz="1200" b="0" i="0" strike="noStrike" cap="none" spc="0" baseline="0">
                          <a:solidFill>
                            <a:srgbClr val="6D6E71"/>
                          </a:solidFill>
                          <a:effectLst/>
                          <a:latin typeface="Arial"/>
                          <a:ea typeface="Arial"/>
                          <a:cs typeface="Arial"/>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226695"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Ysgogydd C</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cy-GB" sz="1200" b="1" i="0" strike="noStrike" cap="none" spc="0" baseline="0">
                          <a:solidFill>
                            <a:srgbClr val="6D6E71"/>
                          </a:solidFill>
                          <a:effectLst/>
                          <a:latin typeface="Arial"/>
                          <a:ea typeface="Arial"/>
                          <a:cs typeface="Arial"/>
                        </a:rPr>
                        <a:t>0.10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297952">
                <a:tc>
                  <a:txBody>
                    <a:bodyPr/>
                    <a:lstStyle/>
                    <a:p>
                      <a:pPr algn="ctr"/>
                      <a:r>
                        <a:rPr lang="cy-GB" sz="1200" b="0" i="0" strike="noStrike" cap="none" spc="0" baseline="0">
                          <a:solidFill>
                            <a:srgbClr val="6D6E71"/>
                          </a:solidFill>
                          <a:effectLst/>
                          <a:latin typeface="Arial"/>
                          <a:ea typeface="Arial"/>
                          <a:cs typeface="Arial"/>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226695"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Ysgogydd D</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cy-GB" sz="1200" b="1" i="0" strike="noStrike" cap="none" spc="0" baseline="0">
                          <a:solidFill>
                            <a:srgbClr val="6D6E71"/>
                          </a:solidFill>
                          <a:effectLst/>
                          <a:latin typeface="Arial"/>
                          <a:ea typeface="Arial"/>
                          <a:cs typeface="Arial"/>
                        </a:rPr>
                        <a:t>0.10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90638"/>
                  </a:ext>
                </a:extLst>
              </a:tr>
              <a:tr h="297952">
                <a:tc>
                  <a:txBody>
                    <a:bodyPr/>
                    <a:lstStyle/>
                    <a:p>
                      <a:pPr algn="ctr"/>
                      <a:r>
                        <a:rPr lang="cy-GB" sz="1200" b="0" i="0" strike="noStrike" cap="none" spc="0" baseline="0">
                          <a:solidFill>
                            <a:srgbClr val="6D6E71"/>
                          </a:solidFill>
                          <a:effectLst/>
                          <a:latin typeface="Arial"/>
                          <a:ea typeface="Arial"/>
                          <a:cs typeface="Arial"/>
                        </a:rPr>
                        <a:t>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226695"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Ysgogydd E</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cy-GB" sz="1200" b="1" i="0" strike="noStrike" cap="none" spc="0" baseline="0">
                          <a:solidFill>
                            <a:srgbClr val="6D6E71"/>
                          </a:solidFill>
                          <a:effectLst/>
                          <a:latin typeface="Arial"/>
                          <a:ea typeface="Arial"/>
                          <a:cs typeface="Arial"/>
                        </a:rPr>
                        <a:t>0.07</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2013316"/>
                  </a:ext>
                </a:extLst>
              </a:tr>
            </a:tbl>
          </a:graphicData>
        </a:graphic>
      </p:graphicFrame>
    </p:spTree>
    <p:extLst>
      <p:ext uri="{BB962C8B-B14F-4D97-AF65-F5344CB8AC3E}">
        <p14:creationId xmlns:p14="http://schemas.microsoft.com/office/powerpoint/2010/main" val="13300122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BDB8-6D46-4DF6-B03A-5B3A47BDC219}"/>
              </a:ext>
            </a:extLst>
          </p:cNvPr>
          <p:cNvSpPr>
            <a:spLocks noGrp="1"/>
          </p:cNvSpPr>
          <p:nvPr>
            <p:ph type="title"/>
          </p:nvPr>
        </p:nvSpPr>
        <p:spPr>
          <a:xfrm>
            <a:off x="521380" y="230091"/>
            <a:ext cx="10147282" cy="853440"/>
          </a:xfrm>
        </p:spPr>
        <p:txBody>
          <a:bodyPr/>
          <a:lstStyle/>
          <a:p>
            <a:r>
              <a:rPr lang="cy-GB" sz="2800" b="1" i="0" strike="noStrike" cap="none" spc="0" baseline="0">
                <a:solidFill>
                  <a:srgbClr val="6D6E71"/>
                </a:solidFill>
                <a:effectLst/>
                <a:latin typeface="Arial"/>
                <a:ea typeface="Arial"/>
                <a:cs typeface="Arial"/>
              </a:rPr>
              <a:t>Dadansoddiad </a:t>
            </a:r>
            <a:r>
              <a:rPr lang="cy-GB" sz="2800" b="1" i="0" strike="noStrike" cap="none" spc="0" baseline="0" err="1">
                <a:solidFill>
                  <a:srgbClr val="6D6E71"/>
                </a:solidFill>
                <a:effectLst/>
                <a:latin typeface="Arial"/>
                <a:ea typeface="Arial"/>
                <a:cs typeface="Arial"/>
              </a:rPr>
              <a:t>ysgogwyr</a:t>
            </a:r>
            <a:r>
              <a:rPr lang="cy-GB" sz="2800" b="1" i="0" strike="noStrike" cap="none" spc="0" baseline="0">
                <a:solidFill>
                  <a:srgbClr val="6D6E71"/>
                </a:solidFill>
                <a:effectLst/>
                <a:latin typeface="Arial"/>
                <a:ea typeface="Arial"/>
                <a:cs typeface="Arial"/>
              </a:rPr>
              <a:t> allweddol: </a:t>
            </a:r>
            <a:r>
              <a:rPr lang="cy-GB" sz="2800" b="0" i="0" strike="noStrike" cap="none" spc="0" baseline="0">
                <a:solidFill>
                  <a:srgbClr val="6D6E71"/>
                </a:solidFill>
                <a:effectLst/>
                <a:latin typeface="Arial"/>
                <a:ea typeface="Arial"/>
                <a:cs typeface="Arial"/>
              </a:rPr>
              <a:t>y prif </a:t>
            </a:r>
            <a:r>
              <a:rPr lang="cy-GB" sz="2800" b="0" i="0" strike="noStrike" cap="none" spc="0" baseline="0" err="1">
                <a:solidFill>
                  <a:srgbClr val="6D6E71"/>
                </a:solidFill>
                <a:effectLst/>
                <a:latin typeface="Arial"/>
                <a:ea typeface="Arial"/>
                <a:cs typeface="Arial"/>
              </a:rPr>
              <a:t>ysgogwyr</a:t>
            </a:r>
            <a:r>
              <a:rPr lang="cy-GB" sz="2800" b="0" i="0" strike="noStrike" cap="none" spc="0" baseline="0">
                <a:solidFill>
                  <a:srgbClr val="6D6E71"/>
                </a:solidFill>
                <a:effectLst/>
                <a:latin typeface="Arial"/>
                <a:ea typeface="Arial"/>
                <a:cs typeface="Arial"/>
              </a:rPr>
              <a:t> a’u pwysigrwydd cymharol</a:t>
            </a:r>
            <a:endParaRPr lang="en-GB"/>
          </a:p>
        </p:txBody>
      </p:sp>
      <p:sp>
        <p:nvSpPr>
          <p:cNvPr id="4" name="Text Placeholder 3">
            <a:extLst>
              <a:ext uri="{FF2B5EF4-FFF2-40B4-BE49-F238E27FC236}">
                <a16:creationId xmlns:a16="http://schemas.microsoft.com/office/drawing/2014/main" id="{FBE23E2B-4D9C-6B42-AF9F-897CC5AC9D55}"/>
              </a:ext>
            </a:extLst>
          </p:cNvPr>
          <p:cNvSpPr>
            <a:spLocks noGrp="1"/>
          </p:cNvSpPr>
          <p:nvPr>
            <p:ph type="body" sz="quarter" idx="15"/>
          </p:nvPr>
        </p:nvSpPr>
        <p:spPr>
          <a:xfrm>
            <a:off x="521380" y="1269481"/>
            <a:ext cx="10817180" cy="853440"/>
          </a:xfrm>
        </p:spPr>
        <p:txBody>
          <a:bodyPr/>
          <a:lstStyle/>
          <a:p>
            <a:r>
              <a:rPr lang="cy-GB" sz="1400" b="0" i="0" strike="noStrike" cap="none" spc="0" baseline="0">
                <a:solidFill>
                  <a:srgbClr val="6D6E71"/>
                </a:solidFill>
                <a:effectLst/>
                <a:latin typeface="Arial"/>
                <a:ea typeface="Arial"/>
                <a:cs typeface="Arial"/>
              </a:rPr>
              <a:t>Yr ysgogydd mwyaf dylanwadol i ymgysylltiad staff ar draws y brifysgol yw a yw staff yn 'teimlo eu bod yn cael eu gwerthfawrogi'. Mae gan hyn bwysigrwydd cymharol o 0.25 sy'n golygu ei fod yn dylanwadu ddwywaith yn fwy ar ymgysylltiad na'r pedwerydd ysgogydd allweddol. Mae ganddo hefyd y sgôr cytuno net isaf (41%). Felly, dylai hwn fod yn faes allweddol i'r brifysgol ganolbwyntio arno.</a:t>
            </a:r>
            <a:endParaRPr lang="en-GB">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D259C6F-1A9B-413C-9496-5FF1385398BE}"/>
              </a:ext>
            </a:extLst>
          </p:cNvPr>
          <p:cNvGraphicFramePr>
            <a:graphicFrameLocks noGrp="1"/>
          </p:cNvGraphicFramePr>
          <p:nvPr>
            <p:extLst>
              <p:ext uri="{D42A27DB-BD31-4B8C-83A1-F6EECF244321}">
                <p14:modId xmlns:p14="http://schemas.microsoft.com/office/powerpoint/2010/main" val="2430004433"/>
              </p:ext>
            </p:extLst>
          </p:nvPr>
        </p:nvGraphicFramePr>
        <p:xfrm>
          <a:off x="520621" y="2168525"/>
          <a:ext cx="11155442" cy="3605944"/>
        </p:xfrm>
        <a:graphic>
          <a:graphicData uri="http://schemas.openxmlformats.org/drawingml/2006/table">
            <a:tbl>
              <a:tblPr firstRow="1" firstCol="1" bandRow="1" bandCol="1">
                <a:tableStyleId>{7E9639D4-E3E2-4D34-9284-5A2195B3D0D7}</a:tableStyleId>
              </a:tblPr>
              <a:tblGrid>
                <a:gridCol w="668443">
                  <a:extLst>
                    <a:ext uri="{9D8B030D-6E8A-4147-A177-3AD203B41FA5}">
                      <a16:colId xmlns:a16="http://schemas.microsoft.com/office/drawing/2014/main" val="3709907731"/>
                    </a:ext>
                  </a:extLst>
                </a:gridCol>
                <a:gridCol w="1099351">
                  <a:extLst>
                    <a:ext uri="{9D8B030D-6E8A-4147-A177-3AD203B41FA5}">
                      <a16:colId xmlns:a16="http://schemas.microsoft.com/office/drawing/2014/main" val="1327067036"/>
                    </a:ext>
                  </a:extLst>
                </a:gridCol>
                <a:gridCol w="6181477">
                  <a:extLst>
                    <a:ext uri="{9D8B030D-6E8A-4147-A177-3AD203B41FA5}">
                      <a16:colId xmlns:a16="http://schemas.microsoft.com/office/drawing/2014/main" val="384155317"/>
                    </a:ext>
                  </a:extLst>
                </a:gridCol>
                <a:gridCol w="1421601">
                  <a:extLst>
                    <a:ext uri="{9D8B030D-6E8A-4147-A177-3AD203B41FA5}">
                      <a16:colId xmlns:a16="http://schemas.microsoft.com/office/drawing/2014/main" val="1869947346"/>
                    </a:ext>
                  </a:extLst>
                </a:gridCol>
                <a:gridCol w="1784570">
                  <a:extLst>
                    <a:ext uri="{9D8B030D-6E8A-4147-A177-3AD203B41FA5}">
                      <a16:colId xmlns:a16="http://schemas.microsoft.com/office/drawing/2014/main" val="1440539566"/>
                    </a:ext>
                  </a:extLst>
                </a:gridCol>
              </a:tblGrid>
              <a:tr h="589665">
                <a:tc>
                  <a:txBody>
                    <a:bodyPr/>
                    <a:lstStyle/>
                    <a:p>
                      <a:pPr marL="72000" indent="0" algn="l">
                        <a:lnSpc>
                          <a:spcPct val="120000"/>
                        </a:lnSpc>
                        <a:spcBef>
                          <a:spcPts val="600"/>
                        </a:spcBef>
                        <a:spcAft>
                          <a:spcPts val="600"/>
                        </a:spcAft>
                      </a:pPr>
                      <a:r>
                        <a:rPr lang="cy-GB" sz="1200" b="1" i="0" strike="noStrike" cap="none" spc="0" baseline="0">
                          <a:solidFill>
                            <a:srgbClr val="F2F2F2"/>
                          </a:solidFill>
                          <a:effectLst/>
                          <a:latin typeface="Arial"/>
                          <a:ea typeface="Arial"/>
                          <a:cs typeface="Arial"/>
                        </a:rPr>
                        <a:t>Safle</a:t>
                      </a:r>
                      <a:endParaRPr lang="en-GB" sz="1200">
                        <a:solidFill>
                          <a:schemeClr val="bg2"/>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B82233"/>
                    </a:solidFill>
                  </a:tcPr>
                </a:tc>
                <a:tc>
                  <a:txBody>
                    <a:bodyPr/>
                    <a:lstStyle/>
                    <a:p>
                      <a:pPr marL="72000" indent="0" algn="l">
                        <a:lnSpc>
                          <a:spcPct val="120000"/>
                        </a:lnSpc>
                        <a:spcBef>
                          <a:spcPts val="600"/>
                        </a:spcBef>
                        <a:spcAft>
                          <a:spcPts val="600"/>
                        </a:spcAft>
                      </a:pPr>
                      <a:r>
                        <a:rPr lang="cy-GB" sz="1200" b="1" i="0" strike="noStrike" cap="none" spc="0" baseline="0">
                          <a:solidFill>
                            <a:srgbClr val="F2F2F2"/>
                          </a:solidFill>
                          <a:effectLst/>
                          <a:latin typeface="Arial"/>
                          <a:ea typeface="Arial"/>
                          <a:cs typeface="Arial"/>
                        </a:rPr>
                        <a:t>Cwestiwn</a:t>
                      </a:r>
                      <a:endParaRPr lang="en-GB" sz="1200">
                        <a:solidFill>
                          <a:schemeClr val="bg2"/>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B82233"/>
                    </a:solidFill>
                  </a:tcPr>
                </a:tc>
                <a:tc>
                  <a:txBody>
                    <a:bodyPr/>
                    <a:lstStyle/>
                    <a:p>
                      <a:pPr marL="72000" indent="0" algn="l">
                        <a:lnSpc>
                          <a:spcPct val="120000"/>
                        </a:lnSpc>
                        <a:spcBef>
                          <a:spcPts val="600"/>
                        </a:spcBef>
                        <a:spcAft>
                          <a:spcPts val="600"/>
                        </a:spcAft>
                      </a:pPr>
                      <a:r>
                        <a:rPr lang="cy-GB" sz="1200" b="1" i="0" strike="noStrike" cap="none" spc="0" baseline="0">
                          <a:solidFill>
                            <a:srgbClr val="F2F2F2"/>
                          </a:solidFill>
                          <a:effectLst/>
                          <a:latin typeface="Arial"/>
                          <a:ea typeface="Arial"/>
                          <a:cs typeface="Arial"/>
                        </a:rPr>
                        <a:t>Eitem</a:t>
                      </a:r>
                      <a:endParaRPr lang="en-GB" sz="1200">
                        <a:solidFill>
                          <a:schemeClr val="bg2"/>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B82233"/>
                    </a:solidFill>
                  </a:tcPr>
                </a:tc>
                <a:tc>
                  <a:txBody>
                    <a:bodyPr/>
                    <a:lstStyle/>
                    <a:p>
                      <a:pPr marL="72000" indent="0" algn="ctr">
                        <a:lnSpc>
                          <a:spcPct val="120000"/>
                        </a:lnSpc>
                        <a:spcBef>
                          <a:spcPts val="600"/>
                        </a:spcBef>
                        <a:spcAft>
                          <a:spcPts val="600"/>
                        </a:spcAft>
                      </a:pPr>
                      <a:r>
                        <a:rPr lang="cy-GB" sz="1200" b="1" i="0" strike="noStrike" cap="none" spc="0" baseline="0">
                          <a:solidFill>
                            <a:srgbClr val="F2F2F2"/>
                          </a:solidFill>
                          <a:effectLst/>
                          <a:latin typeface="Arial"/>
                          <a:ea typeface="Arial"/>
                          <a:cs typeface="Arial"/>
                        </a:rPr>
                        <a:t>Pwysigrwydd cymharol</a:t>
                      </a:r>
                      <a:endParaRPr lang="en-GB" sz="1200">
                        <a:solidFill>
                          <a:schemeClr val="bg2"/>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B82233"/>
                    </a:solidFill>
                  </a:tcPr>
                </a:tc>
                <a:tc>
                  <a:txBody>
                    <a:bodyPr/>
                    <a:lstStyle/>
                    <a:p>
                      <a:pPr marL="72000" indent="0" algn="ctr">
                        <a:lnSpc>
                          <a:spcPct val="100000"/>
                        </a:lnSpc>
                        <a:spcBef>
                          <a:spcPct val="0"/>
                        </a:spcBef>
                        <a:spcAft>
                          <a:spcPct val="0"/>
                        </a:spcAft>
                      </a:pPr>
                      <a:r>
                        <a:rPr lang="cy-GB" sz="1200" b="1" i="0" strike="noStrike" cap="none" spc="0" baseline="0">
                          <a:solidFill>
                            <a:srgbClr val="F2F2F2"/>
                          </a:solidFill>
                          <a:effectLst/>
                          <a:latin typeface="Arial"/>
                          <a:ea typeface="Arial"/>
                          <a:cs typeface="Arial"/>
                        </a:rPr>
                        <a:t>Perfformiad</a:t>
                      </a:r>
                    </a:p>
                    <a:p>
                      <a:pPr marL="72000" indent="0" algn="ctr">
                        <a:lnSpc>
                          <a:spcPct val="100000"/>
                        </a:lnSpc>
                        <a:spcBef>
                          <a:spcPct val="0"/>
                        </a:spcBef>
                        <a:spcAft>
                          <a:spcPct val="0"/>
                        </a:spcAft>
                      </a:pPr>
                      <a:r>
                        <a:rPr lang="cy-GB" sz="1200" b="1" i="0" strike="noStrike" cap="none" spc="0" baseline="0">
                          <a:solidFill>
                            <a:srgbClr val="F2F2F2"/>
                          </a:solidFill>
                          <a:effectLst/>
                          <a:latin typeface="Arial"/>
                          <a:ea typeface="Arial"/>
                          <a:cs typeface="Arial"/>
                        </a:rPr>
                        <a:t>(% net cytuno)</a:t>
                      </a:r>
                      <a:endParaRPr lang="en-GB" sz="1200">
                        <a:solidFill>
                          <a:schemeClr val="bg2"/>
                        </a:solidFill>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solidFill>
                      <a:srgbClr val="B82233"/>
                    </a:solidFill>
                  </a:tcPr>
                </a:tc>
                <a:extLst>
                  <a:ext uri="{0D108BD9-81ED-4DB2-BD59-A6C34878D82A}">
                    <a16:rowId xmlns:a16="http://schemas.microsoft.com/office/drawing/2014/main" val="1355717120"/>
                  </a:ext>
                </a:extLst>
              </a:tr>
              <a:tr h="276453">
                <a:tc>
                  <a:txBody>
                    <a:bodyPr/>
                    <a:lstStyle/>
                    <a:p>
                      <a:pPr marL="72000" indent="-226695" algn="l">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1</a:t>
                      </a:r>
                      <a:endParaRPr lang="en-GB" sz="10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7200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C2</a:t>
                      </a:r>
                    </a:p>
                  </a:txBody>
                  <a:tcPr marL="68580" marR="68580" marT="0" marB="0" anchor="ctr"/>
                </a:tc>
                <a:tc>
                  <a:txBody>
                    <a:bodyPr/>
                    <a:lstStyle/>
                    <a:p>
                      <a:pPr marL="452438" indent="-452438"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teimlo fy mod yn cael fy ngwerthfawrogi gan y brifysgol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0.25</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41%</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82287063"/>
                  </a:ext>
                </a:extLst>
              </a:tr>
              <a:tr h="276453">
                <a:tc>
                  <a:txBody>
                    <a:bodyPr/>
                    <a:lstStyle/>
                    <a:p>
                      <a:pPr marL="72000" indent="-226695" algn="l">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2</a:t>
                      </a:r>
                      <a:endParaRPr lang="en-GB" sz="10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7200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C2</a:t>
                      </a:r>
                    </a:p>
                  </a:txBody>
                  <a:tcPr marL="68580" marR="68580" marT="0" marB="0" anchor="ctr"/>
                </a:tc>
                <a:tc>
                  <a:txBody>
                    <a:bodyPr/>
                    <a:lstStyle/>
                    <a:p>
                      <a:pPr marL="452438" indent="-452438"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teimlo’n rhan o’r brifysgol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0.22</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57%</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80846011"/>
                  </a:ext>
                </a:extLst>
              </a:tr>
              <a:tr h="276453">
                <a:tc>
                  <a:txBody>
                    <a:bodyPr/>
                    <a:lstStyle/>
                    <a:p>
                      <a:pPr marL="72000" indent="-226695" algn="l">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3</a:t>
                      </a:r>
                      <a:endParaRPr lang="en-GB" sz="10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7200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C14</a:t>
                      </a:r>
                    </a:p>
                  </a:txBody>
                  <a:tcPr marL="68580" marR="68580" marT="0" marB="0" anchor="ctr"/>
                </a:tc>
                <a:tc>
                  <a:txBody>
                    <a:bodyPr/>
                    <a:lstStyle/>
                    <a:p>
                      <a:pPr marL="452438" indent="-452438"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Mae'r brifysgol yn sbarduno diwylliant o berfformiad uchel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0.14</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45%</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11513657"/>
                  </a:ext>
                </a:extLst>
              </a:tr>
              <a:tr h="276453">
                <a:tc>
                  <a:txBody>
                    <a:bodyPr/>
                    <a:lstStyle/>
                    <a:p>
                      <a:pPr marL="72000" indent="-226695" algn="l">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4</a:t>
                      </a:r>
                      <a:endParaRPr lang="en-GB" sz="10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7200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C29</a:t>
                      </a:r>
                    </a:p>
                  </a:txBody>
                  <a:tcPr marL="68580" marR="68580" marT="0" marB="0" anchor="ctr"/>
                </a:tc>
                <a:tc>
                  <a:txBody>
                    <a:bodyPr/>
                    <a:lstStyle/>
                    <a:p>
                      <a:pPr marL="452438" indent="-452438"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credu bod fy iechyd a lles yn bwysig i'r brifysgol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0.12</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56%</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18227662"/>
                  </a:ext>
                </a:extLst>
              </a:tr>
              <a:tr h="276453">
                <a:tc>
                  <a:txBody>
                    <a:bodyPr/>
                    <a:lstStyle/>
                    <a:p>
                      <a:pPr marL="72000" indent="-226695" algn="l">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5</a:t>
                      </a:r>
                      <a:endParaRPr lang="en-GB" sz="10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7200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C7</a:t>
                      </a:r>
                    </a:p>
                  </a:txBody>
                  <a:tcPr marL="68580" marR="68580" marT="0" marB="0" anchor="ctr"/>
                </a:tc>
                <a:tc>
                  <a:txBody>
                    <a:bodyPr/>
                    <a:lstStyle/>
                    <a:p>
                      <a:pPr marL="452438" indent="-452438"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fodlon â’r gefnogaeth rwy’n ei chael gan fy rheolwr llinell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0.09</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75%</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22386483"/>
                  </a:ext>
                </a:extLst>
              </a:tr>
              <a:tr h="276453">
                <a:tc>
                  <a:txBody>
                    <a:bodyPr/>
                    <a:lstStyle/>
                    <a:p>
                      <a:pPr marL="72000" indent="-226695" algn="l">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6</a:t>
                      </a:r>
                      <a:endParaRPr lang="en-GB" sz="10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7200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C15</a:t>
                      </a:r>
                    </a:p>
                  </a:txBody>
                  <a:tcPr marL="68580" marR="68580" marT="0" marB="0" anchor="ctr"/>
                </a:tc>
                <a:tc>
                  <a:txBody>
                    <a:bodyPr/>
                    <a:lstStyle/>
                    <a:p>
                      <a:pPr marL="452438" indent="-452438"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Mae’r Pwyllgor Gweithredu yn rheoli ac arwain y brifysgol yn dda </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0.09</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41%</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309299620"/>
                  </a:ext>
                </a:extLst>
              </a:tr>
              <a:tr h="399376">
                <a:tc>
                  <a:txBody>
                    <a:bodyPr/>
                    <a:lstStyle/>
                    <a:p>
                      <a:pPr marL="72000" indent="-226695" algn="l">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7</a:t>
                      </a:r>
                      <a:endParaRPr lang="en-GB" sz="10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7200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C11</a:t>
                      </a:r>
                    </a:p>
                  </a:txBody>
                  <a:tcPr marL="68580" marR="68580" marT="0" marB="0" anchor="ctr"/>
                </a:tc>
                <a:tc>
                  <a:txBody>
                    <a:bodyPr/>
                    <a:lstStyle/>
                    <a:p>
                      <a:pPr marL="0" indent="0"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Mae’r sgiliau a’r profiad rydw i wedi eu hennill wrth weithio i’r brifysgol o fudd i ddatblygiad fy ngyrfa</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0.08</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73%</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617766469"/>
                  </a:ext>
                </a:extLst>
              </a:tr>
              <a:tr h="276453">
                <a:tc>
                  <a:txBody>
                    <a:bodyPr/>
                    <a:lstStyle/>
                    <a:p>
                      <a:pPr marL="72000" indent="-226695" algn="l">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8</a:t>
                      </a: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7200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C14</a:t>
                      </a:r>
                    </a:p>
                  </a:txBody>
                  <a:tcPr marL="68580" marR="68580" marT="0" marB="0" anchor="ctr"/>
                </a:tc>
                <a:tc>
                  <a:txBody>
                    <a:bodyPr/>
                    <a:lstStyle/>
                    <a:p>
                      <a:pPr marL="452438" indent="-452438"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ymwybodol o werthoedd y brifysgol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0.07</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69%</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709355305"/>
                  </a:ext>
                </a:extLst>
              </a:tr>
              <a:tr h="276453">
                <a:tc>
                  <a:txBody>
                    <a:bodyPr/>
                    <a:lstStyle/>
                    <a:p>
                      <a:pPr marL="72000" indent="-226695" algn="l">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9</a:t>
                      </a: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7200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C3</a:t>
                      </a:r>
                    </a:p>
                  </a:txBody>
                  <a:tcPr marL="68580" marR="68580" marT="0" marB="0" anchor="ctr"/>
                </a:tc>
                <a:tc>
                  <a:txBody>
                    <a:bodyPr/>
                    <a:lstStyle/>
                    <a:p>
                      <a:pPr marL="452438" indent="-452438"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Mae pobl yn ymddiried ynof i wneud fy ngwaith</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0.07</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88%</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876126073"/>
                  </a:ext>
                </a:extLst>
              </a:tr>
              <a:tr h="276453">
                <a:tc>
                  <a:txBody>
                    <a:bodyPr/>
                    <a:lstStyle/>
                    <a:p>
                      <a:pPr marL="72000" indent="-226695" algn="l">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10</a:t>
                      </a: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7200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C14</a:t>
                      </a:r>
                    </a:p>
                  </a:txBody>
                  <a:tcPr marL="68580" marR="68580" marT="0" marB="0" anchor="ctr"/>
                </a:tc>
                <a:tc>
                  <a:txBody>
                    <a:bodyPr/>
                    <a:lstStyle/>
                    <a:p>
                      <a:pPr marL="452438" indent="-452438"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ymwybodol o Strategaeth 2030 y brifysgol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0.06</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indent="0" algn="ctr">
                        <a:lnSpc>
                          <a:spcPct val="120000"/>
                        </a:lnSpc>
                        <a:spcBef>
                          <a:spcPts val="600"/>
                        </a:spcBef>
                        <a:spcAft>
                          <a:spcPts val="600"/>
                        </a:spcAft>
                      </a:pPr>
                      <a:r>
                        <a:rPr lang="cy-GB" sz="1200" b="0" i="0" strike="noStrike" cap="none" spc="0" baseline="0">
                          <a:solidFill>
                            <a:srgbClr val="6D6E71"/>
                          </a:solidFill>
                          <a:effectLst/>
                          <a:latin typeface="Arial"/>
                          <a:ea typeface="Arial"/>
                          <a:cs typeface="Arial"/>
                        </a:rPr>
                        <a:t>67%</a:t>
                      </a:r>
                      <a:endParaRPr lang="en-GB" sz="3200">
                        <a:solidFill>
                          <a:srgbClr val="6D6E71"/>
                        </a:solidFill>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869213130"/>
                  </a:ext>
                </a:extLst>
              </a:tr>
            </a:tbl>
          </a:graphicData>
        </a:graphic>
      </p:graphicFrame>
    </p:spTree>
    <p:extLst>
      <p:ext uri="{BB962C8B-B14F-4D97-AF65-F5344CB8AC3E}">
        <p14:creationId xmlns:p14="http://schemas.microsoft.com/office/powerpoint/2010/main" val="40939365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BDB8-6D46-4DF6-B03A-5B3A47BDC219}"/>
              </a:ext>
            </a:extLst>
          </p:cNvPr>
          <p:cNvSpPr>
            <a:spLocks noGrp="1"/>
          </p:cNvSpPr>
          <p:nvPr>
            <p:ph type="title"/>
          </p:nvPr>
        </p:nvSpPr>
        <p:spPr>
          <a:xfrm>
            <a:off x="519231" y="624356"/>
            <a:ext cx="10148769" cy="853440"/>
          </a:xfrm>
        </p:spPr>
        <p:txBody>
          <a:bodyPr/>
          <a:lstStyle/>
          <a:p>
            <a:r>
              <a:rPr lang="cy-GB" sz="2800" b="1" i="0" strike="noStrike" cap="none" spc="0" baseline="0">
                <a:solidFill>
                  <a:srgbClr val="6D6E71"/>
                </a:solidFill>
                <a:effectLst/>
                <a:latin typeface="Arial"/>
                <a:ea typeface="Arial"/>
                <a:cs typeface="Arial"/>
              </a:rPr>
              <a:t>Y 14 cwestiwn sy’n effeithio ar y sgôr ymgysylltiad staff: </a:t>
            </a:r>
            <a:r>
              <a:rPr lang="cy-GB" sz="2800" b="0" i="0" strike="noStrike" cap="none" spc="0" baseline="0">
                <a:solidFill>
                  <a:srgbClr val="6D6E71"/>
                </a:solidFill>
                <a:effectLst/>
                <a:latin typeface="Arial"/>
                <a:ea typeface="Arial"/>
                <a:cs typeface="Arial"/>
              </a:rPr>
              <a:t>Prifysgol Bangor yn gyffredinol</a:t>
            </a:r>
          </a:p>
        </p:txBody>
      </p:sp>
      <p:sp>
        <p:nvSpPr>
          <p:cNvPr id="5" name="Text Placeholder 4">
            <a:extLst>
              <a:ext uri="{FF2B5EF4-FFF2-40B4-BE49-F238E27FC236}">
                <a16:creationId xmlns:a16="http://schemas.microsoft.com/office/drawing/2014/main" id="{BEC12541-3507-418B-BF19-3E190689FDF6}"/>
              </a:ext>
            </a:extLst>
          </p:cNvPr>
          <p:cNvSpPr>
            <a:spLocks noGrp="1"/>
          </p:cNvSpPr>
          <p:nvPr>
            <p:ph type="body" sz="quarter" idx="15"/>
          </p:nvPr>
        </p:nvSpPr>
        <p:spPr>
          <a:xfrm>
            <a:off x="520622" y="1700212"/>
            <a:ext cx="3379866" cy="2773679"/>
          </a:xfrm>
        </p:spPr>
        <p:txBody>
          <a:bodyPr/>
          <a:lstStyle/>
          <a:p>
            <a:r>
              <a:rPr lang="cy-GB" sz="1400" b="0" i="0" strike="noStrike" cap="none" spc="0" baseline="0">
                <a:solidFill>
                  <a:srgbClr val="6D6E71"/>
                </a:solidFill>
                <a:effectLst/>
                <a:latin typeface="Arial"/>
                <a:ea typeface="Arial"/>
                <a:cs typeface="Arial"/>
              </a:rPr>
              <a:t>Mae’r siart isod yn dangos 14 prif ysgogydd ymgysylltiad staff yn 2022. Y ffactor mwyaf dylanwadol yw “Rwy’n teimlo fy mod yn cael fy ngwerthfawrogi gan y brifysgol”. Mae pobl sy'n cytuno â'r gosodiad hwn yn dueddol o fod ag ymgysylltiad staff uchel. Mae’r ysgogydd “Gallaf benderfynu ar fy mhen fy hun sut i fynd ati i wneud fy ngwaith” yn 14</a:t>
            </a:r>
            <a:r>
              <a:rPr lang="cy-GB" sz="1400" b="0" i="0" strike="noStrike" cap="none" spc="0" baseline="30000">
                <a:solidFill>
                  <a:srgbClr val="6D6E71"/>
                </a:solidFill>
                <a:effectLst/>
                <a:latin typeface="Arial"/>
                <a:ea typeface="Arial"/>
                <a:cs typeface="Arial"/>
              </a:rPr>
              <a:t>ed</a:t>
            </a:r>
            <a:r>
              <a:rPr lang="cy-GB" sz="1400" b="0" i="0" strike="noStrike" cap="none" spc="0" baseline="0">
                <a:solidFill>
                  <a:srgbClr val="6D6E71"/>
                </a:solidFill>
                <a:effectLst/>
                <a:latin typeface="Arial"/>
                <a:ea typeface="Arial"/>
                <a:cs typeface="Arial"/>
              </a:rPr>
              <a:t>.</a:t>
            </a:r>
            <a:r>
              <a:rPr lang="cy-GB" sz="1400" b="0" i="0" strike="noStrike" cap="none" spc="0" baseline="30000">
                <a:solidFill>
                  <a:srgbClr val="6D6E71"/>
                </a:solidFill>
                <a:effectLst/>
                <a:latin typeface="Arial"/>
                <a:ea typeface="Arial"/>
                <a:cs typeface="Arial"/>
              </a:rPr>
              <a:t> </a:t>
            </a:r>
            <a:r>
              <a:rPr lang="cy-GB" sz="1400" b="0" i="0" strike="noStrike" cap="none" spc="0" baseline="0">
                <a:solidFill>
                  <a:srgbClr val="6D6E71"/>
                </a:solidFill>
                <a:effectLst/>
                <a:latin typeface="Arial"/>
                <a:ea typeface="Arial"/>
                <a:cs typeface="Arial"/>
              </a:rPr>
              <a:t>Dyma'r ysgogydd allweddol lleiaf dylanwadol ond mae'n dal i gyfrannu'n sylweddol at y model ac mae ganddo ddylanwad sylweddol ar ymgysylltiad staff.</a:t>
            </a:r>
            <a:endParaRPr lang="en-GB">
              <a:solidFill>
                <a:srgbClr val="6D6E71"/>
              </a:solidFill>
            </a:endParaRPr>
          </a:p>
        </p:txBody>
      </p:sp>
      <p:pic>
        <p:nvPicPr>
          <p:cNvPr id="9" name="Picture 8">
            <a:extLst>
              <a:ext uri="{FF2B5EF4-FFF2-40B4-BE49-F238E27FC236}">
                <a16:creationId xmlns:a16="http://schemas.microsoft.com/office/drawing/2014/main" id="{CF3DC892-358C-4473-9F54-57C639A1382A}"/>
              </a:ext>
            </a:extLst>
          </p:cNvPr>
          <p:cNvPicPr>
            <a:picLocks noChangeAspect="1"/>
          </p:cNvPicPr>
          <p:nvPr/>
        </p:nvPicPr>
        <p:blipFill>
          <a:blip r:embed="rId2"/>
          <a:stretch>
            <a:fillRect/>
          </a:stretch>
        </p:blipFill>
        <p:spPr>
          <a:xfrm>
            <a:off x="4223658" y="1486130"/>
            <a:ext cx="7022510" cy="4965842"/>
          </a:xfrm>
          <a:prstGeom prst="rect">
            <a:avLst/>
          </a:prstGeom>
        </p:spPr>
      </p:pic>
    </p:spTree>
    <p:extLst>
      <p:ext uri="{BB962C8B-B14F-4D97-AF65-F5344CB8AC3E}">
        <p14:creationId xmlns:p14="http://schemas.microsoft.com/office/powerpoint/2010/main" val="14055752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3576E-35C6-8746-A80C-F5062C0F84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2018" y="799836"/>
            <a:ext cx="1395018" cy="1125217"/>
          </a:xfrm>
          <a:prstGeom prst="rect">
            <a:avLst/>
          </a:prstGeom>
        </p:spPr>
      </p:pic>
      <p:sp>
        <p:nvSpPr>
          <p:cNvPr id="4" name="Rectangle 3">
            <a:extLst>
              <a:ext uri="{FF2B5EF4-FFF2-40B4-BE49-F238E27FC236}">
                <a16:creationId xmlns:a16="http://schemas.microsoft.com/office/drawing/2014/main" id="{2CF79DE7-A60D-834D-9902-9B557659719A}"/>
              </a:ext>
            </a:extLst>
          </p:cNvPr>
          <p:cNvSpPr/>
          <p:nvPr/>
        </p:nvSpPr>
        <p:spPr>
          <a:xfrm>
            <a:off x="515938" y="2982070"/>
            <a:ext cx="11160125" cy="426720"/>
          </a:xfrm>
          <a:prstGeom prst="rect">
            <a:avLst/>
          </a:prstGeom>
        </p:spPr>
        <p:txBody>
          <a:bodyPr wrap="square" lIns="0" tIns="0" rIns="0" bIns="0">
            <a:spAutoFit/>
          </a:bodyPr>
          <a:lstStyle/>
          <a:p>
            <a:pPr lvl="0" algn="ctr">
              <a:defRPr/>
            </a:pPr>
            <a:r>
              <a:rPr lang="cy-GB" sz="2800" b="1" i="0" strike="noStrike" cap="none" spc="0" baseline="0">
                <a:solidFill>
                  <a:srgbClr val="000000"/>
                </a:solidFill>
                <a:effectLst/>
                <a:latin typeface="Arial"/>
                <a:ea typeface="Arial"/>
                <a:cs typeface="Arial"/>
              </a:rPr>
              <a:t>SYLWADAU YN Y BLYCHAU TESTUN AGORED</a:t>
            </a:r>
            <a:endParaRPr lang="en-GB" sz="2800">
              <a:solidFill>
                <a:schemeClr val="accent1"/>
              </a:solidFill>
              <a:cs typeface="Verdana"/>
            </a:endParaRPr>
          </a:p>
        </p:txBody>
      </p:sp>
    </p:spTree>
    <p:extLst>
      <p:ext uri="{BB962C8B-B14F-4D97-AF65-F5344CB8AC3E}">
        <p14:creationId xmlns:p14="http://schemas.microsoft.com/office/powerpoint/2010/main" val="25686171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48E3-DE4D-3645-AD56-BA6155966F96}"/>
              </a:ext>
            </a:extLst>
          </p:cNvPr>
          <p:cNvSpPr>
            <a:spLocks noGrp="1"/>
          </p:cNvSpPr>
          <p:nvPr>
            <p:ph type="title"/>
          </p:nvPr>
        </p:nvSpPr>
        <p:spPr>
          <a:xfrm>
            <a:off x="519231" y="614516"/>
            <a:ext cx="11156828" cy="426720"/>
          </a:xfrm>
        </p:spPr>
        <p:txBody>
          <a:bodyPr/>
          <a:lstStyle/>
          <a:p>
            <a:r>
              <a:rPr lang="cy-GB" sz="2800" b="1" i="0" strike="noStrike" cap="none" spc="0" baseline="0">
                <a:solidFill>
                  <a:srgbClr val="6D6E71"/>
                </a:solidFill>
                <a:effectLst/>
                <a:latin typeface="Arial"/>
                <a:ea typeface="Arial"/>
                <a:cs typeface="Arial"/>
              </a:rPr>
              <a:t>Pa un peth yr hoffech ei weld yn cael ei wella yn y brifysgol?</a:t>
            </a:r>
          </a:p>
        </p:txBody>
      </p:sp>
      <p:graphicFrame>
        <p:nvGraphicFramePr>
          <p:cNvPr id="11" name="Chart 10">
            <a:extLst>
              <a:ext uri="{FF2B5EF4-FFF2-40B4-BE49-F238E27FC236}">
                <a16:creationId xmlns:a16="http://schemas.microsoft.com/office/drawing/2014/main" id="{E049A103-490A-8148-85D0-0D3CFFED3966}"/>
              </a:ext>
            </a:extLst>
          </p:cNvPr>
          <p:cNvGraphicFramePr/>
          <p:nvPr>
            <p:extLst>
              <p:ext uri="{D42A27DB-BD31-4B8C-83A1-F6EECF244321}">
                <p14:modId xmlns:p14="http://schemas.microsoft.com/office/powerpoint/2010/main" val="3880648574"/>
              </p:ext>
            </p:extLst>
          </p:nvPr>
        </p:nvGraphicFramePr>
        <p:xfrm>
          <a:off x="-480828" y="1595283"/>
          <a:ext cx="8372891" cy="4327871"/>
        </p:xfrm>
        <a:graphic>
          <a:graphicData uri="http://schemas.openxmlformats.org/drawingml/2006/chart">
            <c:chart xmlns:c="http://schemas.openxmlformats.org/drawingml/2006/chart" xmlns:r="http://schemas.openxmlformats.org/officeDocument/2006/relationships" r:id="rId2"/>
          </a:graphicData>
        </a:graphic>
      </p:graphicFrame>
      <p:sp>
        <p:nvSpPr>
          <p:cNvPr id="12" name="Footer Placeholder 11">
            <a:extLst>
              <a:ext uri="{FF2B5EF4-FFF2-40B4-BE49-F238E27FC236}">
                <a16:creationId xmlns:a16="http://schemas.microsoft.com/office/drawing/2014/main" id="{FF695D12-5AA8-4B41-B5EB-ADCE359E7986}"/>
              </a:ext>
            </a:extLst>
          </p:cNvPr>
          <p:cNvSpPr>
            <a:spLocks noGrp="1"/>
          </p:cNvSpPr>
          <p:nvPr>
            <p:ph type="ftr" sz="quarter" idx="3"/>
          </p:nvPr>
        </p:nvSpPr>
        <p:spPr>
          <a:xfrm>
            <a:off x="1984443" y="6203787"/>
            <a:ext cx="7552247" cy="19668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Nodyn</a:t>
            </a:r>
            <a:r>
              <a:rPr lang="cy-GB" sz="900" b="0" i="0" strike="noStrike" cap="none" spc="0" baseline="0">
                <a:solidFill>
                  <a:srgbClr val="6D6E71"/>
                </a:solidFill>
                <a:effectLst/>
                <a:latin typeface="Arial"/>
                <a:ea typeface="Arial"/>
                <a:cs typeface="Arial"/>
              </a:rPr>
              <a:t>: dim ond yn dangos ymatebion o 3% ac uwch. 7% Arall, 48% Dim sylw</a:t>
            </a:r>
          </a:p>
        </p:txBody>
      </p:sp>
      <p:sp>
        <p:nvSpPr>
          <p:cNvPr id="8" name="Rectangular Callout 8">
            <a:extLst>
              <a:ext uri="{FF2B5EF4-FFF2-40B4-BE49-F238E27FC236}">
                <a16:creationId xmlns:a16="http://schemas.microsoft.com/office/drawing/2014/main" id="{1D1D5A8C-D0AD-4E09-BA20-F01C7193912D}"/>
              </a:ext>
            </a:extLst>
          </p:cNvPr>
          <p:cNvSpPr/>
          <p:nvPr/>
        </p:nvSpPr>
        <p:spPr>
          <a:xfrm>
            <a:off x="8329032" y="4386110"/>
            <a:ext cx="3358643" cy="1426800"/>
          </a:xfrm>
          <a:prstGeom prst="wedgeRectCallout">
            <a:avLst>
              <a:gd name="adj1" fmla="val 32209"/>
              <a:gd name="adj2" fmla="val 71384"/>
            </a:avLst>
          </a:prstGeom>
          <a:solidFill>
            <a:srgbClr val="FFFFFF"/>
          </a:solidFill>
          <a:ln w="6350" cap="flat" cmpd="sng" algn="ctr">
            <a:noFill/>
            <a:prstDash val="solid"/>
            <a:miter lim="800000"/>
          </a:ln>
          <a:effectLst>
            <a:glow rad="63500">
              <a:srgbClr val="6D6E71">
                <a:satMod val="175000"/>
                <a:alpha val="40000"/>
              </a:srgbClr>
            </a:glow>
          </a:effectLst>
        </p:spPr>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500"/>
              </a:spcAft>
              <a:buClrTx/>
              <a:buSzTx/>
              <a:buFontTx/>
              <a:buNone/>
              <a:defRPr/>
            </a:pPr>
            <a:r>
              <a:rPr lang="cy-GB" sz="1400" b="0" i="0" strike="noStrike" cap="none" spc="0" baseline="0">
                <a:solidFill>
                  <a:srgbClr val="6D6E71"/>
                </a:solidFill>
                <a:effectLst/>
                <a:latin typeface="Arial"/>
                <a:ea typeface="Arial"/>
                <a:cs typeface="Arial"/>
              </a:rPr>
              <a:t>“Hoffwn weld y brifysgol yn cymryd camau pendant i wella morâl staff. Mae lefelau staffio wedi eu torri </a:t>
            </a:r>
            <a:br>
              <a:rPr sz="1400"/>
            </a:br>
            <a:r>
              <a:rPr lang="cy-GB" sz="1400" b="0" i="0" strike="noStrike" cap="none" spc="0" baseline="0">
                <a:solidFill>
                  <a:srgbClr val="6D6E71"/>
                </a:solidFill>
                <a:effectLst/>
                <a:latin typeface="Arial"/>
                <a:ea typeface="Arial"/>
                <a:cs typeface="Arial"/>
              </a:rPr>
              <a:t>at yr asgwrn ac mae staff yn brwydro i wneud llwythi gwaith hanfodol.”</a:t>
            </a:r>
            <a:endParaRPr kumimoji="0" lang="en-GB" sz="1400" b="0" i="0" u="none" strike="noStrike" kern="0" cap="none" spc="0" normalizeH="0" baseline="0" noProof="0">
              <a:ln>
                <a:noFill/>
              </a:ln>
              <a:solidFill>
                <a:srgbClr val="6D6E71"/>
              </a:solidFill>
              <a:effectLst/>
              <a:uLnTx/>
              <a:uFillTx/>
              <a:latin typeface="Arial"/>
              <a:ea typeface="+mn-ea"/>
              <a:cs typeface="+mn-cs"/>
            </a:endParaRPr>
          </a:p>
        </p:txBody>
      </p:sp>
      <p:sp>
        <p:nvSpPr>
          <p:cNvPr id="9" name="Rectangular Callout 8">
            <a:extLst>
              <a:ext uri="{FF2B5EF4-FFF2-40B4-BE49-F238E27FC236}">
                <a16:creationId xmlns:a16="http://schemas.microsoft.com/office/drawing/2014/main" id="{67A49E45-0E1A-41AD-87BA-60003E912B4F}"/>
              </a:ext>
            </a:extLst>
          </p:cNvPr>
          <p:cNvSpPr/>
          <p:nvPr/>
        </p:nvSpPr>
        <p:spPr>
          <a:xfrm>
            <a:off x="8317416" y="1737768"/>
            <a:ext cx="3358643" cy="2493600"/>
          </a:xfrm>
          <a:prstGeom prst="wedgeRectCallout">
            <a:avLst>
              <a:gd name="adj1" fmla="val 34148"/>
              <a:gd name="adj2" fmla="val -64357"/>
            </a:avLst>
          </a:prstGeom>
          <a:solidFill>
            <a:srgbClr val="FFFFFF"/>
          </a:solidFill>
          <a:ln w="6350" cap="flat" cmpd="sng" algn="ctr">
            <a:noFill/>
            <a:prstDash val="solid"/>
            <a:miter lim="800000"/>
          </a:ln>
          <a:effectLst>
            <a:glow rad="63500">
              <a:srgbClr val="6D6E71">
                <a:satMod val="175000"/>
                <a:alpha val="40000"/>
              </a:srgbClr>
            </a:glow>
          </a:effectLst>
        </p:spPr>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500"/>
              </a:spcAft>
              <a:buClrTx/>
              <a:buSzTx/>
              <a:buFontTx/>
              <a:buNone/>
              <a:defRPr/>
            </a:pPr>
            <a:r>
              <a:rPr lang="cy-GB" sz="1400" b="0" i="0" strike="noStrike" cap="none" spc="0" baseline="0">
                <a:solidFill>
                  <a:srgbClr val="6D6E71"/>
                </a:solidFill>
                <a:effectLst/>
                <a:latin typeface="Arial"/>
                <a:ea typeface="Arial"/>
                <a:cs typeface="Arial"/>
              </a:rPr>
              <a:t>“Mae angen i’r brifysgol recriwtio mwy o staff gweinyddol. Mae </a:t>
            </a:r>
            <a:br>
              <a:rPr sz="1400"/>
            </a:br>
            <a:r>
              <a:rPr lang="cy-GB" sz="1400" b="0" i="0" strike="noStrike" cap="none" spc="0" baseline="0">
                <a:solidFill>
                  <a:srgbClr val="6D6E71"/>
                </a:solidFill>
                <a:effectLst/>
                <a:latin typeface="Arial"/>
                <a:ea typeface="Arial"/>
                <a:cs typeface="Arial"/>
              </a:rPr>
              <a:t>llawer o staff academaidd wedi eu recriwtio ond mae angen staff gweinyddol arnynt i'w cefnogi. Mae staff gweinyddol mor brin ac mae ganddynt lwythi gwaith enfawr ac mae staff academaidd yn gorfod gwneud rhai o’r tasgau gweinyddol yn eu lle yn y pen draw.”</a:t>
            </a:r>
            <a:endParaRPr kumimoji="0" lang="en-GB" sz="1400" b="0" i="0" u="none" strike="noStrike" kern="0" cap="none" spc="0" normalizeH="0" baseline="0" noProof="0">
              <a:ln>
                <a:noFill/>
              </a:ln>
              <a:solidFill>
                <a:srgbClr val="6D6E71"/>
              </a:solidFill>
              <a:effectLst/>
              <a:uLnTx/>
              <a:uFillTx/>
              <a:latin typeface="Arial"/>
              <a:ea typeface="+mn-ea"/>
              <a:cs typeface="+mn-cs"/>
            </a:endParaRPr>
          </a:p>
        </p:txBody>
      </p:sp>
    </p:spTree>
    <p:extLst>
      <p:ext uri="{BB962C8B-B14F-4D97-AF65-F5344CB8AC3E}">
        <p14:creationId xmlns:p14="http://schemas.microsoft.com/office/powerpoint/2010/main" val="26235067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049A103-490A-8148-85D0-0D3CFFED3966}"/>
              </a:ext>
            </a:extLst>
          </p:cNvPr>
          <p:cNvGraphicFramePr/>
          <p:nvPr>
            <p:extLst>
              <p:ext uri="{D42A27DB-BD31-4B8C-83A1-F6EECF244321}">
                <p14:modId xmlns:p14="http://schemas.microsoft.com/office/powerpoint/2010/main" val="4024936052"/>
              </p:ext>
            </p:extLst>
          </p:nvPr>
        </p:nvGraphicFramePr>
        <p:xfrm>
          <a:off x="-402447" y="1700213"/>
          <a:ext cx="8175732" cy="4325833"/>
        </p:xfrm>
        <a:graphic>
          <a:graphicData uri="http://schemas.openxmlformats.org/drawingml/2006/chart">
            <c:chart xmlns:c="http://schemas.openxmlformats.org/drawingml/2006/chart" xmlns:r="http://schemas.openxmlformats.org/officeDocument/2006/relationships" r:id="rId2"/>
          </a:graphicData>
        </a:graphic>
      </p:graphicFrame>
      <p:sp>
        <p:nvSpPr>
          <p:cNvPr id="12" name="Footer Placeholder 11">
            <a:extLst>
              <a:ext uri="{FF2B5EF4-FFF2-40B4-BE49-F238E27FC236}">
                <a16:creationId xmlns:a16="http://schemas.microsoft.com/office/drawing/2014/main" id="{FF695D12-5AA8-4B41-B5EB-ADCE359E7986}"/>
              </a:ext>
            </a:extLst>
          </p:cNvPr>
          <p:cNvSpPr>
            <a:spLocks noGrp="1"/>
          </p:cNvSpPr>
          <p:nvPr>
            <p:ph type="ftr" sz="quarter" idx="3"/>
          </p:nvPr>
        </p:nvSpPr>
        <p:spPr>
          <a:xfrm>
            <a:off x="2301506" y="6174604"/>
            <a:ext cx="7235184" cy="151640"/>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Nodyn</a:t>
            </a:r>
            <a:r>
              <a:rPr lang="cy-GB" sz="900" b="0" i="0" strike="noStrike" cap="none" spc="0" baseline="0">
                <a:solidFill>
                  <a:srgbClr val="6D6E71"/>
                </a:solidFill>
                <a:effectLst/>
                <a:latin typeface="Arial"/>
                <a:ea typeface="Arial"/>
                <a:cs typeface="Arial"/>
              </a:rPr>
              <a:t>: dim ond yn dangos ymatebion o 3% ac uwch. 6% Arall, 45% Dim sylw</a:t>
            </a:r>
          </a:p>
        </p:txBody>
      </p:sp>
      <p:sp>
        <p:nvSpPr>
          <p:cNvPr id="9" name="Title 6">
            <a:extLst>
              <a:ext uri="{FF2B5EF4-FFF2-40B4-BE49-F238E27FC236}">
                <a16:creationId xmlns:a16="http://schemas.microsoft.com/office/drawing/2014/main" id="{5359D5F9-9533-4988-90E2-732FA147E730}"/>
              </a:ext>
            </a:extLst>
          </p:cNvPr>
          <p:cNvSpPr>
            <a:spLocks noGrp="1"/>
          </p:cNvSpPr>
          <p:nvPr>
            <p:ph type="title"/>
          </p:nvPr>
        </p:nvSpPr>
        <p:spPr>
          <a:xfrm>
            <a:off x="520718" y="620713"/>
            <a:ext cx="11155343" cy="426720"/>
          </a:xfrm>
        </p:spPr>
        <p:txBody>
          <a:bodyPr/>
          <a:lstStyle/>
          <a:p>
            <a:r>
              <a:rPr lang="cy-GB" sz="2800" b="1" i="0" strike="noStrike" cap="none" spc="0" baseline="0">
                <a:solidFill>
                  <a:srgbClr val="6D6E71"/>
                </a:solidFill>
                <a:effectLst/>
                <a:latin typeface="Arial"/>
                <a:ea typeface="Arial"/>
                <a:cs typeface="Arial"/>
              </a:rPr>
              <a:t>Pa un peth yn eich barn chi sy'n dda am weithio i'r brifysgol?</a:t>
            </a:r>
          </a:p>
        </p:txBody>
      </p:sp>
      <p:sp>
        <p:nvSpPr>
          <p:cNvPr id="8" name="Rectangular Callout 8">
            <a:extLst>
              <a:ext uri="{FF2B5EF4-FFF2-40B4-BE49-F238E27FC236}">
                <a16:creationId xmlns:a16="http://schemas.microsoft.com/office/drawing/2014/main" id="{C32AC067-B66D-4E96-8704-7B255FF9DE66}"/>
              </a:ext>
            </a:extLst>
          </p:cNvPr>
          <p:cNvSpPr/>
          <p:nvPr/>
        </p:nvSpPr>
        <p:spPr>
          <a:xfrm>
            <a:off x="8317418" y="3158729"/>
            <a:ext cx="3358643" cy="1000080"/>
          </a:xfrm>
          <a:prstGeom prst="wedgeRectCallout">
            <a:avLst>
              <a:gd name="adj1" fmla="val 38231"/>
              <a:gd name="adj2" fmla="val 47625"/>
            </a:avLst>
          </a:prstGeom>
          <a:solidFill>
            <a:srgbClr val="FFFFFF"/>
          </a:solidFill>
          <a:ln w="6350" cap="flat" cmpd="sng" algn="ctr">
            <a:noFill/>
            <a:prstDash val="solid"/>
            <a:miter lim="800000"/>
          </a:ln>
          <a:effectLst>
            <a:glow rad="63500">
              <a:srgbClr val="6D6E71">
                <a:satMod val="175000"/>
                <a:alpha val="40000"/>
              </a:srgbClr>
            </a:glow>
          </a:effectLst>
        </p:spPr>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500"/>
              </a:spcAft>
              <a:buClrTx/>
              <a:buSzTx/>
              <a:buFontTx/>
              <a:buNone/>
              <a:defRPr/>
            </a:pPr>
            <a:r>
              <a:rPr lang="cy-GB" sz="1400" b="0" i="0" strike="noStrike" cap="none" spc="0" baseline="0">
                <a:solidFill>
                  <a:srgbClr val="6D6E71"/>
                </a:solidFill>
                <a:effectLst/>
                <a:latin typeface="Arial"/>
                <a:ea typeface="Arial"/>
                <a:cs typeface="Arial"/>
              </a:rPr>
              <a:t>“Rwy’n gweithio gyda thîm hyfryd sydd bob amser yn barod i gefnogi ei gilydd.”</a:t>
            </a:r>
          </a:p>
        </p:txBody>
      </p:sp>
      <p:sp>
        <p:nvSpPr>
          <p:cNvPr id="10" name="Rectangular Callout 8">
            <a:extLst>
              <a:ext uri="{FF2B5EF4-FFF2-40B4-BE49-F238E27FC236}">
                <a16:creationId xmlns:a16="http://schemas.microsoft.com/office/drawing/2014/main" id="{6E95EDAF-75F4-404E-B1F6-C45B2A015675}"/>
              </a:ext>
            </a:extLst>
          </p:cNvPr>
          <p:cNvSpPr/>
          <p:nvPr/>
        </p:nvSpPr>
        <p:spPr>
          <a:xfrm>
            <a:off x="8317417" y="4346626"/>
            <a:ext cx="3358643" cy="1640160"/>
          </a:xfrm>
          <a:prstGeom prst="wedgeRectCallout">
            <a:avLst>
              <a:gd name="adj1" fmla="val 33691"/>
              <a:gd name="adj2" fmla="val 63953"/>
            </a:avLst>
          </a:prstGeom>
          <a:solidFill>
            <a:srgbClr val="FFFFFF"/>
          </a:solidFill>
          <a:ln w="6350" cap="flat" cmpd="sng" algn="ctr">
            <a:noFill/>
            <a:prstDash val="solid"/>
            <a:miter lim="800000"/>
          </a:ln>
          <a:effectLst>
            <a:glow rad="63500">
              <a:srgbClr val="6D6E71">
                <a:satMod val="175000"/>
                <a:alpha val="40000"/>
              </a:srgbClr>
            </a:glow>
          </a:effectLst>
        </p:spPr>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500"/>
              </a:spcAft>
              <a:buClrTx/>
              <a:buSzTx/>
              <a:buFontTx/>
              <a:buNone/>
              <a:defRPr/>
            </a:pPr>
            <a:r>
              <a:rPr lang="cy-GB" sz="1400" b="0" i="0" strike="noStrike" cap="none" spc="0" baseline="0">
                <a:solidFill>
                  <a:srgbClr val="6D6E71"/>
                </a:solidFill>
                <a:effectLst/>
                <a:latin typeface="Arial"/>
                <a:ea typeface="Arial"/>
                <a:cs typeface="Arial"/>
              </a:rPr>
              <a:t>“Mae yna lawer o gyfeillgarwch a pharch rhwng staff sydd wedi rhoi blynyddoedd o waith caled i wneud y brifysgol yr hyn y mae hi heddiw. Y rhannau hanfodol o’r peiriant, fel petae”</a:t>
            </a:r>
            <a:endParaRPr kumimoji="0" lang="en-GB" sz="1400" b="0" i="0" u="none" strike="noStrike" kern="0" cap="none" spc="0" normalizeH="0" baseline="0" noProof="0">
              <a:ln>
                <a:noFill/>
              </a:ln>
              <a:solidFill>
                <a:srgbClr val="6D6E71"/>
              </a:solidFill>
              <a:effectLst/>
              <a:uLnTx/>
              <a:uFillTx/>
              <a:latin typeface="Arial"/>
              <a:ea typeface="+mn-ea"/>
              <a:cs typeface="+mn-cs"/>
            </a:endParaRPr>
          </a:p>
        </p:txBody>
      </p:sp>
      <p:sp>
        <p:nvSpPr>
          <p:cNvPr id="14" name="Rectangular Callout 8">
            <a:extLst>
              <a:ext uri="{FF2B5EF4-FFF2-40B4-BE49-F238E27FC236}">
                <a16:creationId xmlns:a16="http://schemas.microsoft.com/office/drawing/2014/main" id="{FD110EF6-75BD-44F1-BB69-1977CB680B69}"/>
              </a:ext>
            </a:extLst>
          </p:cNvPr>
          <p:cNvSpPr/>
          <p:nvPr/>
        </p:nvSpPr>
        <p:spPr>
          <a:xfrm>
            <a:off x="8317419" y="1715203"/>
            <a:ext cx="3358643" cy="1213440"/>
          </a:xfrm>
          <a:prstGeom prst="wedgeRectCallout">
            <a:avLst>
              <a:gd name="adj1" fmla="val 34149"/>
              <a:gd name="adj2" fmla="val -68429"/>
            </a:avLst>
          </a:prstGeom>
          <a:solidFill>
            <a:srgbClr val="FFFFFF"/>
          </a:solidFill>
          <a:ln w="6350" cap="flat" cmpd="sng" algn="ctr">
            <a:noFill/>
            <a:prstDash val="solid"/>
            <a:miter lim="800000"/>
          </a:ln>
          <a:effectLst>
            <a:glow rad="63500">
              <a:srgbClr val="6D6E71">
                <a:satMod val="175000"/>
                <a:alpha val="40000"/>
              </a:srgbClr>
            </a:glow>
          </a:effectLst>
        </p:spPr>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500"/>
              </a:spcAft>
              <a:buClrTx/>
              <a:buSzTx/>
              <a:buFontTx/>
              <a:buNone/>
              <a:defRPr/>
            </a:pPr>
            <a:r>
              <a:rPr lang="cy-GB" sz="1400" b="0" i="0" strike="noStrike" cap="none" spc="0" baseline="0">
                <a:solidFill>
                  <a:srgbClr val="6D6E71"/>
                </a:solidFill>
                <a:effectLst/>
                <a:latin typeface="Arial"/>
                <a:ea typeface="Arial"/>
                <a:cs typeface="Arial"/>
              </a:rPr>
              <a:t>“Mae’r tîm rydw i’n gweithio gyda nhw yn rhagorol, sy’n gwneud y gwaith yn llawer gwell ac rydyn ni’n gofalu am ein gilydd ar lefel leol.”</a:t>
            </a:r>
          </a:p>
        </p:txBody>
      </p:sp>
    </p:spTree>
    <p:extLst>
      <p:ext uri="{BB962C8B-B14F-4D97-AF65-F5344CB8AC3E}">
        <p14:creationId xmlns:p14="http://schemas.microsoft.com/office/powerpoint/2010/main" val="30704920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3576E-35C6-8746-A80C-F5062C0F84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2018" y="799836"/>
            <a:ext cx="1395018" cy="1125217"/>
          </a:xfrm>
          <a:prstGeom prst="rect">
            <a:avLst/>
          </a:prstGeom>
        </p:spPr>
      </p:pic>
      <p:sp>
        <p:nvSpPr>
          <p:cNvPr id="4" name="Rectangle 3">
            <a:extLst>
              <a:ext uri="{FF2B5EF4-FFF2-40B4-BE49-F238E27FC236}">
                <a16:creationId xmlns:a16="http://schemas.microsoft.com/office/drawing/2014/main" id="{2CF79DE7-A60D-834D-9902-9B557659719A}"/>
              </a:ext>
            </a:extLst>
          </p:cNvPr>
          <p:cNvSpPr/>
          <p:nvPr/>
        </p:nvSpPr>
        <p:spPr>
          <a:xfrm>
            <a:off x="515938" y="2982070"/>
            <a:ext cx="11160125" cy="426720"/>
          </a:xfrm>
          <a:prstGeom prst="rect">
            <a:avLst/>
          </a:prstGeom>
        </p:spPr>
        <p:txBody>
          <a:bodyPr wrap="square" lIns="0" tIns="0" rIns="0" bIns="0">
            <a:spAutoFit/>
          </a:bodyPr>
          <a:lstStyle/>
          <a:p>
            <a:pPr lvl="0" algn="ctr">
              <a:defRPr/>
            </a:pPr>
            <a:r>
              <a:rPr lang="cy-GB" sz="2800" b="1" i="0" strike="noStrike" cap="none" spc="0" baseline="0">
                <a:solidFill>
                  <a:srgbClr val="000000"/>
                </a:solidFill>
                <a:effectLst/>
                <a:latin typeface="Arial"/>
                <a:ea typeface="Arial"/>
                <a:cs typeface="Arial"/>
              </a:rPr>
              <a:t>DADANSODDIAD O BOB CWESTIWN YN ÔL ADRAN</a:t>
            </a:r>
            <a:endParaRPr lang="en-GB" sz="2800">
              <a:solidFill>
                <a:schemeClr val="accent1"/>
              </a:solidFill>
              <a:cs typeface="Verdana"/>
            </a:endParaRPr>
          </a:p>
        </p:txBody>
      </p:sp>
    </p:spTree>
    <p:extLst>
      <p:ext uri="{BB962C8B-B14F-4D97-AF65-F5344CB8AC3E}">
        <p14:creationId xmlns:p14="http://schemas.microsoft.com/office/powerpoint/2010/main" val="78763022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305164254"/>
              </p:ext>
            </p:extLst>
          </p:nvPr>
        </p:nvGraphicFramePr>
        <p:xfrm>
          <a:off x="512711" y="1268413"/>
          <a:ext cx="11163352" cy="3522492"/>
        </p:xfrm>
        <a:graphic>
          <a:graphicData uri="http://schemas.openxmlformats.org/drawingml/2006/table">
            <a:tbl>
              <a:tblPr firstRow="1" bandRow="1">
                <a:tableStyleId>{2D5ABB26-0587-4C30-8999-92F81FD0307C}</a:tableStyleId>
              </a:tblPr>
              <a:tblGrid>
                <a:gridCol w="8239155">
                  <a:extLst>
                    <a:ext uri="{9D8B030D-6E8A-4147-A177-3AD203B41FA5}">
                      <a16:colId xmlns:a16="http://schemas.microsoft.com/office/drawing/2014/main" val="2486422282"/>
                    </a:ext>
                  </a:extLst>
                </a:gridCol>
                <a:gridCol w="937791">
                  <a:extLst>
                    <a:ext uri="{9D8B030D-6E8A-4147-A177-3AD203B41FA5}">
                      <a16:colId xmlns:a16="http://schemas.microsoft.com/office/drawing/2014/main" val="3915770273"/>
                    </a:ext>
                  </a:extLst>
                </a:gridCol>
                <a:gridCol w="993203">
                  <a:extLst>
                    <a:ext uri="{9D8B030D-6E8A-4147-A177-3AD203B41FA5}">
                      <a16:colId xmlns:a16="http://schemas.microsoft.com/office/drawing/2014/main" val="3612834656"/>
                    </a:ext>
                  </a:extLst>
                </a:gridCol>
                <a:gridCol w="993203">
                  <a:extLst>
                    <a:ext uri="{9D8B030D-6E8A-4147-A177-3AD203B41FA5}">
                      <a16:colId xmlns:a16="http://schemas.microsoft.com/office/drawing/2014/main" val="4207732914"/>
                    </a:ext>
                  </a:extLst>
                </a:gridCol>
              </a:tblGrid>
              <a:tr h="977482">
                <a:tc>
                  <a:txBody>
                    <a:bodyPr/>
                    <a:lstStyle/>
                    <a:p>
                      <a:pPr algn="l"/>
                      <a:r>
                        <a:rPr lang="cy-GB" sz="1400" b="1" i="0" strike="noStrike" cap="none" spc="0" baseline="0">
                          <a:solidFill>
                            <a:srgbClr val="F2F2F2"/>
                          </a:solidFill>
                          <a:effectLst/>
                          <a:latin typeface="Arial"/>
                          <a:ea typeface="Arial"/>
                          <a:cs typeface="Arial"/>
                        </a:rPr>
                        <a:t>Boddhad yn y gwaith</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85010">
                <a:tc>
                  <a:txBody>
                    <a:bodyPr/>
                    <a:lstStyle/>
                    <a:p>
                      <a:pPr algn="l"/>
                      <a:r>
                        <a:rPr lang="cy-GB" sz="1100" b="1" i="0" strike="noStrike" cap="none" spc="0" baseline="0">
                          <a:solidFill>
                            <a:srgbClr val="F2F2F2"/>
                          </a:solidFill>
                          <a:effectLst/>
                          <a:latin typeface="Arial"/>
                          <a:ea typeface="Arial"/>
                          <a:cs typeface="Arial"/>
                        </a:rPr>
                        <a:t>Mynegai boddhad yn y gwaith</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62</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40000">
                <a:tc>
                  <a:txBody>
                    <a:bodyPr/>
                    <a:lstStyle/>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Rwy’n teimlo fy mod yn cael fy ngwerthfawrogi gan y </a:t>
                      </a:r>
                    </a:p>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brifysgol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41%</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-6</a:t>
                      </a:r>
                    </a:p>
                  </a:txBody>
                  <a:tcPr anchor="ctr"/>
                </a:tc>
                <a:tc>
                  <a:txBody>
                    <a:bodyPr/>
                    <a:lstStyle/>
                    <a:p>
                      <a:pPr algn="ctr" fontAlgn="ctr"/>
                      <a:r>
                        <a:rPr lang="cy-GB" sz="1200" b="1" i="0" strike="noStrike" cap="none" spc="0" baseline="0">
                          <a:solidFill>
                            <a:srgbClr val="FF0000"/>
                          </a:solidFill>
                          <a:effectLst/>
                          <a:latin typeface="Arial"/>
                          <a:ea typeface="Arial"/>
                          <a:cs typeface="Arial"/>
                        </a:rPr>
                        <a:t>-26</a:t>
                      </a:r>
                    </a:p>
                  </a:txBody>
                  <a:tcPr anchor="ctr"/>
                </a:tc>
                <a:extLst>
                  <a:ext uri="{0D108BD9-81ED-4DB2-BD59-A6C34878D82A}">
                    <a16:rowId xmlns:a16="http://schemas.microsoft.com/office/drawing/2014/main" val="2868322297"/>
                  </a:ext>
                </a:extLst>
              </a:tr>
              <a:tr h="540000">
                <a:tc>
                  <a:txBody>
                    <a:bodyPr/>
                    <a:lstStyle/>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Rwy'n teimlo fy mod yn cael fy ngwerthfawrogi gan </a:t>
                      </a:r>
                    </a:p>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fyfyrwyr/defnyddwyr gwasanaeth</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62%</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a:t>
                      </a:r>
                    </a:p>
                  </a:txBody>
                  <a:tcPr anchor="ctr">
                    <a:solidFill>
                      <a:schemeClr val="bg2">
                        <a:lumMod val="95000"/>
                      </a:schemeClr>
                    </a:solidFill>
                  </a:tcPr>
                </a:tc>
                <a:tc>
                  <a:txBody>
                    <a:bodyPr/>
                    <a:lstStyle/>
                    <a:p>
                      <a:pPr algn="ctr" fontAlgn="ctr"/>
                      <a:r>
                        <a:rPr lang="en-GB" sz="1200" b="1" i="0" u="none" strike="noStrike">
                          <a:effectLst/>
                          <a:latin typeface="Arial" panose="020B0604020202020204" pitchFamily="34" charset="0"/>
                        </a:rPr>
                        <a:t> </a:t>
                      </a:r>
                    </a:p>
                  </a:txBody>
                  <a:tcPr anchor="ctr">
                    <a:solidFill>
                      <a:schemeClr val="bg2">
                        <a:lumMod val="95000"/>
                      </a:schemeClr>
                    </a:solidFill>
                  </a:tcPr>
                </a:tc>
                <a:extLst>
                  <a:ext uri="{0D108BD9-81ED-4DB2-BD59-A6C34878D82A}">
                    <a16:rowId xmlns:a16="http://schemas.microsoft.com/office/drawing/2014/main" val="1222668292"/>
                  </a:ext>
                </a:extLst>
              </a:tr>
              <a:tr h="540000">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Rwy’n teimlo’n rhan o’r ysgol/coleg/adran</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68%</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a:t>
                      </a:r>
                    </a:p>
                  </a:txBody>
                  <a:tcPr anchor="ctr"/>
                </a:tc>
                <a:tc>
                  <a:txBody>
                    <a:bodyPr/>
                    <a:lstStyle/>
                    <a:p>
                      <a:pPr algn="ctr" fontAlgn="ctr"/>
                      <a:r>
                        <a:rPr lang="en-GB" sz="1200" b="1" i="0" u="none" strike="noStrike">
                          <a:effectLst/>
                          <a:latin typeface="Arial" panose="020B0604020202020204" pitchFamily="34" charset="0"/>
                        </a:rPr>
                        <a:t> </a:t>
                      </a:r>
                    </a:p>
                  </a:txBody>
                  <a:tcPr anchor="ctr"/>
                </a:tc>
                <a:extLst>
                  <a:ext uri="{0D108BD9-81ED-4DB2-BD59-A6C34878D82A}">
                    <a16:rowId xmlns:a16="http://schemas.microsoft.com/office/drawing/2014/main" val="1099218821"/>
                  </a:ext>
                </a:extLst>
              </a:tr>
              <a:tr h="540000">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Rwy’n teimlo’n rhan o’r brifysgol</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57%</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a:t>
                      </a:r>
                    </a:p>
                  </a:txBody>
                  <a:tcPr anchor="ctr">
                    <a:solidFill>
                      <a:schemeClr val="bg2">
                        <a:lumMod val="95000"/>
                      </a:schemeClr>
                    </a:solidFill>
                  </a:tcPr>
                </a:tc>
                <a:tc>
                  <a:txBody>
                    <a:bodyPr/>
                    <a:lstStyle/>
                    <a:p>
                      <a:pPr algn="ctr" fontAlgn="ctr"/>
                      <a:r>
                        <a:rPr lang="en-GB" sz="1200" b="1" i="0" u="none" strike="noStrike">
                          <a:effectLst/>
                          <a:latin typeface="Arial" panose="020B0604020202020204" pitchFamily="34" charset="0"/>
                        </a:rPr>
                        <a:t> </a:t>
                      </a:r>
                    </a:p>
                  </a:txBody>
                  <a:tcPr anchor="ctr">
                    <a:solidFill>
                      <a:schemeClr val="bg2">
                        <a:lumMod val="95000"/>
                      </a:schemeClr>
                    </a:solidFill>
                  </a:tcPr>
                </a:tc>
                <a:extLst>
                  <a:ext uri="{0D108BD9-81ED-4DB2-BD59-A6C34878D82A}">
                    <a16:rowId xmlns:a16="http://schemas.microsoft.com/office/drawing/2014/main" val="3479128032"/>
                  </a:ext>
                </a:extLst>
              </a:tr>
            </a:tbl>
          </a:graphicData>
        </a:graphic>
      </p:graphicFrame>
      <p:graphicFrame>
        <p:nvGraphicFramePr>
          <p:cNvPr id="29" name="Chart 28">
            <a:extLst>
              <a:ext uri="{FF2B5EF4-FFF2-40B4-BE49-F238E27FC236}">
                <a16:creationId xmlns:a16="http://schemas.microsoft.com/office/drawing/2014/main" id="{49627C86-33A4-A44D-BFB3-117341B70853}"/>
              </a:ext>
            </a:extLst>
          </p:cNvPr>
          <p:cNvGraphicFramePr/>
          <p:nvPr>
            <p:extLst>
              <p:ext uri="{D42A27DB-BD31-4B8C-83A1-F6EECF244321}">
                <p14:modId xmlns:p14="http://schemas.microsoft.com/office/powerpoint/2010/main" val="3930411839"/>
              </p:ext>
            </p:extLst>
          </p:nvPr>
        </p:nvGraphicFramePr>
        <p:xfrm>
          <a:off x="3900488" y="2626152"/>
          <a:ext cx="4733846" cy="2164753"/>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2369"/>
            <a:ext cx="4865834" cy="280641"/>
          </a:xfrm>
        </p:spPr>
        <p:txBody>
          <a:body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1" name="Title 6">
            <a:extLst>
              <a:ext uri="{FF2B5EF4-FFF2-40B4-BE49-F238E27FC236}">
                <a16:creationId xmlns:a16="http://schemas.microsoft.com/office/drawing/2014/main" id="{8DB7B8CA-2920-4869-A607-D60C52811298}"/>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pSp>
        <p:nvGrpSpPr>
          <p:cNvPr id="23" name="Group 22">
            <a:extLst>
              <a:ext uri="{FF2B5EF4-FFF2-40B4-BE49-F238E27FC236}">
                <a16:creationId xmlns:a16="http://schemas.microsoft.com/office/drawing/2014/main" id="{14E7E5D6-7DAC-4016-A689-2534C4E92674}"/>
              </a:ext>
            </a:extLst>
          </p:cNvPr>
          <p:cNvGrpSpPr/>
          <p:nvPr/>
        </p:nvGrpSpPr>
        <p:grpSpPr>
          <a:xfrm>
            <a:off x="536937" y="4936066"/>
            <a:ext cx="7911737" cy="280641"/>
            <a:chOff x="2465408" y="6021012"/>
            <a:chExt cx="5142156" cy="204078"/>
          </a:xfrm>
        </p:grpSpPr>
        <p:sp>
          <p:nvSpPr>
            <p:cNvPr id="24" name="Rectangle 23">
              <a:extLst>
                <a:ext uri="{FF2B5EF4-FFF2-40B4-BE49-F238E27FC236}">
                  <a16:creationId xmlns:a16="http://schemas.microsoft.com/office/drawing/2014/main" id="{055303FF-907A-4355-A56A-3A257401190E}"/>
                </a:ext>
              </a:extLst>
            </p:cNvPr>
            <p:cNvSpPr/>
            <p:nvPr/>
          </p:nvSpPr>
          <p:spPr>
            <a:xfrm>
              <a:off x="6590114"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5" name="Oval 24">
              <a:extLst>
                <a:ext uri="{FF2B5EF4-FFF2-40B4-BE49-F238E27FC236}">
                  <a16:creationId xmlns:a16="http://schemas.microsoft.com/office/drawing/2014/main" id="{D532DBB5-F451-4CD5-AE3C-05C498C3ED0C}"/>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6" name="Rectangle 25">
              <a:extLst>
                <a:ext uri="{FF2B5EF4-FFF2-40B4-BE49-F238E27FC236}">
                  <a16:creationId xmlns:a16="http://schemas.microsoft.com/office/drawing/2014/main" id="{08CDC818-24E4-477C-8E14-1277447FC53A}"/>
                </a:ext>
              </a:extLst>
            </p:cNvPr>
            <p:cNvSpPr/>
            <p:nvPr/>
          </p:nvSpPr>
          <p:spPr>
            <a:xfrm>
              <a:off x="5683519" y="6053614"/>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30" name="Oval 29">
              <a:extLst>
                <a:ext uri="{FF2B5EF4-FFF2-40B4-BE49-F238E27FC236}">
                  <a16:creationId xmlns:a16="http://schemas.microsoft.com/office/drawing/2014/main" id="{293444D6-EF12-4F59-BB76-E947E24B1D77}"/>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1" name="Rectangle 40">
              <a:extLst>
                <a:ext uri="{FF2B5EF4-FFF2-40B4-BE49-F238E27FC236}">
                  <a16:creationId xmlns:a16="http://schemas.microsoft.com/office/drawing/2014/main" id="{143AFAA1-E07A-4726-8DA0-D8DF660BD607}"/>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2" name="Oval 41">
              <a:extLst>
                <a:ext uri="{FF2B5EF4-FFF2-40B4-BE49-F238E27FC236}">
                  <a16:creationId xmlns:a16="http://schemas.microsoft.com/office/drawing/2014/main" id="{125478E0-E00D-48B5-BA10-002E98718043}"/>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4" name="Rectangle 43">
              <a:extLst>
                <a:ext uri="{FF2B5EF4-FFF2-40B4-BE49-F238E27FC236}">
                  <a16:creationId xmlns:a16="http://schemas.microsoft.com/office/drawing/2014/main" id="{6A156E27-65F4-47ED-8B31-655B918047DC}"/>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5" name="Oval 44">
              <a:extLst>
                <a:ext uri="{FF2B5EF4-FFF2-40B4-BE49-F238E27FC236}">
                  <a16:creationId xmlns:a16="http://schemas.microsoft.com/office/drawing/2014/main" id="{52960B7C-ADF3-44C4-818D-5B0EC3DA2DFA}"/>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6" name="Rectangle 45">
              <a:extLst>
                <a:ext uri="{FF2B5EF4-FFF2-40B4-BE49-F238E27FC236}">
                  <a16:creationId xmlns:a16="http://schemas.microsoft.com/office/drawing/2014/main" id="{B04620AB-A801-4C9F-8BD5-40DB0E51D39E}"/>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7" name="Oval 46">
              <a:extLst>
                <a:ext uri="{FF2B5EF4-FFF2-40B4-BE49-F238E27FC236}">
                  <a16:creationId xmlns:a16="http://schemas.microsoft.com/office/drawing/2014/main" id="{682D3678-1B42-4078-88B2-536A4055009B}"/>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54BEEA52-0E06-47DA-A4D1-B6EBFF044AD6}"/>
              </a:ext>
            </a:extLst>
          </p:cNvPr>
          <p:cNvSpPr/>
          <p:nvPr/>
        </p:nvSpPr>
        <p:spPr>
          <a:xfrm>
            <a:off x="2488944" y="1344987"/>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62</a:t>
            </a:r>
          </a:p>
        </p:txBody>
      </p:sp>
    </p:spTree>
    <p:extLst>
      <p:ext uri="{BB962C8B-B14F-4D97-AF65-F5344CB8AC3E}">
        <p14:creationId xmlns:p14="http://schemas.microsoft.com/office/powerpoint/2010/main" val="11416153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2954176"/>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Boddhad yn y gwaith</a:t>
            </a:r>
            <a:r>
              <a:rPr lang="cy-GB" sz="2800" b="0" i="0" strike="noStrike" cap="none" spc="0" baseline="0">
                <a:solidFill>
                  <a:srgbClr val="6D6E71"/>
                </a:solidFill>
                <a:effectLst/>
                <a:latin typeface="Arial"/>
                <a:ea typeface="Arial"/>
                <a:cs typeface="Arial"/>
              </a:rPr>
              <a:t>: 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deimlo bod y brifysgol yn eu gwerthfawrogi</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590648"/>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deimlo bod y brifysgol yn eu gwerthfawrogi</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00143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hyd gwasanaeth o 6-14 mlynedd (33%)</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489072"/>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yn y Ganolfan Addysg Ryngwladol (16%)</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6646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Undeb y Myfyrwyr</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52526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G002 (24%)</a:t>
            </a:r>
          </a:p>
        </p:txBody>
      </p:sp>
      <p:sp>
        <p:nvSpPr>
          <p:cNvPr id="20" name="Rectangle: Rounded Corners 19">
            <a:extLst>
              <a:ext uri="{FF2B5EF4-FFF2-40B4-BE49-F238E27FC236}">
                <a16:creationId xmlns:a16="http://schemas.microsoft.com/office/drawing/2014/main" id="{8616B27E-F4F0-456E-ADB9-9347F2D0B2BF}"/>
              </a:ext>
            </a:extLst>
          </p:cNvPr>
          <p:cNvSpPr/>
          <p:nvPr/>
        </p:nvSpPr>
        <p:spPr>
          <a:xfrm>
            <a:off x="4147324" y="2485749"/>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hyd gwasanaeth o hyd at flwyddyn (68%)</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973387"/>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ymchwil (51%)</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450777"/>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Adnoddau Dynol (73%)</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012985"/>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du, Asiaidd a grwpiau ethnig lleiafrifol (73%)</a:t>
            </a:r>
          </a:p>
        </p:txBody>
      </p:sp>
    </p:spTree>
    <p:extLst>
      <p:ext uri="{BB962C8B-B14F-4D97-AF65-F5344CB8AC3E}">
        <p14:creationId xmlns:p14="http://schemas.microsoft.com/office/powerpoint/2010/main" val="41446881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3576E-35C6-8746-A80C-F5062C0F84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2018" y="799836"/>
            <a:ext cx="1395018" cy="1125217"/>
          </a:xfrm>
          <a:prstGeom prst="rect">
            <a:avLst/>
          </a:prstGeom>
        </p:spPr>
      </p:pic>
      <p:sp>
        <p:nvSpPr>
          <p:cNvPr id="4" name="Rectangle 3">
            <a:extLst>
              <a:ext uri="{FF2B5EF4-FFF2-40B4-BE49-F238E27FC236}">
                <a16:creationId xmlns:a16="http://schemas.microsoft.com/office/drawing/2014/main" id="{2CF79DE7-A60D-834D-9902-9B557659719A}"/>
              </a:ext>
            </a:extLst>
          </p:cNvPr>
          <p:cNvSpPr/>
          <p:nvPr/>
        </p:nvSpPr>
        <p:spPr>
          <a:xfrm>
            <a:off x="515938" y="2982070"/>
            <a:ext cx="11160125" cy="426720"/>
          </a:xfrm>
          <a:prstGeom prst="rect">
            <a:avLst/>
          </a:prstGeom>
        </p:spPr>
        <p:txBody>
          <a:bodyPr wrap="square" lIns="0" tIns="0" rIns="0" bIns="0">
            <a:spAutoFit/>
          </a:bodyPr>
          <a:lstStyle/>
          <a:p>
            <a:pPr lvl="0" algn="ctr">
              <a:defRPr/>
            </a:pPr>
            <a:r>
              <a:rPr lang="cy-GB" sz="2800" b="1" i="0" strike="noStrike" cap="none" spc="0" baseline="0">
                <a:solidFill>
                  <a:srgbClr val="000000"/>
                </a:solidFill>
                <a:effectLst/>
                <a:latin typeface="Arial"/>
                <a:ea typeface="Arial"/>
                <a:cs typeface="Arial"/>
              </a:rPr>
              <a:t>CEFNDIR A METHODOLEG</a:t>
            </a:r>
            <a:endParaRPr lang="en-GB" sz="2800">
              <a:solidFill>
                <a:schemeClr val="accent1"/>
              </a:solidFill>
              <a:cs typeface="Verdana"/>
            </a:endParaRPr>
          </a:p>
        </p:txBody>
      </p:sp>
    </p:spTree>
    <p:extLst>
      <p:ext uri="{BB962C8B-B14F-4D97-AF65-F5344CB8AC3E}">
        <p14:creationId xmlns:p14="http://schemas.microsoft.com/office/powerpoint/2010/main" val="91129482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3134659404"/>
              </p:ext>
            </p:extLst>
          </p:nvPr>
        </p:nvGraphicFramePr>
        <p:xfrm>
          <a:off x="512711" y="1268413"/>
          <a:ext cx="11163351" cy="3522492"/>
        </p:xfrm>
        <a:graphic>
          <a:graphicData uri="http://schemas.openxmlformats.org/drawingml/2006/table">
            <a:tbl>
              <a:tblPr firstRow="1" bandRow="1">
                <a:tableStyleId>{2D5ABB26-0587-4C30-8999-92F81FD0307C}</a:tableStyleId>
              </a:tblPr>
              <a:tblGrid>
                <a:gridCol w="8229653">
                  <a:extLst>
                    <a:ext uri="{9D8B030D-6E8A-4147-A177-3AD203B41FA5}">
                      <a16:colId xmlns:a16="http://schemas.microsoft.com/office/drawing/2014/main" val="2486422282"/>
                    </a:ext>
                  </a:extLst>
                </a:gridCol>
                <a:gridCol w="947292">
                  <a:extLst>
                    <a:ext uri="{9D8B030D-6E8A-4147-A177-3AD203B41FA5}">
                      <a16:colId xmlns:a16="http://schemas.microsoft.com/office/drawing/2014/main" val="3915770273"/>
                    </a:ext>
                  </a:extLst>
                </a:gridCol>
                <a:gridCol w="993203">
                  <a:extLst>
                    <a:ext uri="{9D8B030D-6E8A-4147-A177-3AD203B41FA5}">
                      <a16:colId xmlns:a16="http://schemas.microsoft.com/office/drawing/2014/main" val="86807631"/>
                    </a:ext>
                  </a:extLst>
                </a:gridCol>
                <a:gridCol w="993203">
                  <a:extLst>
                    <a:ext uri="{9D8B030D-6E8A-4147-A177-3AD203B41FA5}">
                      <a16:colId xmlns:a16="http://schemas.microsoft.com/office/drawing/2014/main" val="4207732914"/>
                    </a:ext>
                  </a:extLst>
                </a:gridCol>
              </a:tblGrid>
              <a:tr h="977482">
                <a:tc>
                  <a:txBody>
                    <a:bodyPr/>
                    <a:lstStyle/>
                    <a:p>
                      <a:pPr algn="l"/>
                      <a:r>
                        <a:rPr lang="cy-GB" sz="1400" b="1" i="0" strike="noStrike" cap="none" spc="0" baseline="0">
                          <a:solidFill>
                            <a:srgbClr val="F2F2F2"/>
                          </a:solidFill>
                          <a:effectLst/>
                          <a:latin typeface="Arial"/>
                          <a:ea typeface="Arial"/>
                          <a:cs typeface="Arial"/>
                        </a:rPr>
                        <a:t>Gweithio yn y brifysgol (I)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85010">
                <a:tc>
                  <a:txBody>
                    <a:bodyPr/>
                    <a:lstStyle/>
                    <a:p>
                      <a:pPr algn="l"/>
                      <a:r>
                        <a:rPr lang="cy-GB" sz="1100" b="1" i="0" strike="noStrike" cap="none" spc="0" baseline="0">
                          <a:solidFill>
                            <a:srgbClr val="F2F2F2"/>
                          </a:solidFill>
                          <a:effectLst/>
                          <a:latin typeface="Arial"/>
                          <a:ea typeface="Arial"/>
                          <a:cs typeface="Arial"/>
                        </a:rPr>
                        <a:t>Gweithio yn y brifysgol (I)</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67</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40000">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Rwy’n deall yr hyn y disgwylir i mi ei wneud yn fy swydd</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80%</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a:t>
                      </a:r>
                    </a:p>
                  </a:txBody>
                  <a:tcPr anchor="ctr"/>
                </a:tc>
                <a:tc>
                  <a:txBody>
                    <a:bodyPr/>
                    <a:lstStyle/>
                    <a:p>
                      <a:pPr algn="ctr" fontAlgn="ctr"/>
                      <a:r>
                        <a:rPr lang="cy-GB" sz="1200" b="1" i="0" strike="noStrike" cap="none" spc="0" baseline="0">
                          <a:solidFill>
                            <a:srgbClr val="6D6E71"/>
                          </a:solidFill>
                          <a:effectLst/>
                          <a:latin typeface="Arial"/>
                          <a:ea typeface="Arial"/>
                          <a:cs typeface="Arial"/>
                        </a:rPr>
                        <a:t>-3</a:t>
                      </a:r>
                    </a:p>
                  </a:txBody>
                  <a:tcPr anchor="ctr"/>
                </a:tc>
                <a:extLst>
                  <a:ext uri="{0D108BD9-81ED-4DB2-BD59-A6C34878D82A}">
                    <a16:rowId xmlns:a16="http://schemas.microsoft.com/office/drawing/2014/main" val="2868322297"/>
                  </a:ext>
                </a:extLst>
              </a:tr>
              <a:tr h="540000">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Mae pobl yn ymddiried ynof i wneud fy ngwaith</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88%</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a:t>
                      </a:r>
                    </a:p>
                  </a:txBody>
                  <a:tcPr anchor="ctr">
                    <a:solidFill>
                      <a:schemeClr val="bg2">
                        <a:lumMod val="95000"/>
                      </a:schemeClr>
                    </a:solidFill>
                  </a:tcPr>
                </a:tc>
                <a:tc>
                  <a:txBody>
                    <a:bodyPr/>
                    <a:lstStyle/>
                    <a:p>
                      <a:pPr algn="ctr" fontAlgn="ctr"/>
                      <a:r>
                        <a:rPr lang="en-GB" sz="1200" b="1" i="0" u="none" strike="noStrike">
                          <a:effectLst/>
                          <a:latin typeface="Arial" panose="020B0604020202020204" pitchFamily="34" charset="0"/>
                        </a:rPr>
                        <a:t> </a:t>
                      </a:r>
                    </a:p>
                  </a:txBody>
                  <a:tcPr anchor="ctr">
                    <a:solidFill>
                      <a:schemeClr val="bg2">
                        <a:lumMod val="95000"/>
                      </a:schemeClr>
                    </a:solidFill>
                  </a:tcPr>
                </a:tc>
                <a:extLst>
                  <a:ext uri="{0D108BD9-81ED-4DB2-BD59-A6C34878D82A}">
                    <a16:rowId xmlns:a16="http://schemas.microsoft.com/office/drawing/2014/main" val="1222668292"/>
                  </a:ext>
                </a:extLst>
              </a:tr>
              <a:tr h="540000">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Rwy’n teimlo’n rhydd i leisio fy marn</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71%</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a:t>
                      </a:r>
                    </a:p>
                  </a:txBody>
                  <a:tcPr anchor="ctr"/>
                </a:tc>
                <a:extLst>
                  <a:ext uri="{0D108BD9-81ED-4DB2-BD59-A6C34878D82A}">
                    <a16:rowId xmlns:a16="http://schemas.microsoft.com/office/drawing/2014/main" val="1099218821"/>
                  </a:ext>
                </a:extLst>
              </a:tr>
              <a:tr h="540000">
                <a:tc>
                  <a:txBody>
                    <a:bodyPr/>
                    <a:lstStyle/>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Gallaf benderfynu ar fy mhen fy hun sut i wneud fy </a:t>
                      </a:r>
                    </a:p>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ngwaith</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84%</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a:t>
                      </a:r>
                    </a:p>
                  </a:txBody>
                  <a:tcPr anchor="ctr">
                    <a:solidFill>
                      <a:schemeClr val="bg2">
                        <a:lumMod val="95000"/>
                      </a:schemeClr>
                    </a:solidFill>
                  </a:tcPr>
                </a:tc>
                <a:tc>
                  <a:txBody>
                    <a:bodyPr/>
                    <a:lstStyle/>
                    <a:p>
                      <a:pPr algn="ctr" fontAlgn="ctr"/>
                      <a:r>
                        <a:rPr lang="en-GB" sz="1200" b="1" i="0" u="none" strike="noStrike">
                          <a:effectLst/>
                          <a:latin typeface="Arial" panose="020B0604020202020204" pitchFamily="34" charset="0"/>
                        </a:rPr>
                        <a:t> </a:t>
                      </a:r>
                    </a:p>
                  </a:txBody>
                  <a:tcPr anchor="ctr">
                    <a:solidFill>
                      <a:schemeClr val="bg2">
                        <a:lumMod val="95000"/>
                      </a:schemeClr>
                    </a:solidFill>
                  </a:tcPr>
                </a:tc>
                <a:extLst>
                  <a:ext uri="{0D108BD9-81ED-4DB2-BD59-A6C34878D82A}">
                    <a16:rowId xmlns:a16="http://schemas.microsoft.com/office/drawing/2014/main" val="3479128032"/>
                  </a:ext>
                </a:extLst>
              </a:tr>
            </a:tbl>
          </a:graphicData>
        </a:graphic>
      </p:graphicFrame>
      <p:graphicFrame>
        <p:nvGraphicFramePr>
          <p:cNvPr id="29" name="Chart 28">
            <a:extLst>
              <a:ext uri="{FF2B5EF4-FFF2-40B4-BE49-F238E27FC236}">
                <a16:creationId xmlns:a16="http://schemas.microsoft.com/office/drawing/2014/main" id="{49627C86-33A4-A44D-BFB3-117341B70853}"/>
              </a:ext>
            </a:extLst>
          </p:cNvPr>
          <p:cNvGraphicFramePr/>
          <p:nvPr>
            <p:extLst>
              <p:ext uri="{D42A27DB-BD31-4B8C-83A1-F6EECF244321}">
                <p14:modId xmlns:p14="http://schemas.microsoft.com/office/powerpoint/2010/main" val="2122662055"/>
              </p:ext>
            </p:extLst>
          </p:nvPr>
        </p:nvGraphicFramePr>
        <p:xfrm>
          <a:off x="3900488" y="2629072"/>
          <a:ext cx="4466894" cy="2164753"/>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2369"/>
            <a:ext cx="4865834" cy="280641"/>
          </a:xfrm>
        </p:spPr>
        <p:txBody>
          <a:body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1" name="Title 6">
            <a:extLst>
              <a:ext uri="{FF2B5EF4-FFF2-40B4-BE49-F238E27FC236}">
                <a16:creationId xmlns:a16="http://schemas.microsoft.com/office/drawing/2014/main" id="{8DB7B8CA-2920-4869-A607-D60C52811298}"/>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pSp>
        <p:nvGrpSpPr>
          <p:cNvPr id="19" name="Group 18">
            <a:extLst>
              <a:ext uri="{FF2B5EF4-FFF2-40B4-BE49-F238E27FC236}">
                <a16:creationId xmlns:a16="http://schemas.microsoft.com/office/drawing/2014/main" id="{D1EDB383-64A3-48AC-AC68-51D31A246D6A}"/>
              </a:ext>
            </a:extLst>
          </p:cNvPr>
          <p:cNvGrpSpPr/>
          <p:nvPr/>
        </p:nvGrpSpPr>
        <p:grpSpPr>
          <a:xfrm>
            <a:off x="512712" y="5025994"/>
            <a:ext cx="7774038" cy="286456"/>
            <a:chOff x="2465408" y="6021012"/>
            <a:chExt cx="5142156" cy="204078"/>
          </a:xfrm>
        </p:grpSpPr>
        <p:sp>
          <p:nvSpPr>
            <p:cNvPr id="23" name="Rectangle 22">
              <a:extLst>
                <a:ext uri="{FF2B5EF4-FFF2-40B4-BE49-F238E27FC236}">
                  <a16:creationId xmlns:a16="http://schemas.microsoft.com/office/drawing/2014/main" id="{058D72EE-E477-499C-9689-20BEAC160B9F}"/>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4" name="Oval 23">
              <a:extLst>
                <a:ext uri="{FF2B5EF4-FFF2-40B4-BE49-F238E27FC236}">
                  <a16:creationId xmlns:a16="http://schemas.microsoft.com/office/drawing/2014/main" id="{310C40AF-4E30-4EF1-BE42-A92C84C88CAB}"/>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5" name="Rectangle 24">
              <a:extLst>
                <a:ext uri="{FF2B5EF4-FFF2-40B4-BE49-F238E27FC236}">
                  <a16:creationId xmlns:a16="http://schemas.microsoft.com/office/drawing/2014/main" id="{FADB2620-D672-4A06-85FE-EB8EE9CCC195}"/>
                </a:ext>
              </a:extLst>
            </p:cNvPr>
            <p:cNvSpPr/>
            <p:nvPr/>
          </p:nvSpPr>
          <p:spPr>
            <a:xfrm>
              <a:off x="5683520"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6" name="Oval 25">
              <a:extLst>
                <a:ext uri="{FF2B5EF4-FFF2-40B4-BE49-F238E27FC236}">
                  <a16:creationId xmlns:a16="http://schemas.microsoft.com/office/drawing/2014/main" id="{13EFA751-7443-4699-997C-B7817D0CDFDF}"/>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393C1986-3D47-4509-9F97-D51981F4E385}"/>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EB9E4971-3F1D-4FCC-AAE4-BD8E231AB2E1}"/>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3326A5FA-D7E0-460C-9CF8-A3F8514E9B9D}"/>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92077066-B9AD-4158-A36C-FF0A52906B07}"/>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085DC380-8B9C-48F6-8B05-CF0E8C0EBA51}"/>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601143CC-1899-4BB7-BEA5-A48AA140D4EE}"/>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9B8834F3-C856-4997-BE8E-AB7F1D472823}"/>
              </a:ext>
            </a:extLst>
          </p:cNvPr>
          <p:cNvSpPr/>
          <p:nvPr/>
        </p:nvSpPr>
        <p:spPr>
          <a:xfrm>
            <a:off x="3065710" y="1344987"/>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67</a:t>
            </a:r>
          </a:p>
        </p:txBody>
      </p:sp>
    </p:spTree>
    <p:extLst>
      <p:ext uri="{BB962C8B-B14F-4D97-AF65-F5344CB8AC3E}">
        <p14:creationId xmlns:p14="http://schemas.microsoft.com/office/powerpoint/2010/main" val="22180751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110986612"/>
              </p:ext>
            </p:extLst>
          </p:nvPr>
        </p:nvGraphicFramePr>
        <p:xfrm>
          <a:off x="512711" y="1268413"/>
          <a:ext cx="11163350" cy="3522492"/>
        </p:xfrm>
        <a:graphic>
          <a:graphicData uri="http://schemas.openxmlformats.org/drawingml/2006/table">
            <a:tbl>
              <a:tblPr firstRow="1" bandRow="1">
                <a:tableStyleId>{2D5ABB26-0587-4C30-8999-92F81FD0307C}</a:tableStyleId>
              </a:tblPr>
              <a:tblGrid>
                <a:gridCol w="8242597">
                  <a:extLst>
                    <a:ext uri="{9D8B030D-6E8A-4147-A177-3AD203B41FA5}">
                      <a16:colId xmlns:a16="http://schemas.microsoft.com/office/drawing/2014/main" val="2486422282"/>
                    </a:ext>
                  </a:extLst>
                </a:gridCol>
                <a:gridCol w="934349">
                  <a:extLst>
                    <a:ext uri="{9D8B030D-6E8A-4147-A177-3AD203B41FA5}">
                      <a16:colId xmlns:a16="http://schemas.microsoft.com/office/drawing/2014/main" val="3915770273"/>
                    </a:ext>
                  </a:extLst>
                </a:gridCol>
                <a:gridCol w="993202">
                  <a:extLst>
                    <a:ext uri="{9D8B030D-6E8A-4147-A177-3AD203B41FA5}">
                      <a16:colId xmlns:a16="http://schemas.microsoft.com/office/drawing/2014/main" val="271699676"/>
                    </a:ext>
                  </a:extLst>
                </a:gridCol>
                <a:gridCol w="993202">
                  <a:extLst>
                    <a:ext uri="{9D8B030D-6E8A-4147-A177-3AD203B41FA5}">
                      <a16:colId xmlns:a16="http://schemas.microsoft.com/office/drawing/2014/main" val="4207732914"/>
                    </a:ext>
                  </a:extLst>
                </a:gridCol>
              </a:tblGrid>
              <a:tr h="977482">
                <a:tc>
                  <a:txBody>
                    <a:bodyPr/>
                    <a:lstStyle/>
                    <a:p>
                      <a:pPr algn="l"/>
                      <a:r>
                        <a:rPr lang="cy-GB" sz="1400" b="1" i="0" strike="noStrike" cap="none" spc="0" baseline="0">
                          <a:solidFill>
                            <a:srgbClr val="F2F2F2"/>
                          </a:solidFill>
                          <a:effectLst/>
                          <a:latin typeface="Arial"/>
                          <a:ea typeface="Arial"/>
                          <a:cs typeface="Arial"/>
                        </a:rPr>
                        <a:t>Gweithio yn y brifysgol (II)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85010">
                <a:tc>
                  <a:txBody>
                    <a:bodyPr/>
                    <a:lstStyle/>
                    <a:p>
                      <a:pPr algn="l"/>
                      <a:r>
                        <a:rPr lang="cy-GB" sz="1100" b="1" i="0" strike="noStrike" cap="none" spc="0" baseline="0">
                          <a:solidFill>
                            <a:srgbClr val="F2F2F2"/>
                          </a:solidFill>
                          <a:effectLst/>
                          <a:latin typeface="Arial"/>
                          <a:ea typeface="Arial"/>
                          <a:cs typeface="Arial"/>
                        </a:rPr>
                        <a:t>Gweithio yn y brifysgol (I)</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67</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40000">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Mae’r dyraniad cyfrifoldebau rhwng yr aelodau staff yn fy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lle gwaith yn gweithio’n dda</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53%</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540000">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Mae’n rhaid i mi gyflawni tasgau dibwys sy’n fy rhwystro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rhag cyflawni tasgau pwysicach</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32%</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2">
                        <a:lumMod val="95000"/>
                      </a:schemeClr>
                    </a:solidFill>
                  </a:tcPr>
                </a:tc>
                <a:extLst>
                  <a:ext uri="{0D108BD9-81ED-4DB2-BD59-A6C34878D82A}">
                    <a16:rowId xmlns:a16="http://schemas.microsoft.com/office/drawing/2014/main" val="1222668292"/>
                  </a:ext>
                </a:extLst>
              </a:tr>
              <a:tr h="540000">
                <a:tc>
                  <a:txBody>
                    <a:bodyPr/>
                    <a:lstStyle/>
                    <a:p>
                      <a:pPr marL="86995"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Mae gennyf adnoddau digonol i gwblhau fy ngwaith</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53%</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0</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099218821"/>
                  </a:ext>
                </a:extLst>
              </a:tr>
              <a:tr h="540000">
                <a:tc>
                  <a:txBody>
                    <a:bodyPr/>
                    <a:lstStyle/>
                    <a:p>
                      <a:pPr marL="86995" indent="0" algn="l" rtl="0" eaLnBrk="1" fontAlgn="ctr" latinLnBrk="0" hangingPunct="1">
                        <a:lnSpc>
                          <a:spcPct val="100000"/>
                        </a:lnSpc>
                        <a:spcBef>
                          <a:spcPts val="0"/>
                        </a:spcBef>
                        <a:spcAft>
                          <a:spcPts val="0"/>
                        </a:spcAft>
                      </a:pPr>
                      <a:r>
                        <a:rPr lang="en-GB" sz="1000" err="1"/>
                        <a:t>Rwy’n</a:t>
                      </a:r>
                      <a:r>
                        <a:rPr lang="en-GB" sz="1000"/>
                        <a:t> </a:t>
                      </a:r>
                      <a:r>
                        <a:rPr lang="en-GB" sz="1000" err="1"/>
                        <a:t>teimlo</a:t>
                      </a:r>
                      <a:r>
                        <a:rPr lang="en-GB" sz="1000"/>
                        <a:t> bod </a:t>
                      </a:r>
                      <a:r>
                        <a:rPr lang="en-GB" sz="1000" err="1"/>
                        <a:t>angen</a:t>
                      </a:r>
                      <a:r>
                        <a:rPr lang="en-GB" sz="1000"/>
                        <a:t> </a:t>
                      </a:r>
                      <a:r>
                        <a:rPr lang="en-GB" sz="1000" err="1"/>
                        <a:t>i</a:t>
                      </a:r>
                      <a:r>
                        <a:rPr lang="en-GB" sz="1000"/>
                        <a:t> </a:t>
                      </a:r>
                      <a:r>
                        <a:rPr lang="en-GB" sz="1000" err="1"/>
                        <a:t>ormod</a:t>
                      </a:r>
                      <a:r>
                        <a:rPr lang="en-GB" sz="1000"/>
                        <a:t> o </a:t>
                      </a:r>
                      <a:r>
                        <a:rPr lang="en-GB" sz="1000" err="1"/>
                        <a:t>bobl</a:t>
                      </a:r>
                      <a:r>
                        <a:rPr lang="en-GB" sz="1000"/>
                        <a:t> </a:t>
                      </a:r>
                      <a:r>
                        <a:rPr lang="en-GB" sz="1000" err="1"/>
                        <a:t>gymeradwyo</a:t>
                      </a:r>
                      <a:r>
                        <a:rPr lang="en-GB" sz="1000"/>
                        <a:t> </a:t>
                      </a:r>
                    </a:p>
                    <a:p>
                      <a:pPr marL="86995" indent="0" algn="l" defTabSz="914400" rtl="0" eaLnBrk="1" fontAlgn="ctr" latinLnBrk="0" hangingPunct="1">
                        <a:lnSpc>
                          <a:spcPct val="100000"/>
                        </a:lnSpc>
                        <a:spcBef>
                          <a:spcPts val="0"/>
                        </a:spcBef>
                        <a:spcAft>
                          <a:spcPts val="0"/>
                        </a:spcAft>
                      </a:pPr>
                      <a:r>
                        <a:rPr lang="en-GB" sz="1000" err="1"/>
                        <a:t>penderfyniadau</a:t>
                      </a:r>
                      <a:r>
                        <a:rPr lang="en-GB" sz="1000"/>
                        <a:t> </a:t>
                      </a:r>
                      <a:r>
                        <a:rPr lang="en-GB" sz="1000" err="1"/>
                        <a:t>pob</a:t>
                      </a:r>
                      <a:r>
                        <a:rPr lang="en-GB" sz="1000"/>
                        <a:t> </a:t>
                      </a:r>
                      <a:r>
                        <a:rPr lang="en-GB" sz="1000" err="1"/>
                        <a:t>dydd</a:t>
                      </a:r>
                      <a:endParaRPr sz="1000"/>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32%</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2">
                        <a:lumMod val="95000"/>
                      </a:schemeClr>
                    </a:solidFill>
                  </a:tcPr>
                </a:tc>
                <a:extLst>
                  <a:ext uri="{0D108BD9-81ED-4DB2-BD59-A6C34878D82A}">
                    <a16:rowId xmlns:a16="http://schemas.microsoft.com/office/drawing/2014/main" val="3479128032"/>
                  </a:ext>
                </a:extLst>
              </a:tr>
            </a:tbl>
          </a:graphicData>
        </a:graphic>
      </p:graphicFrame>
      <p:graphicFrame>
        <p:nvGraphicFramePr>
          <p:cNvPr id="29" name="Chart 28">
            <a:extLst>
              <a:ext uri="{FF2B5EF4-FFF2-40B4-BE49-F238E27FC236}">
                <a16:creationId xmlns:a16="http://schemas.microsoft.com/office/drawing/2014/main" id="{49627C86-33A4-A44D-BFB3-117341B70853}"/>
              </a:ext>
            </a:extLst>
          </p:cNvPr>
          <p:cNvGraphicFramePr/>
          <p:nvPr>
            <p:extLst>
              <p:ext uri="{D42A27DB-BD31-4B8C-83A1-F6EECF244321}">
                <p14:modId xmlns:p14="http://schemas.microsoft.com/office/powerpoint/2010/main" val="2610343924"/>
              </p:ext>
            </p:extLst>
          </p:nvPr>
        </p:nvGraphicFramePr>
        <p:xfrm>
          <a:off x="3995468" y="2626152"/>
          <a:ext cx="4473920" cy="2164753"/>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1624"/>
            <a:ext cx="4938986" cy="280641"/>
          </a:xfrm>
        </p:spPr>
        <p:txBody>
          <a:body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1" name="Title 6">
            <a:extLst>
              <a:ext uri="{FF2B5EF4-FFF2-40B4-BE49-F238E27FC236}">
                <a16:creationId xmlns:a16="http://schemas.microsoft.com/office/drawing/2014/main" id="{8DB7B8CA-2920-4869-A607-D60C52811298}"/>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pSp>
        <p:nvGrpSpPr>
          <p:cNvPr id="19" name="Group 18">
            <a:extLst>
              <a:ext uri="{FF2B5EF4-FFF2-40B4-BE49-F238E27FC236}">
                <a16:creationId xmlns:a16="http://schemas.microsoft.com/office/drawing/2014/main" id="{687B422C-A75A-4673-8257-C7D3E073FB56}"/>
              </a:ext>
            </a:extLst>
          </p:cNvPr>
          <p:cNvGrpSpPr/>
          <p:nvPr/>
        </p:nvGrpSpPr>
        <p:grpSpPr>
          <a:xfrm>
            <a:off x="512712" y="5025993"/>
            <a:ext cx="7956676" cy="306923"/>
            <a:chOff x="2465408" y="6021012"/>
            <a:chExt cx="5142156" cy="204078"/>
          </a:xfrm>
        </p:grpSpPr>
        <p:sp>
          <p:nvSpPr>
            <p:cNvPr id="23" name="Rectangle 22">
              <a:extLst>
                <a:ext uri="{FF2B5EF4-FFF2-40B4-BE49-F238E27FC236}">
                  <a16:creationId xmlns:a16="http://schemas.microsoft.com/office/drawing/2014/main" id="{ECA2C411-2E17-458C-86C7-DC53C3DEEF5A}"/>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4" name="Oval 23">
              <a:extLst>
                <a:ext uri="{FF2B5EF4-FFF2-40B4-BE49-F238E27FC236}">
                  <a16:creationId xmlns:a16="http://schemas.microsoft.com/office/drawing/2014/main" id="{20F3C1C8-FCA9-4A9C-A563-083E53AC9487}"/>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5" name="Rectangle 24">
              <a:extLst>
                <a:ext uri="{FF2B5EF4-FFF2-40B4-BE49-F238E27FC236}">
                  <a16:creationId xmlns:a16="http://schemas.microsoft.com/office/drawing/2014/main" id="{DD377172-6FDA-4CE0-9689-2841FFEB5604}"/>
                </a:ext>
              </a:extLst>
            </p:cNvPr>
            <p:cNvSpPr/>
            <p:nvPr/>
          </p:nvSpPr>
          <p:spPr>
            <a:xfrm>
              <a:off x="5683520"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6" name="Oval 25">
              <a:extLst>
                <a:ext uri="{FF2B5EF4-FFF2-40B4-BE49-F238E27FC236}">
                  <a16:creationId xmlns:a16="http://schemas.microsoft.com/office/drawing/2014/main" id="{B291463E-85BC-433B-B067-A097DA750C0F}"/>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EF8F29D7-E0FB-4E96-B1F3-4C54C284658A}"/>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5B340C6F-630B-41D2-AFE4-1F81CC414D0F}"/>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A87F2D54-82DD-4312-81FC-FCCB7895BD4C}"/>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7ED15CD1-ABBE-4C6F-958D-85CAE655600A}"/>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D988E380-62BF-4A21-82C8-C120DEFD1302}"/>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F9EF8E99-7354-4ACF-849F-1FA4E371D394}"/>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11EB953C-7115-43BA-89FE-8153CE40DB50}"/>
              </a:ext>
            </a:extLst>
          </p:cNvPr>
          <p:cNvSpPr/>
          <p:nvPr/>
        </p:nvSpPr>
        <p:spPr>
          <a:xfrm>
            <a:off x="3160690" y="1344987"/>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67</a:t>
            </a:r>
          </a:p>
        </p:txBody>
      </p:sp>
    </p:spTree>
    <p:extLst>
      <p:ext uri="{BB962C8B-B14F-4D97-AF65-F5344CB8AC3E}">
        <p14:creationId xmlns:p14="http://schemas.microsoft.com/office/powerpoint/2010/main" val="25976323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Gweithio yn y brifysgol: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fod yn glir ynglŷn â’r hyn y disgwylir iddynt ei wneud yn eu swydd</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fod yn glir ynglŷn â’r hyn y disgwylir iddynt ei wneud yn eu swydd</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4775016"/>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cael cydnabyddiaeth am waith da (48%)</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4245533"/>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Undeb y Myfyrwyr (50%)</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298843"/>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cael adborth am eu perfformiad (54%)</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963257"/>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Cefnogaeth a Lles Myfyrwyr  (100%)</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440647"/>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Adnoddau Dynol (100%)</a:t>
            </a:r>
          </a:p>
          <a:p>
            <a:pPr algn="ctr"/>
            <a:r>
              <a:rPr lang="cy-GB" sz="1400" b="0" i="0" strike="noStrike" cap="none" spc="0" baseline="0">
                <a:solidFill>
                  <a:srgbClr val="6D6E71"/>
                </a:solidFill>
                <a:effectLst/>
                <a:latin typeface="Arial"/>
                <a:ea typeface="Arial"/>
                <a:cs typeface="Arial"/>
              </a:rPr>
              <a:t> a Chanolfan Bedwyr (94%)</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2488655"/>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cael cyfle i gyfrannu eu barn cyn i benderfyniadau sy’n effeithio arnynt gael eu gwneud (91%)</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013434"/>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teimlo bod newidiadau’n cael eu rheoli’n dda yn y brifysgol (95%)</a:t>
            </a:r>
          </a:p>
        </p:txBody>
      </p:sp>
      <p:sp>
        <p:nvSpPr>
          <p:cNvPr id="17" name="Rectangle: Rounded Corners 16">
            <a:extLst>
              <a:ext uri="{FF2B5EF4-FFF2-40B4-BE49-F238E27FC236}">
                <a16:creationId xmlns:a16="http://schemas.microsoft.com/office/drawing/2014/main" id="{536745B5-971D-49AC-A402-6FF6402F1753}"/>
              </a:ext>
            </a:extLst>
          </p:cNvPr>
          <p:cNvSpPr/>
          <p:nvPr/>
        </p:nvSpPr>
        <p:spPr>
          <a:xfrm>
            <a:off x="3068699" y="5815866"/>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wedi cael hyfforddiant/dysgu a datblygiad digonol i'w galluogi i wneud eu gwaith yn dda (50%)</a:t>
            </a:r>
          </a:p>
        </p:txBody>
      </p:sp>
    </p:spTree>
    <p:extLst>
      <p:ext uri="{BB962C8B-B14F-4D97-AF65-F5344CB8AC3E}">
        <p14:creationId xmlns:p14="http://schemas.microsoft.com/office/powerpoint/2010/main" val="16914662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3831715619"/>
              </p:ext>
            </p:extLst>
          </p:nvPr>
        </p:nvGraphicFramePr>
        <p:xfrm>
          <a:off x="512712" y="1268412"/>
          <a:ext cx="11163350" cy="3171364"/>
        </p:xfrm>
        <a:graphic>
          <a:graphicData uri="http://schemas.openxmlformats.org/drawingml/2006/table">
            <a:tbl>
              <a:tblPr firstRow="1" bandRow="1">
                <a:tableStyleId>{2D5ABB26-0587-4C30-8999-92F81FD0307C}</a:tableStyleId>
              </a:tblPr>
              <a:tblGrid>
                <a:gridCol w="8218603">
                  <a:extLst>
                    <a:ext uri="{9D8B030D-6E8A-4147-A177-3AD203B41FA5}">
                      <a16:colId xmlns:a16="http://schemas.microsoft.com/office/drawing/2014/main" val="2486422282"/>
                    </a:ext>
                  </a:extLst>
                </a:gridCol>
                <a:gridCol w="958343">
                  <a:extLst>
                    <a:ext uri="{9D8B030D-6E8A-4147-A177-3AD203B41FA5}">
                      <a16:colId xmlns:a16="http://schemas.microsoft.com/office/drawing/2014/main" val="3915770273"/>
                    </a:ext>
                  </a:extLst>
                </a:gridCol>
                <a:gridCol w="993202">
                  <a:extLst>
                    <a:ext uri="{9D8B030D-6E8A-4147-A177-3AD203B41FA5}">
                      <a16:colId xmlns:a16="http://schemas.microsoft.com/office/drawing/2014/main" val="1605189684"/>
                    </a:ext>
                  </a:extLst>
                </a:gridCol>
                <a:gridCol w="993202">
                  <a:extLst>
                    <a:ext uri="{9D8B030D-6E8A-4147-A177-3AD203B41FA5}">
                      <a16:colId xmlns:a16="http://schemas.microsoft.com/office/drawing/2014/main" val="4207732914"/>
                    </a:ext>
                  </a:extLst>
                </a:gridCol>
              </a:tblGrid>
              <a:tr h="1033396">
                <a:tc>
                  <a:txBody>
                    <a:bodyPr/>
                    <a:lstStyle/>
                    <a:p>
                      <a:pPr algn="l"/>
                      <a:r>
                        <a:rPr lang="cy-GB" sz="1400" b="1" i="0" strike="noStrike" cap="none" spc="0" baseline="0">
                          <a:solidFill>
                            <a:srgbClr val="F2F2F2"/>
                          </a:solidFill>
                          <a:effectLst/>
                          <a:latin typeface="Arial"/>
                          <a:ea typeface="Arial"/>
                          <a:cs typeface="Arial"/>
                        </a:rPr>
                        <a:t>Amgylchedd gwaith</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407033">
                <a:tc>
                  <a:txBody>
                    <a:bodyPr/>
                    <a:lstStyle/>
                    <a:p>
                      <a:pPr algn="l"/>
                      <a:r>
                        <a:rPr lang="cy-GB" sz="1100" b="1" i="0" strike="noStrike" cap="none" spc="0" baseline="0">
                          <a:solidFill>
                            <a:srgbClr val="F2F2F2"/>
                          </a:solidFill>
                          <a:effectLst/>
                          <a:latin typeface="Arial"/>
                          <a:ea typeface="Arial"/>
                          <a:cs typeface="Arial"/>
                        </a:rPr>
                        <a:t>Mynegai amgylchedd gwaith</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74</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70889">
                <a:tc>
                  <a:txBody>
                    <a:bodyPr/>
                    <a:lstStyle/>
                    <a:p>
                      <a:pPr marL="86995"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teimlo’n ddiogel ac yn sicr yn fy amgylchedd gwaith</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83%</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580023">
                <a:tc>
                  <a:txBody>
                    <a:bodyPr/>
                    <a:lstStyle/>
                    <a:p>
                      <a:pPr marL="86995" indent="0" algn="l"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Mae'r brifysgol yn darparu offer/cyfarpar digonol i mi allu </a:t>
                      </a:r>
                    </a:p>
                    <a:p>
                      <a:pPr marL="86995"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cyflawni fy swydd, yn ddigidol ac yn gorfforol</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69%</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-5</a:t>
                      </a:r>
                    </a:p>
                  </a:txBody>
                  <a:tcPr anchor="ctr">
                    <a:solidFill>
                      <a:schemeClr val="bg2">
                        <a:lumMod val="95000"/>
                      </a:schemeClr>
                    </a:solidFill>
                  </a:tcPr>
                </a:tc>
                <a:tc>
                  <a:txBody>
                    <a:bodyPr/>
                    <a:lstStyle/>
                    <a:p>
                      <a:pPr algn="ctr" fontAlgn="ctr"/>
                      <a:r>
                        <a:rPr lang="cy-GB" sz="1200" b="1" i="0" strike="noStrike" cap="none" spc="0" baseline="0">
                          <a:solidFill>
                            <a:srgbClr val="6D6E71"/>
                          </a:solidFill>
                          <a:effectLst/>
                          <a:latin typeface="Arial"/>
                          <a:ea typeface="Arial"/>
                          <a:cs typeface="Arial"/>
                        </a:rPr>
                        <a:t>+2</a:t>
                      </a:r>
                    </a:p>
                  </a:txBody>
                  <a:tcPr anchor="ctr">
                    <a:solidFill>
                      <a:schemeClr val="bg2">
                        <a:lumMod val="95000"/>
                      </a:schemeClr>
                    </a:solidFill>
                  </a:tcPr>
                </a:tc>
                <a:extLst>
                  <a:ext uri="{0D108BD9-81ED-4DB2-BD59-A6C34878D82A}">
                    <a16:rowId xmlns:a16="http://schemas.microsoft.com/office/drawing/2014/main" val="1222668292"/>
                  </a:ext>
                </a:extLst>
              </a:tr>
              <a:tr h="580023">
                <a:tc>
                  <a:txBody>
                    <a:bodyPr/>
                    <a:lstStyle/>
                    <a:p>
                      <a:pPr marL="86995" indent="0" algn="l"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Rwyf wedi gallu gweithio’n effeithiol yn ystod y flwyddyn </a:t>
                      </a:r>
                    </a:p>
                    <a:p>
                      <a:pPr marL="86995" indent="0" algn="l"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ddiwethaf; boed hynny o gartref, ar y campws, neu gyfuniad </a:t>
                      </a:r>
                    </a:p>
                    <a:p>
                      <a:pPr marL="86995" lvl="0" indent="0" algn="l" defTabSz="914400">
                        <a:lnSpc>
                          <a:spcPct val="100000"/>
                        </a:lnSpc>
                        <a:spcBef>
                          <a:spcPts val="0"/>
                        </a:spcBef>
                        <a:spcAft>
                          <a:spcPts val="0"/>
                        </a:spcAft>
                        <a:buNone/>
                      </a:pPr>
                      <a:r>
                        <a:rPr lang="cy-GB" sz="1000" b="0" i="0" strike="noStrike" cap="none" spc="0" baseline="0">
                          <a:solidFill>
                            <a:srgbClr val="6D6E71"/>
                          </a:solidFill>
                          <a:effectLst/>
                          <a:latin typeface="Arial"/>
                          <a:ea typeface="Arial"/>
                          <a:cs typeface="Arial"/>
                        </a:rPr>
                        <a:t>o'r ddau</a:t>
                      </a:r>
                      <a:endParaRPr lang="cy-GB"/>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82%</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099218821"/>
                  </a:ext>
                </a:extLst>
              </a:tr>
            </a:tbl>
          </a:graphicData>
        </a:graphic>
      </p:graphicFrame>
      <p:graphicFrame>
        <p:nvGraphicFramePr>
          <p:cNvPr id="29" name="Chart 28">
            <a:extLst>
              <a:ext uri="{FF2B5EF4-FFF2-40B4-BE49-F238E27FC236}">
                <a16:creationId xmlns:a16="http://schemas.microsoft.com/office/drawing/2014/main" id="{49627C86-33A4-A44D-BFB3-117341B70853}"/>
              </a:ext>
            </a:extLst>
          </p:cNvPr>
          <p:cNvGraphicFramePr/>
          <p:nvPr>
            <p:extLst>
              <p:ext uri="{D42A27DB-BD31-4B8C-83A1-F6EECF244321}">
                <p14:modId xmlns:p14="http://schemas.microsoft.com/office/powerpoint/2010/main" val="412332216"/>
              </p:ext>
            </p:extLst>
          </p:nvPr>
        </p:nvGraphicFramePr>
        <p:xfrm>
          <a:off x="4260112" y="2626152"/>
          <a:ext cx="4204587" cy="1624753"/>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2369"/>
            <a:ext cx="5533346" cy="280641"/>
          </a:xfrm>
        </p:spPr>
        <p:txBody>
          <a:body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Pob ymatebydd, ac eithrio amherthnasol.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1" name="Title 6">
            <a:extLst>
              <a:ext uri="{FF2B5EF4-FFF2-40B4-BE49-F238E27FC236}">
                <a16:creationId xmlns:a16="http://schemas.microsoft.com/office/drawing/2014/main" id="{8DB7B8CA-2920-4869-A607-D60C52811298}"/>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pSp>
        <p:nvGrpSpPr>
          <p:cNvPr id="19" name="Group 18">
            <a:extLst>
              <a:ext uri="{FF2B5EF4-FFF2-40B4-BE49-F238E27FC236}">
                <a16:creationId xmlns:a16="http://schemas.microsoft.com/office/drawing/2014/main" id="{E23CA276-8684-4F38-AEBA-E7209D7F11DE}"/>
              </a:ext>
            </a:extLst>
          </p:cNvPr>
          <p:cNvGrpSpPr/>
          <p:nvPr/>
        </p:nvGrpSpPr>
        <p:grpSpPr>
          <a:xfrm>
            <a:off x="512711" y="4585559"/>
            <a:ext cx="7951987" cy="306922"/>
            <a:chOff x="2465408" y="6021012"/>
            <a:chExt cx="5142156" cy="204078"/>
          </a:xfrm>
        </p:grpSpPr>
        <p:sp>
          <p:nvSpPr>
            <p:cNvPr id="23" name="Rectangle 22">
              <a:extLst>
                <a:ext uri="{FF2B5EF4-FFF2-40B4-BE49-F238E27FC236}">
                  <a16:creationId xmlns:a16="http://schemas.microsoft.com/office/drawing/2014/main" id="{9F2BE97F-060A-4193-BD56-EFE7C5510991}"/>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4" name="Oval 23">
              <a:extLst>
                <a:ext uri="{FF2B5EF4-FFF2-40B4-BE49-F238E27FC236}">
                  <a16:creationId xmlns:a16="http://schemas.microsoft.com/office/drawing/2014/main" id="{C36DED68-597E-44CE-8D46-59E838639286}"/>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5" name="Rectangle 24">
              <a:extLst>
                <a:ext uri="{FF2B5EF4-FFF2-40B4-BE49-F238E27FC236}">
                  <a16:creationId xmlns:a16="http://schemas.microsoft.com/office/drawing/2014/main" id="{B4338F43-986A-4E76-85CA-7302C8258078}"/>
                </a:ext>
              </a:extLst>
            </p:cNvPr>
            <p:cNvSpPr/>
            <p:nvPr/>
          </p:nvSpPr>
          <p:spPr>
            <a:xfrm>
              <a:off x="5683520" y="6053614"/>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6" name="Oval 25">
              <a:extLst>
                <a:ext uri="{FF2B5EF4-FFF2-40B4-BE49-F238E27FC236}">
                  <a16:creationId xmlns:a16="http://schemas.microsoft.com/office/drawing/2014/main" id="{85F89218-47BD-445D-8E7D-09EB8BFEFBD4}"/>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96B6244B-39A0-46F3-9D31-9BADE5BBD8FF}"/>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DD8DBE1E-AA13-4AC3-AC96-DBB312C9BA80}"/>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351FEB7F-799B-4607-AC78-DA0F41A4663A}"/>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12E3F06C-1D7B-484B-953B-A8ED975DCEC0}"/>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3652BC14-2879-4229-A50F-1FEEC4C64092}"/>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746977E5-587D-4AC1-9149-94D40FF006DE}"/>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92477322-EA72-412D-A44D-DBEFFAD2B13A}"/>
              </a:ext>
            </a:extLst>
          </p:cNvPr>
          <p:cNvSpPr/>
          <p:nvPr/>
        </p:nvSpPr>
        <p:spPr>
          <a:xfrm>
            <a:off x="2666180" y="1344987"/>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74</a:t>
            </a:r>
          </a:p>
        </p:txBody>
      </p:sp>
    </p:spTree>
    <p:extLst>
      <p:ext uri="{BB962C8B-B14F-4D97-AF65-F5344CB8AC3E}">
        <p14:creationId xmlns:p14="http://schemas.microsoft.com/office/powerpoint/2010/main" val="10702318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Amgylchedd gwaith: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76215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54429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ddweud bod ganddynt yr offer/cyfarpar cywir</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ddweud bod ganddynt yr offer/cyfarpar cywir</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14948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G002 (52%)</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637119"/>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academaidd (60%)</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4114509"/>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Coleg Gwyddorau'r Amgylchedd a Pheirianneg (58%)</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673308"/>
            <a:ext cx="5047597" cy="52418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gweithio ar y campws drwy'r amser (59%)</a:t>
            </a:r>
          </a:p>
        </p:txBody>
      </p:sp>
      <p:sp>
        <p:nvSpPr>
          <p:cNvPr id="20" name="Rectangle: Rounded Corners 19">
            <a:extLst>
              <a:ext uri="{FF2B5EF4-FFF2-40B4-BE49-F238E27FC236}">
                <a16:creationId xmlns:a16="http://schemas.microsoft.com/office/drawing/2014/main" id="{8616B27E-F4F0-456E-ADB9-9347F2D0B2BF}"/>
              </a:ext>
            </a:extLst>
          </p:cNvPr>
          <p:cNvSpPr/>
          <p:nvPr/>
        </p:nvSpPr>
        <p:spPr>
          <a:xfrm>
            <a:off x="4147324" y="2397248"/>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proffesiynol (77%)</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884886"/>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Undeb y Myfyrwyr (100%)</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362276"/>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Adnoddau Dynol (100%)</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2921075"/>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G002 (79%)</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445854"/>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gweithio o bell drwy'r amser (78%)</a:t>
            </a:r>
          </a:p>
        </p:txBody>
      </p:sp>
    </p:spTree>
    <p:extLst>
      <p:ext uri="{BB962C8B-B14F-4D97-AF65-F5344CB8AC3E}">
        <p14:creationId xmlns:p14="http://schemas.microsoft.com/office/powerpoint/2010/main" val="373691216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24768503"/>
              </p:ext>
            </p:extLst>
          </p:nvPr>
        </p:nvGraphicFramePr>
        <p:xfrm>
          <a:off x="512712" y="1268413"/>
          <a:ext cx="11163351" cy="3522492"/>
        </p:xfrm>
        <a:graphic>
          <a:graphicData uri="http://schemas.openxmlformats.org/drawingml/2006/table">
            <a:tbl>
              <a:tblPr firstRow="1" bandRow="1">
                <a:tableStyleId>{2D5ABB26-0587-4C30-8999-92F81FD0307C}</a:tableStyleId>
              </a:tblPr>
              <a:tblGrid>
                <a:gridCol w="8202607">
                  <a:extLst>
                    <a:ext uri="{9D8B030D-6E8A-4147-A177-3AD203B41FA5}">
                      <a16:colId xmlns:a16="http://schemas.microsoft.com/office/drawing/2014/main" val="2486422282"/>
                    </a:ext>
                  </a:extLst>
                </a:gridCol>
                <a:gridCol w="974340">
                  <a:extLst>
                    <a:ext uri="{9D8B030D-6E8A-4147-A177-3AD203B41FA5}">
                      <a16:colId xmlns:a16="http://schemas.microsoft.com/office/drawing/2014/main" val="3915770273"/>
                    </a:ext>
                  </a:extLst>
                </a:gridCol>
                <a:gridCol w="993202">
                  <a:extLst>
                    <a:ext uri="{9D8B030D-6E8A-4147-A177-3AD203B41FA5}">
                      <a16:colId xmlns:a16="http://schemas.microsoft.com/office/drawing/2014/main" val="1693845099"/>
                    </a:ext>
                  </a:extLst>
                </a:gridCol>
                <a:gridCol w="993202">
                  <a:extLst>
                    <a:ext uri="{9D8B030D-6E8A-4147-A177-3AD203B41FA5}">
                      <a16:colId xmlns:a16="http://schemas.microsoft.com/office/drawing/2014/main" val="4207732914"/>
                    </a:ext>
                  </a:extLst>
                </a:gridCol>
              </a:tblGrid>
              <a:tr h="977482">
                <a:tc>
                  <a:txBody>
                    <a:bodyPr/>
                    <a:lstStyle/>
                    <a:p>
                      <a:pPr algn="l"/>
                      <a:r>
                        <a:rPr lang="cy-GB" sz="1400" b="1" i="0" strike="noStrike" cap="none" spc="0" baseline="0">
                          <a:solidFill>
                            <a:srgbClr val="F2F2F2"/>
                          </a:solidFill>
                          <a:effectLst/>
                          <a:latin typeface="Arial"/>
                          <a:ea typeface="Arial"/>
                          <a:cs typeface="Arial"/>
                        </a:rPr>
                        <a:t>Gweithio mewn prifysgol ddwyieithog</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85010">
                <a:tc>
                  <a:txBody>
                    <a:bodyPr/>
                    <a:lstStyle/>
                    <a:p>
                      <a:pPr algn="l"/>
                      <a:r>
                        <a:rPr lang="cy-GB" sz="1100" b="1" i="0" strike="noStrike" cap="none" spc="0" baseline="0">
                          <a:solidFill>
                            <a:srgbClr val="F2F2F2"/>
                          </a:solidFill>
                          <a:effectLst/>
                          <a:latin typeface="Arial"/>
                          <a:ea typeface="Arial"/>
                          <a:cs typeface="Arial"/>
                        </a:rPr>
                        <a:t>Mynegai gweithio mewn prifysgol ddwyieithog</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74</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40000">
                <a:tc>
                  <a:txBody>
                    <a:bodyPr/>
                    <a:lstStyle/>
                    <a:p>
                      <a:pPr marL="87313" marR="0" lvl="0" indent="0" algn="l" defTabSz="914400" rtl="0" eaLnBrk="1" fontAlgn="ctr" latinLnBrk="0" hangingPunct="1">
                        <a:lnSpc>
                          <a:spcPct val="100000"/>
                        </a:lnSpc>
                        <a:spcBef>
                          <a:spcPts val="600"/>
                        </a:spcBef>
                        <a:spcAft>
                          <a:spcPts val="600"/>
                        </a:spcAft>
                        <a:buClrTx/>
                        <a:buSzTx/>
                        <a:buFontTx/>
                        <a:buNone/>
                        <a:defRPr/>
                      </a:pPr>
                      <a:r>
                        <a:rPr lang="cy-GB" sz="1000" b="1" i="0" strike="noStrike" cap="none" spc="0" baseline="0">
                          <a:solidFill>
                            <a:srgbClr val="6D6E71"/>
                          </a:solidFill>
                          <a:effectLst/>
                          <a:latin typeface="Arial"/>
                          <a:ea typeface="Arial"/>
                          <a:cs typeface="Arial"/>
                        </a:rPr>
                        <a:t>Rwy’n credu bod fy ysgol/coleg/adran yn hwyluso'r defnydd o'r Gymraeg yn y gwaith Mae…</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2301388"/>
                  </a:ext>
                </a:extLst>
              </a:tr>
              <a:tr h="540000">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...yn darparu gwybodaeth am bolisi iaith Gymraeg y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brifysgol</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79%</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2868322297"/>
                  </a:ext>
                </a:extLst>
              </a:tr>
              <a:tr h="540000">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….yn rhoi cefnogaeth i aelodau staff weithredu’r polisi</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70%</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1"/>
                    </a:solidFill>
                  </a:tcPr>
                </a:tc>
                <a:extLst>
                  <a:ext uri="{0D108BD9-81ED-4DB2-BD59-A6C34878D82A}">
                    <a16:rowId xmlns:a16="http://schemas.microsoft.com/office/drawing/2014/main" val="1222668292"/>
                  </a:ext>
                </a:extLst>
              </a:tr>
              <a:tr h="540000">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...yn rhoi cefnogaeth i aelodau staff ddysgu’r iaith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Gymraeg a datblygu a gwella eu sgiliau iaith</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75%</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1099218821"/>
                  </a:ext>
                </a:extLst>
              </a:tr>
            </a:tbl>
          </a:graphicData>
        </a:graphic>
      </p:graphicFrame>
      <p:graphicFrame>
        <p:nvGraphicFramePr>
          <p:cNvPr id="29" name="Chart 28">
            <a:extLst>
              <a:ext uri="{FF2B5EF4-FFF2-40B4-BE49-F238E27FC236}">
                <a16:creationId xmlns:a16="http://schemas.microsoft.com/office/drawing/2014/main" id="{49627C86-33A4-A44D-BFB3-117341B70853}"/>
              </a:ext>
            </a:extLst>
          </p:cNvPr>
          <p:cNvGraphicFramePr/>
          <p:nvPr>
            <p:extLst>
              <p:ext uri="{D42A27DB-BD31-4B8C-83A1-F6EECF244321}">
                <p14:modId xmlns:p14="http://schemas.microsoft.com/office/powerpoint/2010/main" val="125379412"/>
              </p:ext>
            </p:extLst>
          </p:nvPr>
        </p:nvGraphicFramePr>
        <p:xfrm>
          <a:off x="3897975" y="3177336"/>
          <a:ext cx="4473920" cy="1624753"/>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07379"/>
            <a:ext cx="5643074" cy="280641"/>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ac eithrio ddim yn gwybod.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1" name="Title 6">
            <a:extLst>
              <a:ext uri="{FF2B5EF4-FFF2-40B4-BE49-F238E27FC236}">
                <a16:creationId xmlns:a16="http://schemas.microsoft.com/office/drawing/2014/main" id="{8DB7B8CA-2920-4869-A607-D60C52811298}"/>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pSp>
        <p:nvGrpSpPr>
          <p:cNvPr id="19" name="Group 18">
            <a:extLst>
              <a:ext uri="{FF2B5EF4-FFF2-40B4-BE49-F238E27FC236}">
                <a16:creationId xmlns:a16="http://schemas.microsoft.com/office/drawing/2014/main" id="{30912471-56ED-44A9-B5D1-4EFCAF0BC685}"/>
              </a:ext>
            </a:extLst>
          </p:cNvPr>
          <p:cNvGrpSpPr/>
          <p:nvPr/>
        </p:nvGrpSpPr>
        <p:grpSpPr>
          <a:xfrm>
            <a:off x="520717" y="5097776"/>
            <a:ext cx="7851177" cy="331474"/>
            <a:chOff x="2465408" y="6021012"/>
            <a:chExt cx="5142156" cy="204078"/>
          </a:xfrm>
        </p:grpSpPr>
        <p:sp>
          <p:nvSpPr>
            <p:cNvPr id="23" name="Rectangle 22">
              <a:extLst>
                <a:ext uri="{FF2B5EF4-FFF2-40B4-BE49-F238E27FC236}">
                  <a16:creationId xmlns:a16="http://schemas.microsoft.com/office/drawing/2014/main" id="{CC7EE52A-5A28-455C-B83C-E5D81A402315}"/>
                </a:ext>
              </a:extLst>
            </p:cNvPr>
            <p:cNvSpPr/>
            <p:nvPr/>
          </p:nvSpPr>
          <p:spPr>
            <a:xfrm>
              <a:off x="6590114"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4" name="Oval 23">
              <a:extLst>
                <a:ext uri="{FF2B5EF4-FFF2-40B4-BE49-F238E27FC236}">
                  <a16:creationId xmlns:a16="http://schemas.microsoft.com/office/drawing/2014/main" id="{A15BD83D-6119-4E58-8A29-55838C096267}"/>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5" name="Rectangle 24">
              <a:extLst>
                <a:ext uri="{FF2B5EF4-FFF2-40B4-BE49-F238E27FC236}">
                  <a16:creationId xmlns:a16="http://schemas.microsoft.com/office/drawing/2014/main" id="{02D564F2-425F-47CE-BEC7-2D910C1722AA}"/>
                </a:ext>
              </a:extLst>
            </p:cNvPr>
            <p:cNvSpPr/>
            <p:nvPr/>
          </p:nvSpPr>
          <p:spPr>
            <a:xfrm>
              <a:off x="5683519"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6" name="Oval 25">
              <a:extLst>
                <a:ext uri="{FF2B5EF4-FFF2-40B4-BE49-F238E27FC236}">
                  <a16:creationId xmlns:a16="http://schemas.microsoft.com/office/drawing/2014/main" id="{58CE5087-D2B7-4EA6-A93D-76FB5908FBD3}"/>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E758FA7D-0179-427D-9607-DC15E155120D}"/>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5CDDBD6A-1CFC-4FEC-8AB9-4EFA0DC6E3C9}"/>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928B494A-AE52-455F-9561-46A777795A45}"/>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AD8E861A-CAA1-4F11-AACC-FDD555C9084A}"/>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AE6E9E65-4ECA-4F8E-88C6-09D3C50E1162}"/>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FB8C8053-C22D-4B3C-A126-D16DA401B5BD}"/>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68E35550-CC79-440E-A42A-FEF7776AB404}"/>
              </a:ext>
            </a:extLst>
          </p:cNvPr>
          <p:cNvSpPr/>
          <p:nvPr/>
        </p:nvSpPr>
        <p:spPr>
          <a:xfrm>
            <a:off x="3937951" y="1354657"/>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74</a:t>
            </a:r>
          </a:p>
        </p:txBody>
      </p:sp>
    </p:spTree>
    <p:extLst>
      <p:ext uri="{BB962C8B-B14F-4D97-AF65-F5344CB8AC3E}">
        <p14:creationId xmlns:p14="http://schemas.microsoft.com/office/powerpoint/2010/main" val="23041437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853440"/>
          </a:xfrm>
        </p:spPr>
        <p:txBody>
          <a:bodyPr/>
          <a:lstStyle/>
          <a:p>
            <a:r>
              <a:rPr lang="cy-GB" sz="2800" b="1" i="0" strike="noStrike" cap="none" spc="0" baseline="0">
                <a:solidFill>
                  <a:srgbClr val="6D6E71"/>
                </a:solidFill>
                <a:effectLst/>
                <a:latin typeface="Arial"/>
                <a:ea typeface="Arial"/>
                <a:cs typeface="Arial"/>
              </a:rPr>
              <a:t>Gweithio mewn prifysgol ddwyieithog: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deimlo eu bod yn cael cefnogaeth i ddysgu’r iaith Gymraeg a datblygu a gwella eu sgiliau iaith</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deimlo eu bod yn cael cefnogaeth i ddysgu’r iaith Gymraeg a datblygu a gwella eu sgiliau iaith</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00143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G002 (43%)</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489072"/>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Gweithrediadau Cyfleusterau (45%)</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6646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Gwasanaethau Cyllid (59%)</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525260"/>
            <a:ext cx="5047597" cy="129705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teimlo bod y brifysgol yn gweithredu’n deg, waeth beth yw ethnigrwydd, cenedligrwydd, rhywedd, hunaniaeth rhywedd, crefydd a chred, cyfeiriadedd rhywiol, statws priodasol/partneriaeth sifil, beichiogrwydd/mamolaeth, anabledd, oedran, cefndir ieithyddol o ran recriwtio (49%)</a:t>
            </a:r>
          </a:p>
        </p:txBody>
      </p:sp>
      <p:sp>
        <p:nvSpPr>
          <p:cNvPr id="20" name="Rectangle: Rounded Corners 19">
            <a:extLst>
              <a:ext uri="{FF2B5EF4-FFF2-40B4-BE49-F238E27FC236}">
                <a16:creationId xmlns:a16="http://schemas.microsoft.com/office/drawing/2014/main" id="{8616B27E-F4F0-456E-ADB9-9347F2D0B2BF}"/>
              </a:ext>
            </a:extLst>
          </p:cNvPr>
          <p:cNvSpPr/>
          <p:nvPr/>
        </p:nvSpPr>
        <p:spPr>
          <a:xfrm>
            <a:off x="4147324" y="2493040"/>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proffesiynol (81%)</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980678"/>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Cyfathrebu a Marchnata Brand - Marchnata, Cyfathrebu a Recriwtio (Cyfarwyddiaeth) (89%)</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458068"/>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Undeb y Myfyrwyr ac Adnoddau Dynol (100%)</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015650"/>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sydd wedi cael hyfforddiant/dysgu a datblygiad digonol i'w galluogi i wneud eu gwaith yn dda (82%)</a:t>
            </a:r>
          </a:p>
        </p:txBody>
      </p:sp>
    </p:spTree>
    <p:extLst>
      <p:ext uri="{BB962C8B-B14F-4D97-AF65-F5344CB8AC3E}">
        <p14:creationId xmlns:p14="http://schemas.microsoft.com/office/powerpoint/2010/main" val="331459784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1733109284"/>
              </p:ext>
            </p:extLst>
          </p:nvPr>
        </p:nvGraphicFramePr>
        <p:xfrm>
          <a:off x="512711" y="1268413"/>
          <a:ext cx="11163350" cy="4156513"/>
        </p:xfrm>
        <a:graphic>
          <a:graphicData uri="http://schemas.openxmlformats.org/drawingml/2006/table">
            <a:tbl>
              <a:tblPr firstRow="1" bandRow="1">
                <a:tableStyleId>{2D5ABB26-0587-4C30-8999-92F81FD0307C}</a:tableStyleId>
              </a:tblPr>
              <a:tblGrid>
                <a:gridCol w="8186611">
                  <a:extLst>
                    <a:ext uri="{9D8B030D-6E8A-4147-A177-3AD203B41FA5}">
                      <a16:colId xmlns:a16="http://schemas.microsoft.com/office/drawing/2014/main" val="2486422282"/>
                    </a:ext>
                  </a:extLst>
                </a:gridCol>
                <a:gridCol w="990335">
                  <a:extLst>
                    <a:ext uri="{9D8B030D-6E8A-4147-A177-3AD203B41FA5}">
                      <a16:colId xmlns:a16="http://schemas.microsoft.com/office/drawing/2014/main" val="3915770273"/>
                    </a:ext>
                  </a:extLst>
                </a:gridCol>
                <a:gridCol w="993202">
                  <a:extLst>
                    <a:ext uri="{9D8B030D-6E8A-4147-A177-3AD203B41FA5}">
                      <a16:colId xmlns:a16="http://schemas.microsoft.com/office/drawing/2014/main" val="1004940825"/>
                    </a:ext>
                  </a:extLst>
                </a:gridCol>
                <a:gridCol w="993202">
                  <a:extLst>
                    <a:ext uri="{9D8B030D-6E8A-4147-A177-3AD203B41FA5}">
                      <a16:colId xmlns:a16="http://schemas.microsoft.com/office/drawing/2014/main" val="4207732914"/>
                    </a:ext>
                  </a:extLst>
                </a:gridCol>
              </a:tblGrid>
              <a:tr h="844860">
                <a:tc>
                  <a:txBody>
                    <a:bodyPr/>
                    <a:lstStyle/>
                    <a:p>
                      <a:pPr algn="l"/>
                      <a:r>
                        <a:rPr lang="cy-GB" sz="1400" b="1" i="0" strike="noStrike" cap="none" spc="0" baseline="0">
                          <a:solidFill>
                            <a:srgbClr val="F2F2F2"/>
                          </a:solidFill>
                          <a:effectLst/>
                          <a:latin typeface="Arial"/>
                          <a:ea typeface="Arial"/>
                          <a:cs typeface="Arial"/>
                        </a:rPr>
                        <a:t>Fy rheolwr/goruchwyliwr a’m tîm (I)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269008">
                <a:tc>
                  <a:txBody>
                    <a:bodyPr/>
                    <a:lstStyle/>
                    <a:p>
                      <a:pPr algn="l"/>
                      <a:r>
                        <a:rPr lang="cy-GB" sz="1100" b="1" i="0" strike="noStrike" cap="none" spc="0" baseline="0">
                          <a:solidFill>
                            <a:srgbClr val="F2F2F2"/>
                          </a:solidFill>
                          <a:effectLst/>
                          <a:latin typeface="Arial"/>
                          <a:ea typeface="Arial"/>
                          <a:cs typeface="Arial"/>
                        </a:rPr>
                        <a:t>Mynegai fy rheolwr/goruchwyliwr a’m tîm </a:t>
                      </a:r>
                      <a:r>
                        <a:rPr lang="cy-GB" sz="1100" b="0" i="0" strike="noStrike" cap="none" spc="0" baseline="0">
                          <a:solidFill>
                            <a:srgbClr val="F2F2F2"/>
                          </a:solidFill>
                          <a:effectLst/>
                          <a:latin typeface="Arial"/>
                          <a:ea typeface="Arial"/>
                          <a:cs typeface="Arial"/>
                        </a:rPr>
                        <a:t> (I)</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74</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377299">
                <a:tc>
                  <a:txBody>
                    <a:bodyPr/>
                    <a:lstStyle/>
                    <a:p>
                      <a:pPr marL="87313" indent="0" algn="l" defTabSz="914400" rtl="0" eaLnBrk="1" fontAlgn="ctr" latinLnBrk="0" hangingPunct="1">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Mae fy arweinydd tîm/rheolwr llinell neu oruchwyliwr uniongyrchol…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377299">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…yn hawdd mynd ato/ati</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88%</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a:t>
                      </a:r>
                    </a:p>
                  </a:txBody>
                  <a:tcPr anchor="ctr">
                    <a:solidFill>
                      <a:schemeClr val="bg2">
                        <a:lumMod val="95000"/>
                      </a:schemeClr>
                    </a:solidFill>
                  </a:tcPr>
                </a:tc>
                <a:tc>
                  <a:txBody>
                    <a:bodyPr/>
                    <a:lstStyle/>
                    <a:p>
                      <a:pPr algn="ctr" fontAlgn="ctr"/>
                      <a:r>
                        <a:rPr lang="en-GB" sz="1200" b="1" i="0" u="none" strike="noStrike">
                          <a:effectLst/>
                          <a:latin typeface="Arial" panose="020B0604020202020204" pitchFamily="34" charset="0"/>
                        </a:rPr>
                        <a:t> </a:t>
                      </a:r>
                    </a:p>
                  </a:txBody>
                  <a:tcPr anchor="ctr">
                    <a:solidFill>
                      <a:schemeClr val="bg2">
                        <a:lumMod val="95000"/>
                      </a:schemeClr>
                    </a:solidFill>
                  </a:tcPr>
                </a:tc>
                <a:extLst>
                  <a:ext uri="{0D108BD9-81ED-4DB2-BD59-A6C34878D82A}">
                    <a16:rowId xmlns:a16="http://schemas.microsoft.com/office/drawing/2014/main" val="1222668292"/>
                  </a:ext>
                </a:extLst>
              </a:tr>
              <a:tr h="377299">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…yn rhoi cydnabyddiaeth i mi am waith da</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76%</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+9</a:t>
                      </a:r>
                    </a:p>
                  </a:txBody>
                  <a:tcPr anchor="ctr"/>
                </a:tc>
                <a:tc>
                  <a:txBody>
                    <a:bodyPr/>
                    <a:lstStyle/>
                    <a:p>
                      <a:pPr algn="ctr" fontAlgn="ctr"/>
                      <a:r>
                        <a:rPr lang="en-GB" sz="1200" b="1" i="0" u="none" strike="noStrike">
                          <a:effectLst/>
                          <a:latin typeface="Arial" panose="020B0604020202020204" pitchFamily="34" charset="0"/>
                        </a:rPr>
                        <a:t> </a:t>
                      </a:r>
                    </a:p>
                  </a:txBody>
                  <a:tcPr anchor="ctr"/>
                </a:tc>
                <a:extLst>
                  <a:ext uri="{0D108BD9-81ED-4DB2-BD59-A6C34878D82A}">
                    <a16:rowId xmlns:a16="http://schemas.microsoft.com/office/drawing/2014/main" val="1099218821"/>
                  </a:ext>
                </a:extLst>
              </a:tr>
              <a:tr h="377299">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…yn rhoi adborth i mi ar fy mherfformiad</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68%</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+14</a:t>
                      </a:r>
                    </a:p>
                  </a:txBody>
                  <a:tcPr anchor="ctr">
                    <a:solidFill>
                      <a:schemeClr val="bg2">
                        <a:lumMod val="95000"/>
                      </a:schemeClr>
                    </a:solidFill>
                  </a:tcPr>
                </a:tc>
                <a:tc>
                  <a:txBody>
                    <a:bodyPr/>
                    <a:lstStyle/>
                    <a:p>
                      <a:pPr algn="ctr" fontAlgn="ctr"/>
                      <a:r>
                        <a:rPr lang="cy-GB" sz="1200" b="1" i="0" strike="noStrike" cap="none" spc="0" baseline="0">
                          <a:solidFill>
                            <a:srgbClr val="6D6E71"/>
                          </a:solidFill>
                          <a:effectLst/>
                          <a:latin typeface="Arial"/>
                          <a:ea typeface="Arial"/>
                          <a:cs typeface="Arial"/>
                        </a:rPr>
                        <a:t>+1</a:t>
                      </a:r>
                    </a:p>
                  </a:txBody>
                  <a:tcPr anchor="ctr">
                    <a:solidFill>
                      <a:schemeClr val="bg2">
                        <a:lumMod val="95000"/>
                      </a:schemeClr>
                    </a:solidFill>
                  </a:tcPr>
                </a:tc>
                <a:extLst>
                  <a:ext uri="{0D108BD9-81ED-4DB2-BD59-A6C34878D82A}">
                    <a16:rowId xmlns:a16="http://schemas.microsoft.com/office/drawing/2014/main" val="3479128032"/>
                  </a:ext>
                </a:extLst>
              </a:tr>
              <a:tr h="377299">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…yn fy hysbysu am bethau y dylwn wybod amdanynt</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71%</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+8</a:t>
                      </a:r>
                    </a:p>
                  </a:txBody>
                  <a:tcPr anchor="ctr">
                    <a:solidFill>
                      <a:schemeClr val="bg1"/>
                    </a:solidFill>
                  </a:tcPr>
                </a:tc>
                <a:tc>
                  <a:txBody>
                    <a:bodyPr/>
                    <a:lstStyle/>
                    <a:p>
                      <a:pPr algn="ctr" fontAlgn="ctr"/>
                      <a:r>
                        <a:rPr lang="cy-GB" sz="1200" b="1" i="0" strike="noStrike" cap="none" spc="0" baseline="0">
                          <a:solidFill>
                            <a:srgbClr val="6D6E71"/>
                          </a:solidFill>
                          <a:effectLst/>
                          <a:latin typeface="Arial"/>
                          <a:ea typeface="Arial"/>
                          <a:cs typeface="Arial"/>
                        </a:rPr>
                        <a:t>-2</a:t>
                      </a:r>
                    </a:p>
                  </a:txBody>
                  <a:tcPr anchor="ctr">
                    <a:solidFill>
                      <a:schemeClr val="bg1"/>
                    </a:solidFill>
                  </a:tcPr>
                </a:tc>
                <a:extLst>
                  <a:ext uri="{0D108BD9-81ED-4DB2-BD59-A6C34878D82A}">
                    <a16:rowId xmlns:a16="http://schemas.microsoft.com/office/drawing/2014/main" val="1654960889"/>
                  </a:ext>
                </a:extLst>
              </a:tr>
              <a:tr h="377299">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…yn ymdrin â pherfformiad gwael yn effeithiol</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45%</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+9</a:t>
                      </a:r>
                    </a:p>
                  </a:txBody>
                  <a:tcPr anchor="ctr">
                    <a:solidFill>
                      <a:srgbClr val="E6E6E6"/>
                    </a:solidFill>
                  </a:tcPr>
                </a:tc>
                <a:tc>
                  <a:txBody>
                    <a:bodyPr/>
                    <a:lstStyle/>
                    <a:p>
                      <a:pPr algn="ctr" fontAlgn="ctr"/>
                      <a:r>
                        <a:rPr lang="en-GB" sz="1200" b="1" i="0" u="none" strike="noStrike">
                          <a:effectLst/>
                          <a:latin typeface="Arial" panose="020B0604020202020204" pitchFamily="34" charset="0"/>
                        </a:rPr>
                        <a:t> </a:t>
                      </a:r>
                    </a:p>
                  </a:txBody>
                  <a:tcPr anchor="ctr">
                    <a:solidFill>
                      <a:srgbClr val="E6E6E6"/>
                    </a:solidFill>
                  </a:tcPr>
                </a:tc>
                <a:extLst>
                  <a:ext uri="{0D108BD9-81ED-4DB2-BD59-A6C34878D82A}">
                    <a16:rowId xmlns:a16="http://schemas.microsoft.com/office/drawing/2014/main" val="3615624072"/>
                  </a:ext>
                </a:extLst>
              </a:tr>
              <a:tr h="377299">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…yn fy nghynnwys mewn penderfyniadau sy’n effeithio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arnaf yn fy maes gwaith </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66%</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+7</a:t>
                      </a:r>
                    </a:p>
                  </a:txBody>
                  <a:tcPr anchor="ctr">
                    <a:solidFill>
                      <a:schemeClr val="bg1"/>
                    </a:solidFill>
                  </a:tcPr>
                </a:tc>
                <a:tc>
                  <a:txBody>
                    <a:bodyPr/>
                    <a:lstStyle/>
                    <a:p>
                      <a:pPr algn="ctr" fontAlgn="ctr"/>
                      <a:r>
                        <a:rPr lang="cy-GB" sz="1200" b="1" i="0" strike="noStrike" cap="none" spc="0" baseline="0">
                          <a:solidFill>
                            <a:srgbClr val="92D050"/>
                          </a:solidFill>
                          <a:effectLst/>
                          <a:latin typeface="Arial"/>
                          <a:ea typeface="Arial"/>
                          <a:cs typeface="Arial"/>
                        </a:rPr>
                        <a:t>+11</a:t>
                      </a:r>
                    </a:p>
                  </a:txBody>
                  <a:tcPr anchor="ctr">
                    <a:solidFill>
                      <a:schemeClr val="bg1"/>
                    </a:solidFill>
                  </a:tcPr>
                </a:tc>
                <a:extLst>
                  <a:ext uri="{0D108BD9-81ED-4DB2-BD59-A6C34878D82A}">
                    <a16:rowId xmlns:a16="http://schemas.microsoft.com/office/drawing/2014/main" val="291412102"/>
                  </a:ext>
                </a:extLst>
              </a:tr>
              <a:tr h="377299">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…yn gwerthuso fy mherfformiad yn deg</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72%</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92D050"/>
                        </a:solidFill>
                        <a:effectLst/>
                        <a:uLnTx/>
                        <a:uFillTx/>
                        <a:latin typeface="+mn-lt"/>
                        <a:ea typeface="+mn-ea"/>
                        <a:cs typeface="+mn-cs"/>
                      </a:endParaRPr>
                    </a:p>
                  </a:txBody>
                  <a:tcPr anchor="ctr">
                    <a:solidFill>
                      <a:srgbClr val="E6E6E6"/>
                    </a:solidFill>
                  </a:tcPr>
                </a:tc>
                <a:tc>
                  <a:txBody>
                    <a:bodyPr/>
                    <a:lstStyle/>
                    <a:p>
                      <a:pPr algn="ctr" fontAlgn="ctr"/>
                      <a:r>
                        <a:rPr lang="en-GB" sz="1200" b="1" i="0" u="none" strike="noStrike">
                          <a:effectLst/>
                          <a:latin typeface="Arial" panose="020B0604020202020204" pitchFamily="34" charset="0"/>
                        </a:rPr>
                        <a:t> </a:t>
                      </a:r>
                    </a:p>
                  </a:txBody>
                  <a:tcPr anchor="ctr">
                    <a:solidFill>
                      <a:srgbClr val="E6E6E6"/>
                    </a:solidFill>
                  </a:tcPr>
                </a:tc>
                <a:extLst>
                  <a:ext uri="{0D108BD9-81ED-4DB2-BD59-A6C34878D82A}">
                    <a16:rowId xmlns:a16="http://schemas.microsoft.com/office/drawing/2014/main" val="1909761951"/>
                  </a:ext>
                </a:extLst>
              </a:tr>
            </a:tbl>
          </a:graphicData>
        </a:graphic>
      </p:graphicFrame>
      <p:graphicFrame>
        <p:nvGraphicFramePr>
          <p:cNvPr id="29" name="Chart 28">
            <a:extLst>
              <a:ext uri="{FF2B5EF4-FFF2-40B4-BE49-F238E27FC236}">
                <a16:creationId xmlns:a16="http://schemas.microsoft.com/office/drawing/2014/main" id="{49627C86-33A4-A44D-BFB3-117341B70853}"/>
              </a:ext>
            </a:extLst>
          </p:cNvPr>
          <p:cNvGraphicFramePr/>
          <p:nvPr>
            <p:extLst>
              <p:ext uri="{D42A27DB-BD31-4B8C-83A1-F6EECF244321}">
                <p14:modId xmlns:p14="http://schemas.microsoft.com/office/powerpoint/2010/main" val="3183737096"/>
              </p:ext>
            </p:extLst>
          </p:nvPr>
        </p:nvGraphicFramePr>
        <p:xfrm>
          <a:off x="3897975" y="2757488"/>
          <a:ext cx="4473920" cy="2662508"/>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2369"/>
            <a:ext cx="4893266" cy="280641"/>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pSp>
        <p:nvGrpSpPr>
          <p:cNvPr id="24" name="Group 23">
            <a:extLst>
              <a:ext uri="{FF2B5EF4-FFF2-40B4-BE49-F238E27FC236}">
                <a16:creationId xmlns:a16="http://schemas.microsoft.com/office/drawing/2014/main" id="{004669A3-538C-46F9-902E-77F1CC86B55B}"/>
              </a:ext>
            </a:extLst>
          </p:cNvPr>
          <p:cNvGrpSpPr/>
          <p:nvPr/>
        </p:nvGrpSpPr>
        <p:grpSpPr>
          <a:xfrm>
            <a:off x="512711" y="5589587"/>
            <a:ext cx="7859183" cy="290957"/>
            <a:chOff x="2465408" y="6021012"/>
            <a:chExt cx="5142156" cy="204078"/>
          </a:xfrm>
        </p:grpSpPr>
        <p:sp>
          <p:nvSpPr>
            <p:cNvPr id="25" name="Rectangle 24">
              <a:extLst>
                <a:ext uri="{FF2B5EF4-FFF2-40B4-BE49-F238E27FC236}">
                  <a16:creationId xmlns:a16="http://schemas.microsoft.com/office/drawing/2014/main" id="{8E9A88D3-DD29-49E8-A70F-D71CF31C65CA}"/>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6" name="Oval 25">
              <a:extLst>
                <a:ext uri="{FF2B5EF4-FFF2-40B4-BE49-F238E27FC236}">
                  <a16:creationId xmlns:a16="http://schemas.microsoft.com/office/drawing/2014/main" id="{39757AF4-94FD-4637-BBC0-046B6C393D98}"/>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18958EE8-50C1-4505-9673-3D1E133D02F1}"/>
                </a:ext>
              </a:extLst>
            </p:cNvPr>
            <p:cNvSpPr/>
            <p:nvPr/>
          </p:nvSpPr>
          <p:spPr>
            <a:xfrm>
              <a:off x="5683520" y="6053614"/>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41" name="Oval 40">
              <a:extLst>
                <a:ext uri="{FF2B5EF4-FFF2-40B4-BE49-F238E27FC236}">
                  <a16:creationId xmlns:a16="http://schemas.microsoft.com/office/drawing/2014/main" id="{134325AA-F995-4984-B53D-059FDB2445BE}"/>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B33CCF1F-75BF-4960-98DF-6982B6ED8153}"/>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4" name="Oval 43">
              <a:extLst>
                <a:ext uri="{FF2B5EF4-FFF2-40B4-BE49-F238E27FC236}">
                  <a16:creationId xmlns:a16="http://schemas.microsoft.com/office/drawing/2014/main" id="{515FA049-0A8E-44B4-B6BC-0D8276746D18}"/>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92D69C16-1359-4D67-B86D-CC8B092D9DE4}"/>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6" name="Oval 45">
              <a:extLst>
                <a:ext uri="{FF2B5EF4-FFF2-40B4-BE49-F238E27FC236}">
                  <a16:creationId xmlns:a16="http://schemas.microsoft.com/office/drawing/2014/main" id="{FF089C87-9194-45A1-8526-F74DCA2C94DC}"/>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7" name="Rectangle 46">
              <a:extLst>
                <a:ext uri="{FF2B5EF4-FFF2-40B4-BE49-F238E27FC236}">
                  <a16:creationId xmlns:a16="http://schemas.microsoft.com/office/drawing/2014/main" id="{EE79A3EE-FC1D-487B-9011-F551931D3EAF}"/>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8" name="Oval 47">
              <a:extLst>
                <a:ext uri="{FF2B5EF4-FFF2-40B4-BE49-F238E27FC236}">
                  <a16:creationId xmlns:a16="http://schemas.microsoft.com/office/drawing/2014/main" id="{3F4AEE03-7558-4A55-9A76-07D6CD472392}"/>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2EC7512A-71F4-44F8-8614-051ED881C60D}"/>
              </a:ext>
            </a:extLst>
          </p:cNvPr>
          <p:cNvSpPr/>
          <p:nvPr/>
        </p:nvSpPr>
        <p:spPr>
          <a:xfrm>
            <a:off x="3858776" y="1257174"/>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74</a:t>
            </a:r>
          </a:p>
        </p:txBody>
      </p:sp>
    </p:spTree>
    <p:extLst>
      <p:ext uri="{BB962C8B-B14F-4D97-AF65-F5344CB8AC3E}">
        <p14:creationId xmlns:p14="http://schemas.microsoft.com/office/powerpoint/2010/main" val="25496851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1534244730"/>
              </p:ext>
            </p:extLst>
          </p:nvPr>
        </p:nvGraphicFramePr>
        <p:xfrm>
          <a:off x="512711" y="1268413"/>
          <a:ext cx="11163352" cy="4071132"/>
        </p:xfrm>
        <a:graphic>
          <a:graphicData uri="http://schemas.openxmlformats.org/drawingml/2006/table">
            <a:tbl>
              <a:tblPr firstRow="1" bandRow="1">
                <a:tableStyleId>{2D5ABB26-0587-4C30-8999-92F81FD0307C}</a:tableStyleId>
              </a:tblPr>
              <a:tblGrid>
                <a:gridCol w="8204154">
                  <a:extLst>
                    <a:ext uri="{9D8B030D-6E8A-4147-A177-3AD203B41FA5}">
                      <a16:colId xmlns:a16="http://schemas.microsoft.com/office/drawing/2014/main" val="2486422282"/>
                    </a:ext>
                  </a:extLst>
                </a:gridCol>
                <a:gridCol w="972792">
                  <a:extLst>
                    <a:ext uri="{9D8B030D-6E8A-4147-A177-3AD203B41FA5}">
                      <a16:colId xmlns:a16="http://schemas.microsoft.com/office/drawing/2014/main" val="3915770273"/>
                    </a:ext>
                  </a:extLst>
                </a:gridCol>
                <a:gridCol w="993203">
                  <a:extLst>
                    <a:ext uri="{9D8B030D-6E8A-4147-A177-3AD203B41FA5}">
                      <a16:colId xmlns:a16="http://schemas.microsoft.com/office/drawing/2014/main" val="3333771803"/>
                    </a:ext>
                  </a:extLst>
                </a:gridCol>
                <a:gridCol w="993203">
                  <a:extLst>
                    <a:ext uri="{9D8B030D-6E8A-4147-A177-3AD203B41FA5}">
                      <a16:colId xmlns:a16="http://schemas.microsoft.com/office/drawing/2014/main" val="4207732914"/>
                    </a:ext>
                  </a:extLst>
                </a:gridCol>
              </a:tblGrid>
              <a:tr h="977482">
                <a:tc>
                  <a:txBody>
                    <a:bodyPr/>
                    <a:lstStyle/>
                    <a:p>
                      <a:pPr algn="l"/>
                      <a:r>
                        <a:rPr lang="cy-GB" sz="1400" b="1" i="0" strike="noStrike" cap="none" spc="0" baseline="0">
                          <a:solidFill>
                            <a:srgbClr val="F2F2F2"/>
                          </a:solidFill>
                          <a:effectLst/>
                          <a:latin typeface="Arial"/>
                          <a:ea typeface="Arial"/>
                          <a:cs typeface="Arial"/>
                        </a:rPr>
                        <a:t>Fy rheolwr/goruchwyliwr a’m tîm </a:t>
                      </a:r>
                      <a:r>
                        <a:rPr lang="cy-GB" sz="1400" b="0" i="0" strike="noStrike" cap="none" spc="0" baseline="0">
                          <a:solidFill>
                            <a:srgbClr val="F2F2F2"/>
                          </a:solidFill>
                          <a:effectLst/>
                          <a:latin typeface="Arial"/>
                          <a:ea typeface="Arial"/>
                          <a:cs typeface="Arial"/>
                        </a:rPr>
                        <a:t>(II)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85010">
                <a:tc>
                  <a:txBody>
                    <a:bodyPr/>
                    <a:lstStyle/>
                    <a:p>
                      <a:pPr algn="l"/>
                      <a:r>
                        <a:rPr lang="cy-GB" sz="1100" b="1" i="0" strike="noStrike" cap="none" spc="0" baseline="0">
                          <a:solidFill>
                            <a:srgbClr val="F2F2F2"/>
                          </a:solidFill>
                          <a:effectLst/>
                          <a:latin typeface="Arial"/>
                          <a:ea typeface="Arial"/>
                          <a:cs typeface="Arial"/>
                        </a:rPr>
                        <a:t>Mynegai fy rheolwr/goruchwyliwr a’m tîm (II)</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74</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40000">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fodlon â’r gefnogaeth rwy’n ei chael gan fy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rheolwr llinell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75%</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+8</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a:ln>
                          <a:noFill/>
                        </a:ln>
                        <a:solidFill>
                          <a:schemeClr val="tx1"/>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540000">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Mae pobl yn fodlon cynorthwyo ei gilydd hyd yn oed os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yw hynny’n golygu gwneud rhywbeth sydd y tu hwnt i’w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gweithgareddau arferol.</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78%</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+11</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solidFill>
                      <a:schemeClr val="bg2">
                        <a:lumMod val="95000"/>
                      </a:schemeClr>
                    </a:solidFill>
                  </a:tcPr>
                </a:tc>
                <a:extLst>
                  <a:ext uri="{0D108BD9-81ED-4DB2-BD59-A6C34878D82A}">
                    <a16:rowId xmlns:a16="http://schemas.microsoft.com/office/drawing/2014/main" val="1222668292"/>
                  </a:ext>
                </a:extLst>
              </a:tr>
              <a:tr h="540000">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fodlon â’r gefnogaeth a gaf gan fy nghydweithwyr</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80%</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extLst>
                  <a:ext uri="{0D108BD9-81ED-4DB2-BD59-A6C34878D82A}">
                    <a16:rowId xmlns:a16="http://schemas.microsoft.com/office/drawing/2014/main" val="1099218821"/>
                  </a:ext>
                </a:extLst>
              </a:tr>
              <a:tr h="540000">
                <a:tc>
                  <a:txBody>
                    <a:bodyPr/>
                    <a:lstStyle/>
                    <a:p>
                      <a:pPr marL="87313" marR="0" lvl="0" indent="0" algn="l" defTabSz="914400" rtl="0" eaLnBrk="1" fontAlgn="ctr" latinLnBrk="0" hangingPunct="1">
                        <a:lnSpc>
                          <a:spcPct val="120000"/>
                        </a:lnSpc>
                        <a:spcBef>
                          <a:spcPts val="0"/>
                        </a:spcBef>
                        <a:spcAft>
                          <a:spcPts val="0"/>
                        </a:spcAft>
                        <a:buClrTx/>
                        <a:buSzTx/>
                        <a:buFontTx/>
                        <a:buNone/>
                        <a:tabLst/>
                        <a:defRPr/>
                      </a:pPr>
                      <a:r>
                        <a:rPr lang="cy-GB" sz="1000" b="0" i="0" strike="noStrike" cap="none" spc="0" baseline="0">
                          <a:solidFill>
                            <a:srgbClr val="6D6E71"/>
                          </a:solidFill>
                          <a:effectLst/>
                          <a:latin typeface="+mn-lt"/>
                          <a:ea typeface="+mn-ea"/>
                          <a:cs typeface="+mn-cs"/>
                        </a:rPr>
                        <a:t>A ydych yn cael cyfarfodydd un i un rheolaidd gyda’ch </a:t>
                      </a:r>
                    </a:p>
                    <a:p>
                      <a:pPr marL="87313" marR="0" lvl="0" indent="0" algn="l" defTabSz="914400" rtl="0" eaLnBrk="1" fontAlgn="ctr" latinLnBrk="0" hangingPunct="1">
                        <a:lnSpc>
                          <a:spcPct val="120000"/>
                        </a:lnSpc>
                        <a:spcBef>
                          <a:spcPts val="0"/>
                        </a:spcBef>
                        <a:spcAft>
                          <a:spcPts val="0"/>
                        </a:spcAft>
                        <a:buClrTx/>
                        <a:buSzTx/>
                        <a:buFontTx/>
                        <a:buNone/>
                        <a:tabLst/>
                        <a:defRPr/>
                      </a:pPr>
                      <a:r>
                        <a:rPr lang="cy-GB" sz="1000" b="0" i="0" strike="noStrike" cap="none" spc="0" baseline="0">
                          <a:solidFill>
                            <a:srgbClr val="6D6E71"/>
                          </a:solidFill>
                          <a:effectLst/>
                          <a:latin typeface="+mn-lt"/>
                          <a:ea typeface="+mn-ea"/>
                          <a:cs typeface="+mn-cs"/>
                        </a:rPr>
                        <a:t>arweinydd tîm/rheolwr/goruchwyliwr?</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62%</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solidFill>
                      <a:srgbClr val="E6E6E6"/>
                    </a:solidFill>
                  </a:tcPr>
                </a:tc>
                <a:extLst>
                  <a:ext uri="{0D108BD9-81ED-4DB2-BD59-A6C34878D82A}">
                    <a16:rowId xmlns:a16="http://schemas.microsoft.com/office/drawing/2014/main" val="3436750743"/>
                  </a:ext>
                </a:extLst>
              </a:tr>
              <a:tr h="540000">
                <a:tc>
                  <a:txBody>
                    <a:bodyPr/>
                    <a:lstStyle/>
                    <a:p>
                      <a:pPr marL="87313" indent="0" algn="l" defTabSz="914400" rtl="0" eaLnBrk="1" fontAlgn="ctr" latinLnBrk="0" hangingPunct="1">
                        <a:lnSpc>
                          <a:spcPct val="100000"/>
                        </a:lnSpc>
                        <a:spcBef>
                          <a:spcPts val="600"/>
                        </a:spcBef>
                        <a:spcAft>
                          <a:spcPts val="600"/>
                        </a:spcAft>
                      </a:pPr>
                      <a:endParaRPr lang="cy-GB" sz="1000" b="0" i="0" strike="noStrike" cap="none" spc="0" baseline="0">
                        <a:solidFill>
                          <a:srgbClr val="6D6E71"/>
                        </a:solidFill>
                        <a:effectLst/>
                        <a:latin typeface="Arial"/>
                        <a:ea typeface="Arial"/>
                        <a:cs typeface="Arial"/>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lang="cy-GB" sz="1200" b="1" i="0" strike="noStrike" cap="none" spc="0" baseline="0">
                        <a:solidFill>
                          <a:srgbClr val="6D6E71"/>
                        </a:solidFill>
                        <a:effectLst/>
                        <a:latin typeface="Arial"/>
                        <a:ea typeface="Arial"/>
                        <a:cs typeface="Arial"/>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lang="cy-GB" sz="1200" b="1" i="0" strike="noStrike" cap="none" spc="0" baseline="0">
                        <a:solidFill>
                          <a:srgbClr val="6D6E71"/>
                        </a:solidFill>
                        <a:effectLst/>
                        <a:latin typeface="Arial"/>
                        <a:ea typeface="Arial"/>
                        <a:cs typeface="Arial"/>
                      </a:endParaRPr>
                    </a:p>
                  </a:txBody>
                  <a:tcPr anchor="ctr"/>
                </a:tc>
                <a:extLst>
                  <a:ext uri="{0D108BD9-81ED-4DB2-BD59-A6C34878D82A}">
                    <a16:rowId xmlns:a16="http://schemas.microsoft.com/office/drawing/2014/main" val="106315864"/>
                  </a:ext>
                </a:extLst>
              </a:tr>
            </a:tbl>
          </a:graphicData>
        </a:graphic>
      </p:graphicFrame>
      <p:graphicFrame>
        <p:nvGraphicFramePr>
          <p:cNvPr id="29" name="Chart 28">
            <a:extLst>
              <a:ext uri="{FF2B5EF4-FFF2-40B4-BE49-F238E27FC236}">
                <a16:creationId xmlns:a16="http://schemas.microsoft.com/office/drawing/2014/main" id="{49627C86-33A4-A44D-BFB3-117341B70853}"/>
              </a:ext>
            </a:extLst>
          </p:cNvPr>
          <p:cNvGraphicFramePr/>
          <p:nvPr>
            <p:extLst>
              <p:ext uri="{D42A27DB-BD31-4B8C-83A1-F6EECF244321}">
                <p14:modId xmlns:p14="http://schemas.microsoft.com/office/powerpoint/2010/main" val="4197526143"/>
              </p:ext>
            </p:extLst>
          </p:nvPr>
        </p:nvGraphicFramePr>
        <p:xfrm>
          <a:off x="3858776" y="2626152"/>
          <a:ext cx="4470404" cy="1624753"/>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8230712D-B526-284E-BDC2-88423CC0C598}"/>
              </a:ext>
            </a:extLst>
          </p:cNvPr>
          <p:cNvGrpSpPr/>
          <p:nvPr/>
        </p:nvGrpSpPr>
        <p:grpSpPr>
          <a:xfrm>
            <a:off x="8906284" y="5701647"/>
            <a:ext cx="1952006" cy="204078"/>
            <a:chOff x="2465408" y="6021012"/>
            <a:chExt cx="1952006" cy="204078"/>
          </a:xfrm>
        </p:grpSpPr>
        <p:sp>
          <p:nvSpPr>
            <p:cNvPr id="37" name="Rectangle 36">
              <a:extLst>
                <a:ext uri="{FF2B5EF4-FFF2-40B4-BE49-F238E27FC236}">
                  <a16:creationId xmlns:a16="http://schemas.microsoft.com/office/drawing/2014/main" id="{E2809028-1E02-2442-923A-1234E8D74011}"/>
                </a:ext>
              </a:extLst>
            </p:cNvPr>
            <p:cNvSpPr/>
            <p:nvPr/>
          </p:nvSpPr>
          <p:spPr>
            <a:xfrm>
              <a:off x="4042343" y="6053630"/>
              <a:ext cx="375071"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Nac ydw</a:t>
              </a:r>
            </a:p>
          </p:txBody>
        </p:sp>
        <p:sp>
          <p:nvSpPr>
            <p:cNvPr id="38" name="Oval 37">
              <a:extLst>
                <a:ext uri="{FF2B5EF4-FFF2-40B4-BE49-F238E27FC236}">
                  <a16:creationId xmlns:a16="http://schemas.microsoft.com/office/drawing/2014/main" id="{75162CD0-B5E0-B049-83EB-AEAFA891A989}"/>
                </a:ext>
              </a:extLst>
            </p:cNvPr>
            <p:cNvSpPr/>
            <p:nvPr/>
          </p:nvSpPr>
          <p:spPr>
            <a:xfrm>
              <a:off x="375226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9" name="Rectangle 38">
              <a:extLst>
                <a:ext uri="{FF2B5EF4-FFF2-40B4-BE49-F238E27FC236}">
                  <a16:creationId xmlns:a16="http://schemas.microsoft.com/office/drawing/2014/main" id="{1BF75028-DBBC-1D41-AF68-6D84F9FBAB7B}"/>
                </a:ext>
              </a:extLst>
            </p:cNvPr>
            <p:cNvSpPr/>
            <p:nvPr/>
          </p:nvSpPr>
          <p:spPr>
            <a:xfrm>
              <a:off x="2747291" y="6053633"/>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Ydw</a:t>
              </a:r>
            </a:p>
          </p:txBody>
        </p:sp>
        <p:sp>
          <p:nvSpPr>
            <p:cNvPr id="40" name="Oval 39">
              <a:extLst>
                <a:ext uri="{FF2B5EF4-FFF2-40B4-BE49-F238E27FC236}">
                  <a16:creationId xmlns:a16="http://schemas.microsoft.com/office/drawing/2014/main" id="{D355BDC1-06FC-6446-A887-2F9CECA81834}"/>
                </a:ext>
              </a:extLst>
            </p:cNvPr>
            <p:cNvSpPr/>
            <p:nvPr/>
          </p:nvSpPr>
          <p:spPr>
            <a:xfrm>
              <a:off x="2465408" y="6021012"/>
              <a:ext cx="206965" cy="204078"/>
            </a:xfrm>
            <a:prstGeom prst="ellipse">
              <a:avLst/>
            </a:prstGeom>
            <a:solidFill>
              <a:srgbClr val="8CC04B"/>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06233"/>
            <a:ext cx="5259026" cy="280641"/>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1" name="Title 6">
            <a:extLst>
              <a:ext uri="{FF2B5EF4-FFF2-40B4-BE49-F238E27FC236}">
                <a16:creationId xmlns:a16="http://schemas.microsoft.com/office/drawing/2014/main" id="{8DB7B8CA-2920-4869-A607-D60C52811298}"/>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19" name="Chart 18">
            <a:extLst>
              <a:ext uri="{FF2B5EF4-FFF2-40B4-BE49-F238E27FC236}">
                <a16:creationId xmlns:a16="http://schemas.microsoft.com/office/drawing/2014/main" id="{C78A2DC2-AAAB-4C0E-9152-EDB600E23DBC}"/>
              </a:ext>
            </a:extLst>
          </p:cNvPr>
          <p:cNvGraphicFramePr/>
          <p:nvPr>
            <p:extLst>
              <p:ext uri="{D42A27DB-BD31-4B8C-83A1-F6EECF244321}">
                <p14:modId xmlns:p14="http://schemas.microsoft.com/office/powerpoint/2010/main" val="3181522000"/>
              </p:ext>
            </p:extLst>
          </p:nvPr>
        </p:nvGraphicFramePr>
        <p:xfrm>
          <a:off x="3858776" y="4255067"/>
          <a:ext cx="4470404" cy="580488"/>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0AEB93EB-CCEA-4F2A-894B-CDF3CDEC4412}"/>
              </a:ext>
            </a:extLst>
          </p:cNvPr>
          <p:cNvGrpSpPr/>
          <p:nvPr/>
        </p:nvGrpSpPr>
        <p:grpSpPr>
          <a:xfrm>
            <a:off x="520434" y="5513013"/>
            <a:ext cx="7808746" cy="315793"/>
            <a:chOff x="2465408" y="6021012"/>
            <a:chExt cx="5142156" cy="204078"/>
          </a:xfrm>
        </p:grpSpPr>
        <p:sp>
          <p:nvSpPr>
            <p:cNvPr id="24" name="Rectangle 23">
              <a:extLst>
                <a:ext uri="{FF2B5EF4-FFF2-40B4-BE49-F238E27FC236}">
                  <a16:creationId xmlns:a16="http://schemas.microsoft.com/office/drawing/2014/main" id="{031E09D4-C6F3-4C22-8A7B-F3E3F5129D50}"/>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5" name="Oval 24">
              <a:extLst>
                <a:ext uri="{FF2B5EF4-FFF2-40B4-BE49-F238E27FC236}">
                  <a16:creationId xmlns:a16="http://schemas.microsoft.com/office/drawing/2014/main" id="{1B6E9CE9-585C-48FB-A0F1-006F5DF5AEE7}"/>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6" name="Rectangle 25">
              <a:extLst>
                <a:ext uri="{FF2B5EF4-FFF2-40B4-BE49-F238E27FC236}">
                  <a16:creationId xmlns:a16="http://schemas.microsoft.com/office/drawing/2014/main" id="{A670A82D-A307-4331-BFFA-99FB7FF16561}"/>
                </a:ext>
              </a:extLst>
            </p:cNvPr>
            <p:cNvSpPr/>
            <p:nvPr/>
          </p:nvSpPr>
          <p:spPr>
            <a:xfrm>
              <a:off x="5683519"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30" name="Oval 29">
              <a:extLst>
                <a:ext uri="{FF2B5EF4-FFF2-40B4-BE49-F238E27FC236}">
                  <a16:creationId xmlns:a16="http://schemas.microsoft.com/office/drawing/2014/main" id="{21112EAF-54AF-4FAD-A908-54E64DE1FC3F}"/>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1" name="Rectangle 40">
              <a:extLst>
                <a:ext uri="{FF2B5EF4-FFF2-40B4-BE49-F238E27FC236}">
                  <a16:creationId xmlns:a16="http://schemas.microsoft.com/office/drawing/2014/main" id="{CA828FB7-FD16-4CCF-B4B0-DA05C869EC06}"/>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2" name="Oval 41">
              <a:extLst>
                <a:ext uri="{FF2B5EF4-FFF2-40B4-BE49-F238E27FC236}">
                  <a16:creationId xmlns:a16="http://schemas.microsoft.com/office/drawing/2014/main" id="{F26CD20F-8429-4C71-8FF5-594C1F383DC9}"/>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4" name="Rectangle 43">
              <a:extLst>
                <a:ext uri="{FF2B5EF4-FFF2-40B4-BE49-F238E27FC236}">
                  <a16:creationId xmlns:a16="http://schemas.microsoft.com/office/drawing/2014/main" id="{0EBC6BD6-19FB-48EB-AAE1-EE880B7309B7}"/>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5" name="Oval 44">
              <a:extLst>
                <a:ext uri="{FF2B5EF4-FFF2-40B4-BE49-F238E27FC236}">
                  <a16:creationId xmlns:a16="http://schemas.microsoft.com/office/drawing/2014/main" id="{C2DE6775-2949-4FA4-A927-2E63EE112687}"/>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6" name="Rectangle 45">
              <a:extLst>
                <a:ext uri="{FF2B5EF4-FFF2-40B4-BE49-F238E27FC236}">
                  <a16:creationId xmlns:a16="http://schemas.microsoft.com/office/drawing/2014/main" id="{0327DBB1-76D8-4500-A9CC-6997FA37E3AD}"/>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7" name="Oval 46">
              <a:extLst>
                <a:ext uri="{FF2B5EF4-FFF2-40B4-BE49-F238E27FC236}">
                  <a16:creationId xmlns:a16="http://schemas.microsoft.com/office/drawing/2014/main" id="{FAC14D20-2A7E-43AE-B7E8-4B4F515F3AE2}"/>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48" name="TextBox 47">
            <a:extLst>
              <a:ext uri="{FF2B5EF4-FFF2-40B4-BE49-F238E27FC236}">
                <a16:creationId xmlns:a16="http://schemas.microsoft.com/office/drawing/2014/main" id="{1BA6B745-ACF9-4058-AE13-A3F471E28BB5}"/>
              </a:ext>
            </a:extLst>
          </p:cNvPr>
          <p:cNvSpPr txBox="1"/>
          <p:nvPr/>
        </p:nvSpPr>
        <p:spPr>
          <a:xfrm>
            <a:off x="8653270" y="5722056"/>
            <a:ext cx="206966" cy="161583"/>
          </a:xfrm>
          <a:prstGeom prst="rect">
            <a:avLst/>
          </a:prstGeom>
          <a:noFill/>
        </p:spPr>
        <p:txBody>
          <a:bodyPr wrap="square" lIns="0" tIns="0" rIns="0" bIns="0" rtlCol="0">
            <a:spAutoFit/>
          </a:bodyPr>
          <a:lstStyle/>
          <a:p>
            <a:r>
              <a:rPr lang="en-GB" sz="1050" b="1"/>
              <a:t>**</a:t>
            </a:r>
          </a:p>
        </p:txBody>
      </p:sp>
      <p:sp>
        <p:nvSpPr>
          <p:cNvPr id="28" name="Oval 27">
            <a:extLst>
              <a:ext uri="{FF2B5EF4-FFF2-40B4-BE49-F238E27FC236}">
                <a16:creationId xmlns:a16="http://schemas.microsoft.com/office/drawing/2014/main" id="{EAF6331B-F23A-482D-8B85-BC7322688C5C}"/>
              </a:ext>
            </a:extLst>
          </p:cNvPr>
          <p:cNvSpPr/>
          <p:nvPr/>
        </p:nvSpPr>
        <p:spPr>
          <a:xfrm>
            <a:off x="3858776" y="1344987"/>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74</a:t>
            </a:r>
          </a:p>
        </p:txBody>
      </p:sp>
    </p:spTree>
    <p:extLst>
      <p:ext uri="{BB962C8B-B14F-4D97-AF65-F5344CB8AC3E}">
        <p14:creationId xmlns:p14="http://schemas.microsoft.com/office/powerpoint/2010/main" val="117117311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Fy Rheolwr/Goruchwyliwr a’m Tîm: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fod yn fodlon ar y gefnogaeth maent yn ei chael gan </a:t>
            </a:r>
            <a:br>
              <a:rPr sz="1400"/>
            </a:br>
            <a:r>
              <a:rPr lang="cy-GB" sz="1400" b="1" i="0" strike="noStrike" cap="none" spc="0" baseline="0">
                <a:solidFill>
                  <a:srgbClr val="FFFFFF"/>
                </a:solidFill>
                <a:effectLst/>
                <a:latin typeface="Arial"/>
                <a:ea typeface="Arial"/>
                <a:cs typeface="Arial"/>
              </a:rPr>
              <a:t>eu rheolwr uniongyrchol</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fod yn fodlon ar y gefnogaeth maent yn ei chael gan </a:t>
            </a:r>
            <a:br>
              <a:rPr sz="1400"/>
            </a:br>
            <a:r>
              <a:rPr lang="cy-GB" sz="1400" b="1" i="0" strike="noStrike" cap="none" spc="0" baseline="0">
                <a:solidFill>
                  <a:srgbClr val="FFFFFF"/>
                </a:solidFill>
                <a:effectLst/>
                <a:latin typeface="Arial"/>
                <a:ea typeface="Arial"/>
                <a:cs typeface="Arial"/>
              </a:rPr>
              <a:t>eu rheolwr uniongyrchol</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00143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hyd gwasanaeth o 3-5 mlynedd (68%)</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489072"/>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BioGyfansoddion a Bywyd Preswyl (45%)</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6646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Gwasanaethau Cyllid (63%)</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52526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G002 (45%)</a:t>
            </a:r>
          </a:p>
        </p:txBody>
      </p:sp>
      <p:sp>
        <p:nvSpPr>
          <p:cNvPr id="20" name="Rectangle: Rounded Corners 19">
            <a:extLst>
              <a:ext uri="{FF2B5EF4-FFF2-40B4-BE49-F238E27FC236}">
                <a16:creationId xmlns:a16="http://schemas.microsoft.com/office/drawing/2014/main" id="{8616B27E-F4F0-456E-ADB9-9347F2D0B2BF}"/>
              </a:ext>
            </a:extLst>
          </p:cNvPr>
          <p:cNvSpPr/>
          <p:nvPr/>
        </p:nvSpPr>
        <p:spPr>
          <a:xfrm>
            <a:off x="4147324" y="2310158"/>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dros dro/achlysurol (90%)</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797796"/>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Strategaeth, projectau a chynllunio</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275186"/>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Adnoddau Dynol (100%)</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2833985"/>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du, Asiaidd a grwpiau ethnig lleiafrifol (93%)</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358764"/>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cael cyfarfod un i un rheolaidd gyda’u harweinydd tîm/rheolwr/goruchwyliwr (88%)</a:t>
            </a:r>
          </a:p>
        </p:txBody>
      </p:sp>
      <p:sp>
        <p:nvSpPr>
          <p:cNvPr id="17" name="Rectangle: Rounded Corners 16">
            <a:extLst>
              <a:ext uri="{FF2B5EF4-FFF2-40B4-BE49-F238E27FC236}">
                <a16:creationId xmlns:a16="http://schemas.microsoft.com/office/drawing/2014/main" id="{536745B5-971D-49AC-A402-6FF6402F1753}"/>
              </a:ext>
            </a:extLst>
          </p:cNvPr>
          <p:cNvSpPr/>
          <p:nvPr/>
        </p:nvSpPr>
        <p:spPr>
          <a:xfrm>
            <a:off x="3068699" y="604228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cael cydnabyddiaeth am waith da (7%)</a:t>
            </a:r>
          </a:p>
        </p:txBody>
      </p:sp>
    </p:spTree>
    <p:extLst>
      <p:ext uri="{BB962C8B-B14F-4D97-AF65-F5344CB8AC3E}">
        <p14:creationId xmlns:p14="http://schemas.microsoft.com/office/powerpoint/2010/main" val="21754829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1EDE4C-957C-F048-9BFB-A51A442B2D90}"/>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Cefndir a methodoleg</a:t>
            </a:r>
          </a:p>
        </p:txBody>
      </p:sp>
      <p:sp>
        <p:nvSpPr>
          <p:cNvPr id="4" name="Text Placeholder 3">
            <a:extLst>
              <a:ext uri="{FF2B5EF4-FFF2-40B4-BE49-F238E27FC236}">
                <a16:creationId xmlns:a16="http://schemas.microsoft.com/office/drawing/2014/main" id="{7FD34A66-3ECF-224C-A01F-ACF70F2D94F0}"/>
              </a:ext>
            </a:extLst>
          </p:cNvPr>
          <p:cNvSpPr>
            <a:spLocks noGrp="1"/>
          </p:cNvSpPr>
          <p:nvPr>
            <p:ph type="body" sz="quarter" idx="13"/>
          </p:nvPr>
        </p:nvSpPr>
        <p:spPr>
          <a:xfrm>
            <a:off x="521941" y="2458653"/>
            <a:ext cx="7266333" cy="3352799"/>
          </a:xfrm>
        </p:spPr>
        <p:txBody>
          <a:bodyPr/>
          <a:lstStyle/>
          <a:p>
            <a:pPr>
              <a:spcBef>
                <a:spcPct val="0"/>
              </a:spcBef>
              <a:spcAft>
                <a:spcPts val="600"/>
              </a:spcAft>
            </a:pPr>
            <a:r>
              <a:rPr lang="cy-GB" sz="1400" b="1" i="0" strike="noStrike" cap="none" spc="0" baseline="0">
                <a:solidFill>
                  <a:srgbClr val="B82233"/>
                </a:solidFill>
                <a:effectLst/>
                <a:latin typeface="Arial"/>
                <a:ea typeface="Arial"/>
                <a:cs typeface="Arial"/>
              </a:rPr>
              <a:t>Amcanion:</a:t>
            </a:r>
          </a:p>
          <a:p>
            <a:pPr>
              <a:spcBef>
                <a:spcPct val="0"/>
              </a:spcBef>
              <a:spcAft>
                <a:spcPts val="600"/>
              </a:spcAft>
            </a:pPr>
            <a:r>
              <a:rPr lang="cy-GB" sz="1400" b="1" i="0" strike="noStrike" cap="none" spc="0" baseline="0">
                <a:solidFill>
                  <a:srgbClr val="6D6E71"/>
                </a:solidFill>
                <a:effectLst/>
                <a:latin typeface="Arial"/>
                <a:ea typeface="Arial"/>
                <a:cs typeface="Arial"/>
              </a:rPr>
              <a:t>Rhoi cyfle i aelodau staff rannu eu </a:t>
            </a:r>
            <a:br>
              <a:rPr sz="1400"/>
            </a:br>
            <a:r>
              <a:rPr lang="cy-GB" sz="1400" b="1" i="0" strike="noStrike" cap="none" spc="0" baseline="0">
                <a:solidFill>
                  <a:srgbClr val="6D6E71"/>
                </a:solidFill>
                <a:effectLst/>
                <a:latin typeface="Arial"/>
                <a:ea typeface="Arial"/>
                <a:cs typeface="Arial"/>
              </a:rPr>
              <a:t>barn am y meysydd canlynol:</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Ymgysylltiad</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Boddhad yn y gwaith</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Gweithio yn y brifysgol </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Amgylchedd gwaith</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Gweithio mewn prifysgol ddwyieithog</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Fy rheolwr/goruchwyliwr a’m tîm </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Cyfathrebu a chyfranogiad staff</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Cyflog a buddion</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Datblygu ac adolygu</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Diwylliant a gwerthoedd</a:t>
            </a:r>
          </a:p>
          <a:p>
            <a:pPr>
              <a:spcBef>
                <a:spcPct val="0"/>
              </a:spcBef>
            </a:pPr>
            <a:endParaRPr lang="en-GB"/>
          </a:p>
          <a:p>
            <a:pPr>
              <a:spcBef>
                <a:spcPct val="0"/>
              </a:spcBef>
              <a:spcAft>
                <a:spcPts val="600"/>
              </a:spcAft>
            </a:pPr>
            <a:r>
              <a:rPr lang="cy-GB" sz="1400" b="0" i="0" strike="noStrike" cap="none" spc="0" baseline="0">
                <a:solidFill>
                  <a:srgbClr val="6D6E71"/>
                </a:solidFill>
                <a:effectLst/>
                <a:latin typeface="Arial"/>
                <a:ea typeface="Arial"/>
                <a:cs typeface="Arial"/>
              </a:rPr>
              <a:t>Cynhaliwyd yr arolwg rhwng </a:t>
            </a:r>
            <a:r>
              <a:rPr lang="cy-GB" sz="1400" b="1" i="0" strike="noStrike" cap="none" spc="0" baseline="0">
                <a:solidFill>
                  <a:srgbClr val="6D6E71"/>
                </a:solidFill>
                <a:effectLst/>
                <a:latin typeface="Arial"/>
                <a:ea typeface="Arial"/>
                <a:cs typeface="Arial"/>
              </a:rPr>
              <a:t>16 Chwefror </a:t>
            </a:r>
            <a:r>
              <a:rPr lang="cy-GB" sz="1400" b="0" i="0" strike="noStrike" cap="none" spc="0" baseline="0">
                <a:solidFill>
                  <a:srgbClr val="6D6E71"/>
                </a:solidFill>
                <a:effectLst/>
                <a:latin typeface="Arial"/>
                <a:ea typeface="Arial"/>
                <a:cs typeface="Arial"/>
              </a:rPr>
              <a:t>a </a:t>
            </a:r>
            <a:r>
              <a:rPr lang="cy-GB" sz="1400" b="1" i="0" strike="noStrike" cap="none" spc="0" baseline="0">
                <a:solidFill>
                  <a:srgbClr val="6D6E71"/>
                </a:solidFill>
                <a:effectLst/>
                <a:latin typeface="Arial"/>
                <a:ea typeface="Arial"/>
                <a:cs typeface="Arial"/>
              </a:rPr>
              <a:t>14 Mawrth 2022.</a:t>
            </a:r>
          </a:p>
        </p:txBody>
      </p:sp>
      <p:sp>
        <p:nvSpPr>
          <p:cNvPr id="6" name="Text Placeholder 5">
            <a:extLst>
              <a:ext uri="{FF2B5EF4-FFF2-40B4-BE49-F238E27FC236}">
                <a16:creationId xmlns:a16="http://schemas.microsoft.com/office/drawing/2014/main" id="{09B9B315-BE16-6A42-8D9E-58805E833968}"/>
              </a:ext>
            </a:extLst>
          </p:cNvPr>
          <p:cNvSpPr>
            <a:spLocks noGrp="1"/>
          </p:cNvSpPr>
          <p:nvPr>
            <p:ph type="body" sz="quarter" idx="15"/>
          </p:nvPr>
        </p:nvSpPr>
        <p:spPr>
          <a:xfrm>
            <a:off x="521380" y="1281056"/>
            <a:ext cx="7266895" cy="980440"/>
          </a:xfrm>
        </p:spPr>
        <p:txBody>
          <a:bodyPr/>
          <a:lstStyle/>
          <a:p>
            <a:r>
              <a:rPr lang="cy-GB" sz="1400" b="1" i="0" strike="noStrike" cap="none" spc="0" baseline="0">
                <a:solidFill>
                  <a:srgbClr val="B82233"/>
                </a:solidFill>
                <a:effectLst/>
                <a:latin typeface="Arial"/>
                <a:ea typeface="Arial"/>
                <a:cs typeface="Arial"/>
              </a:rPr>
              <a:t>Roedd Arolwg Staff Prifysgol Bangor ar gael i bob aelod staff </a:t>
            </a:r>
            <a:br>
              <a:rPr sz="1400"/>
            </a:br>
            <a:r>
              <a:rPr lang="cy-GB" sz="1400" b="1" i="0" strike="noStrike" cap="none" spc="0" baseline="0">
                <a:solidFill>
                  <a:srgbClr val="B82233"/>
                </a:solidFill>
                <a:effectLst/>
                <a:latin typeface="Arial"/>
                <a:ea typeface="Arial"/>
                <a:cs typeface="Arial"/>
              </a:rPr>
              <a:t>yn y Gymraeg a’r Saesneg ar draws y brifysgol drwy’r dull canlynol:</a:t>
            </a:r>
          </a:p>
          <a:p>
            <a:pPr marL="144000" indent="-144000">
              <a:buFont typeface="Arial" panose="020B0604020202020204" pitchFamily="34" charset="0"/>
              <a:buChar char="•"/>
            </a:pPr>
            <a:r>
              <a:rPr lang="cy-GB" sz="1400" b="0" i="0" strike="noStrike" cap="none" spc="0" baseline="0">
                <a:solidFill>
                  <a:srgbClr val="6D6E71"/>
                </a:solidFill>
                <a:effectLst/>
                <a:latin typeface="Arial"/>
                <a:ea typeface="Arial"/>
                <a:cs typeface="Arial"/>
              </a:rPr>
              <a:t>Arolwg ar-lein wedi ei anfon i gyfrifon e-bost gwaith </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Darparwyd copi papur yn y gwaith i aelodau staff heb fynediad i gyfrif e-bost gwaith</a:t>
            </a:r>
          </a:p>
        </p:txBody>
      </p:sp>
      <p:sp>
        <p:nvSpPr>
          <p:cNvPr id="11" name="Text Placeholder 8">
            <a:extLst>
              <a:ext uri="{FF2B5EF4-FFF2-40B4-BE49-F238E27FC236}">
                <a16:creationId xmlns:a16="http://schemas.microsoft.com/office/drawing/2014/main" id="{59B34F9B-F166-436F-BD79-4FF62167958F}"/>
              </a:ext>
            </a:extLst>
          </p:cNvPr>
          <p:cNvSpPr>
            <a:spLocks noGrp="1"/>
          </p:cNvSpPr>
          <p:nvPr>
            <p:ph type="body" sz="quarter" idx="14"/>
          </p:nvPr>
        </p:nvSpPr>
        <p:spPr>
          <a:xfrm>
            <a:off x="4403725" y="3248423"/>
            <a:ext cx="2657762" cy="1920240"/>
          </a:xfrm>
        </p:spPr>
        <p:txBody>
          <a:bodyPr/>
          <a:lstStyle/>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Arweinyddiaeth</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Rheoli newid</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Cydraddoldeb ac amrywiaeth</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Aflonyddu a bwlio</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Iechyd a lles</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Cynaliadwyedd</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Gwelliannau at y dyfodol</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Ynglŷn â’ch swydd</a:t>
            </a:r>
          </a:p>
          <a:p>
            <a:pPr marL="144000" indent="-144000">
              <a:spcBef>
                <a:spcPct val="0"/>
              </a:spcBef>
              <a:buFont typeface="Arial" panose="020B0604020202020204" pitchFamily="34" charset="0"/>
              <a:buChar char="•"/>
            </a:pPr>
            <a:r>
              <a:rPr lang="cy-GB" sz="1400" b="0" i="0" strike="noStrike" cap="none" spc="0" baseline="0">
                <a:solidFill>
                  <a:srgbClr val="6D6E71"/>
                </a:solidFill>
                <a:effectLst/>
                <a:latin typeface="Arial"/>
                <a:ea typeface="Arial"/>
                <a:cs typeface="Arial"/>
              </a:rPr>
              <a:t>Cynlluniau at y dyfodol</a:t>
            </a:r>
          </a:p>
        </p:txBody>
      </p:sp>
      <p:grpSp>
        <p:nvGrpSpPr>
          <p:cNvPr id="9" name="Group 8">
            <a:extLst>
              <a:ext uri="{FF2B5EF4-FFF2-40B4-BE49-F238E27FC236}">
                <a16:creationId xmlns:a16="http://schemas.microsoft.com/office/drawing/2014/main" id="{F4446DC5-9035-5341-B6D7-4DCC7973FEEC}"/>
              </a:ext>
            </a:extLst>
          </p:cNvPr>
          <p:cNvGrpSpPr/>
          <p:nvPr/>
        </p:nvGrpSpPr>
        <p:grpSpPr>
          <a:xfrm>
            <a:off x="8411895" y="466209"/>
            <a:ext cx="3780105" cy="3249654"/>
            <a:chOff x="8937166" y="832615"/>
            <a:chExt cx="3254834" cy="2798093"/>
          </a:xfrm>
        </p:grpSpPr>
        <p:pic>
          <p:nvPicPr>
            <p:cNvPr id="12" name="Picture 11">
              <a:extLst>
                <a:ext uri="{FF2B5EF4-FFF2-40B4-BE49-F238E27FC236}">
                  <a16:creationId xmlns:a16="http://schemas.microsoft.com/office/drawing/2014/main" id="{649C0EB4-295E-4D47-AA0A-4E61929359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63897" y="1565982"/>
              <a:ext cx="2429738" cy="1358469"/>
            </a:xfrm>
            <a:prstGeom prst="rect">
              <a:avLst/>
            </a:prstGeom>
          </p:spPr>
        </p:pic>
        <p:pic>
          <p:nvPicPr>
            <p:cNvPr id="13" name="Picture 12">
              <a:extLst>
                <a:ext uri="{FF2B5EF4-FFF2-40B4-BE49-F238E27FC236}">
                  <a16:creationId xmlns:a16="http://schemas.microsoft.com/office/drawing/2014/main" id="{764DCE2B-6C17-9947-AD05-5BB83F9CFB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26193" y="1054250"/>
              <a:ext cx="2079877" cy="483918"/>
            </a:xfrm>
            <a:prstGeom prst="rect">
              <a:avLst/>
            </a:prstGeom>
          </p:spPr>
        </p:pic>
        <p:pic>
          <p:nvPicPr>
            <p:cNvPr id="14" name="Picture 13">
              <a:extLst>
                <a:ext uri="{FF2B5EF4-FFF2-40B4-BE49-F238E27FC236}">
                  <a16:creationId xmlns:a16="http://schemas.microsoft.com/office/drawing/2014/main" id="{D5A4DECE-54F7-6E40-B1CA-ACC3EAB6264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75862" y="952094"/>
              <a:ext cx="3116138" cy="102156"/>
            </a:xfrm>
            <a:prstGeom prst="rect">
              <a:avLst/>
            </a:prstGeom>
          </p:spPr>
        </p:pic>
        <p:pic>
          <p:nvPicPr>
            <p:cNvPr id="15" name="Picture 14">
              <a:extLst>
                <a:ext uri="{FF2B5EF4-FFF2-40B4-BE49-F238E27FC236}">
                  <a16:creationId xmlns:a16="http://schemas.microsoft.com/office/drawing/2014/main" id="{47FD30E4-DB8C-C84E-9292-81569EB4E29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37166" y="832615"/>
              <a:ext cx="3254400" cy="2798093"/>
            </a:xfrm>
            <a:prstGeom prst="rect">
              <a:avLst/>
            </a:prstGeom>
          </p:spPr>
        </p:pic>
      </p:grpSp>
      <p:grpSp>
        <p:nvGrpSpPr>
          <p:cNvPr id="16" name="Group 15">
            <a:extLst>
              <a:ext uri="{FF2B5EF4-FFF2-40B4-BE49-F238E27FC236}">
                <a16:creationId xmlns:a16="http://schemas.microsoft.com/office/drawing/2014/main" id="{6200AA16-70D5-C541-B890-BB012456809C}"/>
              </a:ext>
            </a:extLst>
          </p:cNvPr>
          <p:cNvGrpSpPr/>
          <p:nvPr/>
        </p:nvGrpSpPr>
        <p:grpSpPr>
          <a:xfrm>
            <a:off x="7267788" y="1325086"/>
            <a:ext cx="1844860" cy="2260687"/>
            <a:chOff x="7410450" y="2505076"/>
            <a:chExt cx="2000250" cy="2451101"/>
          </a:xfrm>
          <a:effectLst>
            <a:outerShdw blurRad="50800" dist="38100" dir="2700000" algn="tl" rotWithShape="0">
              <a:prstClr val="black">
                <a:alpha val="40000"/>
              </a:prstClr>
            </a:outerShdw>
          </a:effectLst>
        </p:grpSpPr>
        <p:pic>
          <p:nvPicPr>
            <p:cNvPr id="17" name="Picture 16">
              <a:extLst>
                <a:ext uri="{FF2B5EF4-FFF2-40B4-BE49-F238E27FC236}">
                  <a16:creationId xmlns:a16="http://schemas.microsoft.com/office/drawing/2014/main" id="{9F7A5E49-69CD-B245-90FE-353F44D2EBB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410450" y="2505076"/>
              <a:ext cx="2000250" cy="2451100"/>
            </a:xfrm>
            <a:prstGeom prst="rect">
              <a:avLst/>
            </a:prstGeom>
            <a:ln w="3175">
              <a:solidFill>
                <a:schemeClr val="accent1">
                  <a:shade val="50000"/>
                </a:schemeClr>
              </a:solidFill>
            </a:ln>
          </p:spPr>
        </p:pic>
        <p:pic>
          <p:nvPicPr>
            <p:cNvPr id="18" name="Picture 17">
              <a:extLst>
                <a:ext uri="{FF2B5EF4-FFF2-40B4-BE49-F238E27FC236}">
                  <a16:creationId xmlns:a16="http://schemas.microsoft.com/office/drawing/2014/main" id="{7052B9C4-7F71-034F-BA5E-81045E8A36B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607300" y="3181351"/>
              <a:ext cx="1612900" cy="1774826"/>
            </a:xfrm>
            <a:prstGeom prst="rect">
              <a:avLst/>
            </a:prstGeom>
          </p:spPr>
        </p:pic>
        <p:pic>
          <p:nvPicPr>
            <p:cNvPr id="19" name="Picture 18">
              <a:extLst>
                <a:ext uri="{FF2B5EF4-FFF2-40B4-BE49-F238E27FC236}">
                  <a16:creationId xmlns:a16="http://schemas.microsoft.com/office/drawing/2014/main" id="{6F6462FA-67ED-7B49-ACC6-C6A08B25C5A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410450" y="2677913"/>
              <a:ext cx="2000250" cy="465391"/>
            </a:xfrm>
            <a:prstGeom prst="rect">
              <a:avLst/>
            </a:prstGeom>
          </p:spPr>
        </p:pic>
      </p:grpSp>
      <p:grpSp>
        <p:nvGrpSpPr>
          <p:cNvPr id="20" name="Group 19">
            <a:extLst>
              <a:ext uri="{FF2B5EF4-FFF2-40B4-BE49-F238E27FC236}">
                <a16:creationId xmlns:a16="http://schemas.microsoft.com/office/drawing/2014/main" id="{ED9FC6D7-3230-E342-9BC1-08DFABCBA712}"/>
              </a:ext>
            </a:extLst>
          </p:cNvPr>
          <p:cNvGrpSpPr/>
          <p:nvPr/>
        </p:nvGrpSpPr>
        <p:grpSpPr>
          <a:xfrm>
            <a:off x="7201489" y="4014189"/>
            <a:ext cx="4491240" cy="2260685"/>
            <a:chOff x="7719597" y="4168593"/>
            <a:chExt cx="3973132" cy="1999893"/>
          </a:xfrm>
        </p:grpSpPr>
        <p:pic>
          <p:nvPicPr>
            <p:cNvPr id="21" name="Picture 20">
              <a:extLst>
                <a:ext uri="{FF2B5EF4-FFF2-40B4-BE49-F238E27FC236}">
                  <a16:creationId xmlns:a16="http://schemas.microsoft.com/office/drawing/2014/main" id="{32210CD3-B6CB-0042-8E0E-FED20A6B0EC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rot="20801036">
              <a:off x="7719597" y="4229493"/>
              <a:ext cx="1372167" cy="1938993"/>
            </a:xfrm>
            <a:prstGeom prst="rect">
              <a:avLst/>
            </a:prstGeom>
            <a:effectLst>
              <a:glow rad="63500">
                <a:schemeClr val="accent1">
                  <a:satMod val="175000"/>
                  <a:alpha val="40000"/>
                </a:schemeClr>
              </a:glow>
            </a:effectLst>
          </p:spPr>
        </p:pic>
        <p:grpSp>
          <p:nvGrpSpPr>
            <p:cNvPr id="22" name="Group 21">
              <a:extLst>
                <a:ext uri="{FF2B5EF4-FFF2-40B4-BE49-F238E27FC236}">
                  <a16:creationId xmlns:a16="http://schemas.microsoft.com/office/drawing/2014/main" id="{CE5E411B-D145-D248-AAA4-2882716B3E2A}"/>
                </a:ext>
              </a:extLst>
            </p:cNvPr>
            <p:cNvGrpSpPr/>
            <p:nvPr/>
          </p:nvGrpSpPr>
          <p:grpSpPr>
            <a:xfrm>
              <a:off x="8940109" y="4168593"/>
              <a:ext cx="2752620" cy="1938993"/>
              <a:chOff x="8940109" y="4556536"/>
              <a:chExt cx="2752620" cy="1938993"/>
            </a:xfrm>
          </p:grpSpPr>
          <p:pic>
            <p:nvPicPr>
              <p:cNvPr id="23" name="Picture 22">
                <a:extLst>
                  <a:ext uri="{FF2B5EF4-FFF2-40B4-BE49-F238E27FC236}">
                    <a16:creationId xmlns:a16="http://schemas.microsoft.com/office/drawing/2014/main" id="{A08ADC54-E248-BB4F-9571-8933CC4087B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940109" y="4556536"/>
                <a:ext cx="1372167" cy="1938993"/>
              </a:xfrm>
              <a:prstGeom prst="rect">
                <a:avLst/>
              </a:prstGeom>
              <a:effectLst>
                <a:glow rad="63500">
                  <a:schemeClr val="accent1">
                    <a:satMod val="175000"/>
                    <a:alpha val="40000"/>
                  </a:schemeClr>
                </a:glow>
              </a:effectLst>
            </p:spPr>
          </p:pic>
          <p:pic>
            <p:nvPicPr>
              <p:cNvPr id="24" name="Picture 23">
                <a:extLst>
                  <a:ext uri="{FF2B5EF4-FFF2-40B4-BE49-F238E27FC236}">
                    <a16:creationId xmlns:a16="http://schemas.microsoft.com/office/drawing/2014/main" id="{FC33A3EE-9BE7-7B47-A247-777A2FE9B32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0318573" y="4556536"/>
                <a:ext cx="1374156" cy="1938993"/>
              </a:xfrm>
              <a:prstGeom prst="rect">
                <a:avLst/>
              </a:prstGeom>
              <a:effectLst>
                <a:glow rad="63500">
                  <a:schemeClr val="accent1">
                    <a:satMod val="175000"/>
                    <a:alpha val="40000"/>
                  </a:schemeClr>
                </a:glow>
              </a:effectLst>
            </p:spPr>
          </p:pic>
        </p:grpSp>
      </p:grpSp>
    </p:spTree>
    <p:extLst>
      <p:ext uri="{BB962C8B-B14F-4D97-AF65-F5344CB8AC3E}">
        <p14:creationId xmlns:p14="http://schemas.microsoft.com/office/powerpoint/2010/main" val="316356229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5C3F-DDAD-4FC2-A6FE-44E9FD3F8B51}"/>
              </a:ext>
            </a:extLst>
          </p:cNvPr>
          <p:cNvSpPr>
            <a:spLocks noGrp="1"/>
          </p:cNvSpPr>
          <p:nvPr>
            <p:ph type="title"/>
          </p:nvPr>
        </p:nvSpPr>
        <p:spPr>
          <a:xfrm>
            <a:off x="519231" y="628804"/>
            <a:ext cx="10148769" cy="853440"/>
          </a:xfrm>
        </p:spPr>
        <p:txBody>
          <a:bodyPr/>
          <a:lstStyle/>
          <a:p>
            <a:r>
              <a:rPr lang="cy-GB" sz="2800" b="1" i="0" strike="noStrike" cap="none" spc="0" baseline="0">
                <a:solidFill>
                  <a:srgbClr val="6D6E71"/>
                </a:solidFill>
                <a:effectLst/>
                <a:latin typeface="Arial"/>
                <a:ea typeface="Arial"/>
                <a:cs typeface="Arial"/>
              </a:rPr>
              <a:t>Mae angen cynnal cyfarfodydd un i un </a:t>
            </a:r>
            <a:br>
              <a:rPr sz="2800"/>
            </a:br>
            <a:r>
              <a:rPr lang="cy-GB" sz="2800" b="1" i="0" strike="noStrike" cap="none" spc="0" baseline="0">
                <a:solidFill>
                  <a:srgbClr val="6D6E71"/>
                </a:solidFill>
                <a:effectLst/>
                <a:latin typeface="Arial"/>
                <a:ea typeface="Arial"/>
                <a:cs typeface="Arial"/>
              </a:rPr>
              <a:t>yn fwy cyson ac yn rheolaidd ar draws y brifysgol</a:t>
            </a:r>
          </a:p>
        </p:txBody>
      </p:sp>
      <p:sp>
        <p:nvSpPr>
          <p:cNvPr id="5" name="Text Placeholder 4">
            <a:extLst>
              <a:ext uri="{FF2B5EF4-FFF2-40B4-BE49-F238E27FC236}">
                <a16:creationId xmlns:a16="http://schemas.microsoft.com/office/drawing/2014/main" id="{BFC59BCC-C1EE-44DD-B17E-83F512163B5A}"/>
              </a:ext>
            </a:extLst>
          </p:cNvPr>
          <p:cNvSpPr>
            <a:spLocks noGrp="1"/>
          </p:cNvSpPr>
          <p:nvPr>
            <p:ph type="body" sz="quarter" idx="15"/>
          </p:nvPr>
        </p:nvSpPr>
        <p:spPr>
          <a:xfrm>
            <a:off x="520621" y="1635218"/>
            <a:ext cx="10147379" cy="646331"/>
          </a:xfrm>
        </p:spPr>
        <p:txBody>
          <a:bodyPr wrap="square" lIns="0" tIns="0" rIns="0" bIns="0" anchor="t">
            <a:spAutoFit/>
          </a:bodyPr>
          <a:lstStyle/>
          <a:p>
            <a:r>
              <a:rPr lang="cy-GB" sz="1400" b="0" i="0" strike="noStrike" cap="none" spc="0" baseline="0">
                <a:solidFill>
                  <a:srgbClr val="6D6E71"/>
                </a:solidFill>
                <a:effectLst/>
                <a:latin typeface="Arial"/>
                <a:ea typeface="Arial"/>
                <a:cs typeface="Arial"/>
              </a:rPr>
              <a:t>Amlygir pwysigrwydd cyfarfodydd un i un yn y siart isod. Mae staff sy’n cael cyfarfodydd un i un rheolaidd ddwywaith yn fwy tebygol o ddweud eu bod yn teimlo eu bod yn cael eu gwerthfawrogi gan y brifysgol ac yn cael eu hysbrydoli gan y brifysgol i wneud eu gorau na'r rhai nad ydynt yn cael cyfarfodydd un i un rheolaidd.</a:t>
            </a:r>
            <a:r>
              <a:rPr lang="cy-GB">
                <a:solidFill>
                  <a:srgbClr val="6D6E71"/>
                </a:solidFill>
                <a:latin typeface="Arial"/>
                <a:ea typeface="Arial"/>
                <a:cs typeface="Arial"/>
              </a:rPr>
              <a:t> </a:t>
            </a:r>
            <a:endParaRPr lang="cy-GB" sz="1400" b="0" i="0" strike="noStrike" cap="none" spc="0" baseline="0">
              <a:solidFill>
                <a:srgbClr val="6D6E71"/>
              </a:solidFill>
              <a:effectLst/>
              <a:latin typeface="Arial"/>
              <a:ea typeface="Arial"/>
              <a:cs typeface="Arial"/>
            </a:endParaRPr>
          </a:p>
        </p:txBody>
      </p:sp>
      <p:sp>
        <p:nvSpPr>
          <p:cNvPr id="6" name="Footer Placeholder 5">
            <a:extLst>
              <a:ext uri="{FF2B5EF4-FFF2-40B4-BE49-F238E27FC236}">
                <a16:creationId xmlns:a16="http://schemas.microsoft.com/office/drawing/2014/main" id="{B5DE2B6A-9661-4E92-92A8-BEDEC18108F6}"/>
              </a:ext>
            </a:extLst>
          </p:cNvPr>
          <p:cNvSpPr>
            <a:spLocks noGrp="1"/>
          </p:cNvSpPr>
          <p:nvPr>
            <p:ph type="ftr" sz="quarter" idx="3"/>
          </p:nvPr>
        </p:nvSpPr>
        <p:spPr>
          <a:xfrm>
            <a:off x="2225996" y="6226287"/>
            <a:ext cx="7235184" cy="280641"/>
          </a:xfrm>
        </p:spPr>
        <p:txBody>
          <a:bodyPr/>
          <a:lstStyle/>
          <a:p>
            <a:r>
              <a:rPr lang="cy-GB" sz="800" b="1" i="0" strike="noStrike" cap="none" spc="0" baseline="0">
                <a:solidFill>
                  <a:srgbClr val="6D6E71"/>
                </a:solidFill>
                <a:effectLst/>
                <a:latin typeface="Arial"/>
                <a:ea typeface="Arial"/>
                <a:cs typeface="Arial"/>
              </a:rPr>
              <a:t>Sylfaen:</a:t>
            </a:r>
            <a:r>
              <a:rPr lang="cy-GB" sz="800" b="0" i="0" strike="noStrike" cap="none" spc="0" baseline="0">
                <a:solidFill>
                  <a:srgbClr val="6D6E71"/>
                </a:solidFill>
                <a:effectLst/>
                <a:latin typeface="Arial"/>
                <a:ea typeface="Arial"/>
                <a:cs typeface="Arial"/>
              </a:rPr>
              <a:t> Yr holl ymatebwyrC08. A ydych yn cael cyfarfodydd un i un rheolaidd gyda'ch arweinydd tîm/rheolwr/goruchwyliwr?</a:t>
            </a:r>
          </a:p>
        </p:txBody>
      </p:sp>
      <p:graphicFrame>
        <p:nvGraphicFramePr>
          <p:cNvPr id="9" name="Chart 8">
            <a:extLst>
              <a:ext uri="{FF2B5EF4-FFF2-40B4-BE49-F238E27FC236}">
                <a16:creationId xmlns:a16="http://schemas.microsoft.com/office/drawing/2014/main" id="{97E0A4B9-3681-4DAF-B874-D6A0EDB2784A}"/>
              </a:ext>
            </a:extLst>
          </p:cNvPr>
          <p:cNvGraphicFramePr/>
          <p:nvPr>
            <p:extLst>
              <p:ext uri="{D42A27DB-BD31-4B8C-83A1-F6EECF244321}">
                <p14:modId xmlns:p14="http://schemas.microsoft.com/office/powerpoint/2010/main" val="2448643666"/>
              </p:ext>
            </p:extLst>
          </p:nvPr>
        </p:nvGraphicFramePr>
        <p:xfrm>
          <a:off x="519231" y="2093178"/>
          <a:ext cx="5303599" cy="35581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10">
            <a:extLst>
              <a:ext uri="{FF2B5EF4-FFF2-40B4-BE49-F238E27FC236}">
                <a16:creationId xmlns:a16="http://schemas.microsoft.com/office/drawing/2014/main" id="{FE55A91E-4952-4CE9-908F-0049FCA1C019}"/>
              </a:ext>
            </a:extLst>
          </p:cNvPr>
          <p:cNvGraphicFramePr>
            <a:graphicFrameLocks noGrp="1"/>
          </p:cNvGraphicFramePr>
          <p:nvPr>
            <p:extLst>
              <p:ext uri="{D42A27DB-BD31-4B8C-83A1-F6EECF244321}">
                <p14:modId xmlns:p14="http://schemas.microsoft.com/office/powerpoint/2010/main" val="526608555"/>
              </p:ext>
            </p:extLst>
          </p:nvPr>
        </p:nvGraphicFramePr>
        <p:xfrm>
          <a:off x="6348412" y="2420938"/>
          <a:ext cx="5327650" cy="2814060"/>
        </p:xfrm>
        <a:graphic>
          <a:graphicData uri="http://schemas.openxmlformats.org/drawingml/2006/table">
            <a:tbl>
              <a:tblPr firstRow="1" bandRow="1">
                <a:tableStyleId>{3B4B98B0-60AC-42C2-AFA5-B58CD77FA1E5}</a:tableStyleId>
              </a:tblPr>
              <a:tblGrid>
                <a:gridCol w="3986919">
                  <a:extLst>
                    <a:ext uri="{9D8B030D-6E8A-4147-A177-3AD203B41FA5}">
                      <a16:colId xmlns:a16="http://schemas.microsoft.com/office/drawing/2014/main" val="2475233319"/>
                    </a:ext>
                  </a:extLst>
                </a:gridCol>
                <a:gridCol w="1340731">
                  <a:extLst>
                    <a:ext uri="{9D8B030D-6E8A-4147-A177-3AD203B41FA5}">
                      <a16:colId xmlns:a16="http://schemas.microsoft.com/office/drawing/2014/main" val="1036967893"/>
                    </a:ext>
                  </a:extLst>
                </a:gridCol>
              </a:tblGrid>
              <a:tr h="459180">
                <a:tc gridSpan="2">
                  <a:txBody>
                    <a:bodyPr/>
                    <a:lstStyle/>
                    <a:p>
                      <a:r>
                        <a:rPr lang="cy-GB" sz="1400" b="1" i="0" strike="noStrike" cap="none" spc="0" baseline="0">
                          <a:solidFill>
                            <a:srgbClr val="FFFFFF"/>
                          </a:solidFill>
                          <a:effectLst/>
                          <a:latin typeface="Arial"/>
                          <a:ea typeface="Arial"/>
                          <a:cs typeface="Arial"/>
                        </a:rPr>
                        <a:t>Staff sy’n llai tebygol o gael cyfarfodydd un i un rheolaidd gyda'u rheolwr</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a:p>
                  </a:txBody>
                  <a:tcPr/>
                </a:tc>
                <a:extLst>
                  <a:ext uri="{0D108BD9-81ED-4DB2-BD59-A6C34878D82A}">
                    <a16:rowId xmlns:a16="http://schemas.microsoft.com/office/drawing/2014/main" val="206701099"/>
                  </a:ext>
                </a:extLst>
              </a:tr>
              <a:tr h="459180">
                <a:tc>
                  <a:txBody>
                    <a:bodyPr/>
                    <a:lstStyle/>
                    <a:p>
                      <a:r>
                        <a:rPr lang="cy-GB" sz="1100" b="0" i="0" strike="noStrike" cap="none" spc="0" baseline="0">
                          <a:solidFill>
                            <a:srgbClr val="6D6E71"/>
                          </a:solidFill>
                          <a:effectLst/>
                          <a:latin typeface="Arial"/>
                          <a:ea typeface="Arial"/>
                          <a:cs typeface="Arial"/>
                        </a:rPr>
                        <a:t>Coleg Gwyddorau Dynol</a:t>
                      </a:r>
                    </a:p>
                  </a:txBody>
                  <a:tcPr anchor="ctr">
                    <a:lnL>
                      <a:noFill/>
                    </a:lnL>
                    <a:lnR>
                      <a:noFill/>
                    </a:lnR>
                    <a:lnT w="12700" cmpd="sng">
                      <a:noFill/>
                    </a:lnT>
                    <a:lnB>
                      <a:noFill/>
                    </a:lnB>
                    <a:lnTlToBr w="12700" cmpd="sng">
                      <a:noFill/>
                      <a:prstDash val="solid"/>
                    </a:lnTlToBr>
                    <a:lnBlToTr w="12700" cmpd="sng">
                      <a:noFill/>
                      <a:prstDash val="solid"/>
                    </a:lnBlToTr>
                    <a:solidFill>
                      <a:schemeClr val="tx1">
                        <a:alpha val="20000"/>
                      </a:schemeClr>
                    </a:solidFill>
                  </a:tcPr>
                </a:tc>
                <a:tc>
                  <a:txBody>
                    <a:bodyPr/>
                    <a:lstStyle/>
                    <a:p>
                      <a:r>
                        <a:rPr lang="cy-GB" sz="1200" b="1" i="0" strike="noStrike" cap="none" spc="0" baseline="0">
                          <a:solidFill>
                            <a:srgbClr val="6D6E71"/>
                          </a:solidFill>
                          <a:effectLst/>
                          <a:latin typeface="Arial"/>
                          <a:ea typeface="Arial"/>
                          <a:cs typeface="Arial"/>
                        </a:rPr>
                        <a:t>49%</a:t>
                      </a:r>
                    </a:p>
                  </a:txBody>
                  <a:tcPr anchor="ctr">
                    <a:lnL>
                      <a:noFill/>
                    </a:lnL>
                    <a:lnR>
                      <a:noFill/>
                    </a:lnR>
                    <a:lnT w="12700" cmpd="sng">
                      <a:noFill/>
                    </a:lnT>
                    <a:lnB>
                      <a:noFill/>
                    </a:lnB>
                    <a:lnTlToBr w="12700" cmpd="sng">
                      <a:noFill/>
                      <a:prstDash val="solid"/>
                    </a:lnTlToBr>
                    <a:lnBlToTr w="12700" cmpd="sng">
                      <a:noFill/>
                      <a:prstDash val="solid"/>
                    </a:lnBlToTr>
                    <a:solidFill>
                      <a:schemeClr val="tx1">
                        <a:alpha val="20000"/>
                      </a:schemeClr>
                    </a:solidFill>
                  </a:tcPr>
                </a:tc>
                <a:extLst>
                  <a:ext uri="{0D108BD9-81ED-4DB2-BD59-A6C34878D82A}">
                    <a16:rowId xmlns:a16="http://schemas.microsoft.com/office/drawing/2014/main" val="1206677200"/>
                  </a:ext>
                </a:extLst>
              </a:tr>
              <a:tr h="459180">
                <a:tc>
                  <a:txBody>
                    <a:bodyPr/>
                    <a:lstStyle/>
                    <a:p>
                      <a:r>
                        <a:rPr lang="cy-GB" sz="1100" b="0" i="0" strike="noStrike" cap="none" spc="0" baseline="0">
                          <a:solidFill>
                            <a:srgbClr val="6D6E71"/>
                          </a:solidFill>
                          <a:effectLst/>
                          <a:latin typeface="Arial"/>
                          <a:ea typeface="Arial"/>
                          <a:cs typeface="Arial"/>
                        </a:rPr>
                        <a:t>Coleg Gwyddorau'r Amgylchedd a Pheirianneg</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cy-GB" sz="1200" b="1" i="0" strike="noStrike" cap="none" spc="0" baseline="0">
                          <a:solidFill>
                            <a:srgbClr val="6D6E71"/>
                          </a:solidFill>
                          <a:effectLst/>
                          <a:latin typeface="Arial"/>
                          <a:ea typeface="Arial"/>
                          <a:cs typeface="Arial"/>
                        </a:rPr>
                        <a:t>46%</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27219187"/>
                  </a:ext>
                </a:extLst>
              </a:tr>
              <a:tr h="459180">
                <a:tc>
                  <a:txBody>
                    <a:bodyPr/>
                    <a:lstStyle/>
                    <a:p>
                      <a:r>
                        <a:rPr lang="cy-GB" sz="1100" b="0" i="0" strike="noStrike" cap="none" spc="0" baseline="0">
                          <a:solidFill>
                            <a:srgbClr val="6D6E71"/>
                          </a:solidFill>
                          <a:effectLst/>
                          <a:latin typeface="Arial"/>
                          <a:ea typeface="Arial"/>
                          <a:cs typeface="Arial"/>
                        </a:rPr>
                        <a:t>Academaidd</a:t>
                      </a:r>
                    </a:p>
                  </a:txBody>
                  <a:tcPr anchor="ctr">
                    <a:lnL>
                      <a:noFill/>
                    </a:lnL>
                    <a:lnR>
                      <a:noFill/>
                    </a:lnR>
                    <a:lnT>
                      <a:noFill/>
                    </a:lnT>
                    <a:lnB>
                      <a:noFill/>
                    </a:lnB>
                    <a:lnTlToBr w="12700" cmpd="sng">
                      <a:noFill/>
                      <a:prstDash val="solid"/>
                    </a:lnTlToBr>
                    <a:lnBlToTr w="12700" cmpd="sng">
                      <a:noFill/>
                      <a:prstDash val="solid"/>
                    </a:lnBlToTr>
                    <a:solidFill>
                      <a:schemeClr val="tx1">
                        <a:alpha val="20000"/>
                      </a:schemeClr>
                    </a:solidFill>
                  </a:tcPr>
                </a:tc>
                <a:tc>
                  <a:txBody>
                    <a:bodyPr/>
                    <a:lstStyle/>
                    <a:p>
                      <a:r>
                        <a:rPr lang="cy-GB" sz="1200" b="1" i="0" strike="noStrike" cap="none" spc="0" baseline="0">
                          <a:solidFill>
                            <a:srgbClr val="6D6E71"/>
                          </a:solidFill>
                          <a:effectLst/>
                          <a:latin typeface="Arial"/>
                          <a:ea typeface="Arial"/>
                          <a:cs typeface="Arial"/>
                        </a:rPr>
                        <a:t>53%</a:t>
                      </a:r>
                    </a:p>
                  </a:txBody>
                  <a:tcPr anchor="ctr">
                    <a:lnL>
                      <a:noFill/>
                    </a:lnL>
                    <a:lnR>
                      <a:noFill/>
                    </a:lnR>
                    <a:lnT>
                      <a:noFill/>
                    </a:lnT>
                    <a:lnB>
                      <a:noFill/>
                    </a:lnB>
                    <a:lnTlToBr w="12700" cmpd="sng">
                      <a:noFill/>
                      <a:prstDash val="solid"/>
                    </a:lnTlToBr>
                    <a:lnBlToTr w="12700" cmpd="sng">
                      <a:noFill/>
                      <a:prstDash val="solid"/>
                    </a:lnBlToTr>
                    <a:solidFill>
                      <a:schemeClr val="tx1">
                        <a:alpha val="20000"/>
                      </a:schemeClr>
                    </a:solidFill>
                  </a:tcPr>
                </a:tc>
                <a:extLst>
                  <a:ext uri="{0D108BD9-81ED-4DB2-BD59-A6C34878D82A}">
                    <a16:rowId xmlns:a16="http://schemas.microsoft.com/office/drawing/2014/main" val="1314472307"/>
                  </a:ext>
                </a:extLst>
              </a:tr>
              <a:tr h="459180">
                <a:tc>
                  <a:txBody>
                    <a:bodyPr/>
                    <a:lstStyle/>
                    <a:p>
                      <a:r>
                        <a:rPr lang="cy-GB" sz="1100" b="0" i="0" strike="noStrike" cap="none" spc="0" baseline="0">
                          <a:solidFill>
                            <a:srgbClr val="6D6E71"/>
                          </a:solidFill>
                          <a:effectLst/>
                          <a:latin typeface="Arial"/>
                          <a:ea typeface="Arial"/>
                          <a:cs typeface="Arial"/>
                        </a:rPr>
                        <a:t>Gradd gyflog G002, GP01-3</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cy-GB" sz="1200" b="1" i="0" strike="noStrike" cap="none" spc="0" baseline="0">
                          <a:solidFill>
                            <a:srgbClr val="6D6E71"/>
                          </a:solidFill>
                          <a:effectLst/>
                          <a:latin typeface="Arial"/>
                          <a:ea typeface="Arial"/>
                          <a:cs typeface="Arial"/>
                        </a:rPr>
                        <a:t>62%, 60%</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0233732"/>
                  </a:ext>
                </a:extLst>
              </a:tr>
              <a:tr h="459180">
                <a:tc>
                  <a:txBody>
                    <a:bodyPr/>
                    <a:lstStyle/>
                    <a:p>
                      <a:r>
                        <a:rPr lang="cy-GB" sz="1100" b="0" i="0" strike="noStrike" cap="none" spc="0" baseline="0">
                          <a:solidFill>
                            <a:srgbClr val="6D6E71"/>
                          </a:solidFill>
                          <a:effectLst/>
                          <a:latin typeface="Arial"/>
                          <a:ea typeface="Arial"/>
                          <a:cs typeface="Arial"/>
                        </a:rPr>
                        <a:t>55+ oed</a:t>
                      </a:r>
                    </a:p>
                  </a:txBody>
                  <a:tcPr anchor="ctr">
                    <a:lnL>
                      <a:noFill/>
                    </a:lnL>
                    <a:lnR>
                      <a:noFill/>
                    </a:lnR>
                    <a:lnT>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cy-GB" sz="1200" b="1" i="0" strike="noStrike" cap="none" spc="0" baseline="0">
                          <a:solidFill>
                            <a:srgbClr val="6D6E71"/>
                          </a:solidFill>
                          <a:effectLst/>
                          <a:latin typeface="Arial"/>
                          <a:ea typeface="Arial"/>
                          <a:cs typeface="Arial"/>
                        </a:rPr>
                        <a:t>43%</a:t>
                      </a:r>
                    </a:p>
                  </a:txBody>
                  <a:tcPr anchor="ctr">
                    <a:lnL>
                      <a:noFill/>
                    </a:lnL>
                    <a:lnR>
                      <a:noFill/>
                    </a:lnR>
                    <a:lnT>
                      <a:noFill/>
                    </a:lnT>
                    <a:lnB w="12700" cmpd="sng">
                      <a:noFill/>
                    </a:lnB>
                    <a:lnTlToBr w="12700" cmpd="sng">
                      <a:noFill/>
                      <a:prstDash val="solid"/>
                    </a:lnTlToBr>
                    <a:lnBlToTr w="12700" cmpd="sng">
                      <a:noFill/>
                      <a:prstDash val="solid"/>
                    </a:lnBlToTr>
                    <a:solidFill>
                      <a:schemeClr val="tx1">
                        <a:alpha val="20000"/>
                      </a:schemeClr>
                    </a:solidFill>
                  </a:tcPr>
                </a:tc>
                <a:extLst>
                  <a:ext uri="{0D108BD9-81ED-4DB2-BD59-A6C34878D82A}">
                    <a16:rowId xmlns:a16="http://schemas.microsoft.com/office/drawing/2014/main" val="1368424256"/>
                  </a:ext>
                </a:extLst>
              </a:tr>
            </a:tbl>
          </a:graphicData>
        </a:graphic>
      </p:graphicFrame>
    </p:spTree>
    <p:extLst>
      <p:ext uri="{BB962C8B-B14F-4D97-AF65-F5344CB8AC3E}">
        <p14:creationId xmlns:p14="http://schemas.microsoft.com/office/powerpoint/2010/main" val="31087151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2212040126"/>
              </p:ext>
            </p:extLst>
          </p:nvPr>
        </p:nvGraphicFramePr>
        <p:xfrm>
          <a:off x="512711" y="1268413"/>
          <a:ext cx="11163351" cy="3799016"/>
        </p:xfrm>
        <a:graphic>
          <a:graphicData uri="http://schemas.openxmlformats.org/drawingml/2006/table">
            <a:tbl>
              <a:tblPr firstRow="1" bandRow="1">
                <a:tableStyleId>{2D5ABB26-0587-4C30-8999-92F81FD0307C}</a:tableStyleId>
              </a:tblPr>
              <a:tblGrid>
                <a:gridCol w="8189725">
                  <a:extLst>
                    <a:ext uri="{9D8B030D-6E8A-4147-A177-3AD203B41FA5}">
                      <a16:colId xmlns:a16="http://schemas.microsoft.com/office/drawing/2014/main" val="2486422282"/>
                    </a:ext>
                  </a:extLst>
                </a:gridCol>
                <a:gridCol w="987220">
                  <a:extLst>
                    <a:ext uri="{9D8B030D-6E8A-4147-A177-3AD203B41FA5}">
                      <a16:colId xmlns:a16="http://schemas.microsoft.com/office/drawing/2014/main" val="3915770273"/>
                    </a:ext>
                  </a:extLst>
                </a:gridCol>
                <a:gridCol w="993203">
                  <a:extLst>
                    <a:ext uri="{9D8B030D-6E8A-4147-A177-3AD203B41FA5}">
                      <a16:colId xmlns:a16="http://schemas.microsoft.com/office/drawing/2014/main" val="2509534749"/>
                    </a:ext>
                  </a:extLst>
                </a:gridCol>
                <a:gridCol w="993203">
                  <a:extLst>
                    <a:ext uri="{9D8B030D-6E8A-4147-A177-3AD203B41FA5}">
                      <a16:colId xmlns:a16="http://schemas.microsoft.com/office/drawing/2014/main" val="4207732914"/>
                    </a:ext>
                  </a:extLst>
                </a:gridCol>
              </a:tblGrid>
              <a:tr h="858589">
                <a:tc>
                  <a:txBody>
                    <a:bodyPr/>
                    <a:lstStyle/>
                    <a:p>
                      <a:pPr algn="l"/>
                      <a:r>
                        <a:rPr lang="cy-GB" sz="1400" b="1" i="0" strike="noStrike" cap="none" spc="0" baseline="0">
                          <a:solidFill>
                            <a:srgbClr val="F2F2F2"/>
                          </a:solidFill>
                          <a:effectLst/>
                          <a:latin typeface="Arial"/>
                          <a:ea typeface="Arial"/>
                          <a:cs typeface="Arial"/>
                        </a:rPr>
                        <a:t>Cyfathrebu a chyfranogiad staff</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12301">
                <a:tc>
                  <a:txBody>
                    <a:bodyPr/>
                    <a:lstStyle/>
                    <a:p>
                      <a:pPr algn="l"/>
                      <a:r>
                        <a:rPr lang="cy-GB" sz="1100" b="1" i="0" strike="noStrike" cap="none" spc="0" baseline="0">
                          <a:solidFill>
                            <a:srgbClr val="F2F2F2"/>
                          </a:solidFill>
                          <a:effectLst/>
                          <a:latin typeface="Arial"/>
                          <a:ea typeface="Arial"/>
                          <a:cs typeface="Arial"/>
                        </a:rPr>
                        <a:t>Cyfathrebu a chyfranogiad staff</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60</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438021">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teimlo fy mod yn gwybod yn iawn beth sy'n digwydd yn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y brifysgol </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64%</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+26</a:t>
                      </a:r>
                    </a:p>
                  </a:txBody>
                  <a:tcPr anchor="ctr"/>
                </a:tc>
                <a:tc>
                  <a:txBody>
                    <a:bodyPr/>
                    <a:lstStyle/>
                    <a:p>
                      <a:pPr algn="ctr" fontAlgn="ctr"/>
                      <a:r>
                        <a:rPr lang="cy-GB" sz="1200" b="1" i="0" strike="noStrike" cap="none" spc="0" baseline="0">
                          <a:solidFill>
                            <a:srgbClr val="6D6E71"/>
                          </a:solidFill>
                          <a:effectLst/>
                          <a:latin typeface="Arial"/>
                          <a:ea typeface="Arial"/>
                          <a:cs typeface="Arial"/>
                        </a:rPr>
                        <a:t>-3</a:t>
                      </a:r>
                    </a:p>
                  </a:txBody>
                  <a:tcPr anchor="ctr"/>
                </a:tc>
                <a:extLst>
                  <a:ext uri="{0D108BD9-81ED-4DB2-BD59-A6C34878D82A}">
                    <a16:rowId xmlns:a16="http://schemas.microsoft.com/office/drawing/2014/main" val="2868322297"/>
                  </a:ext>
                </a:extLst>
              </a:tr>
              <a:tr h="438021">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teimlo fy mod yn gwybod yn iawn beth sy'n digwydd yn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fy ysgol/coleg/adran </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63%</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+14</a:t>
                      </a:r>
                    </a:p>
                  </a:txBody>
                  <a:tcPr anchor="ctr">
                    <a:solidFill>
                      <a:schemeClr val="bg2">
                        <a:lumMod val="95000"/>
                      </a:schemeClr>
                    </a:solidFill>
                  </a:tcPr>
                </a:tc>
                <a:tc>
                  <a:txBody>
                    <a:bodyPr/>
                    <a:lstStyle/>
                    <a:p>
                      <a:pPr algn="ctr" fontAlgn="ctr"/>
                      <a:r>
                        <a:rPr lang="en-GB" sz="1200" b="1" i="0" u="none" strike="noStrike">
                          <a:effectLst/>
                          <a:latin typeface="Arial" panose="020B0604020202020204" pitchFamily="34" charset="0"/>
                        </a:rPr>
                        <a:t> </a:t>
                      </a:r>
                    </a:p>
                  </a:txBody>
                  <a:tcPr anchor="ctr">
                    <a:solidFill>
                      <a:schemeClr val="bg2">
                        <a:lumMod val="95000"/>
                      </a:schemeClr>
                    </a:solidFill>
                  </a:tcPr>
                </a:tc>
                <a:extLst>
                  <a:ext uri="{0D108BD9-81ED-4DB2-BD59-A6C34878D82A}">
                    <a16:rowId xmlns:a16="http://schemas.microsoft.com/office/drawing/2014/main" val="1222668292"/>
                  </a:ext>
                </a:extLst>
              </a:tr>
              <a:tr h="438021">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Os wyf eisiau cynnig syniadau newydd neu awgrymiadau ar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gyfer gwelliannau, rwy’n gwybod sut i wneud hynny</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65%</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+7</a:t>
                      </a:r>
                    </a:p>
                  </a:txBody>
                  <a:tcPr anchor="ctr"/>
                </a:tc>
                <a:tc>
                  <a:txBody>
                    <a:bodyPr/>
                    <a:lstStyle/>
                    <a:p>
                      <a:pPr algn="ctr" fontAlgn="ctr"/>
                      <a:r>
                        <a:rPr lang="cy-GB" sz="1200" b="1" i="0" strike="noStrike" cap="none" spc="0" baseline="0">
                          <a:solidFill>
                            <a:srgbClr val="6D6E71"/>
                          </a:solidFill>
                          <a:effectLst/>
                          <a:latin typeface="Arial"/>
                          <a:ea typeface="Arial"/>
                          <a:cs typeface="Arial"/>
                        </a:rPr>
                        <a:t>+2</a:t>
                      </a:r>
                    </a:p>
                  </a:txBody>
                  <a:tcPr anchor="ctr"/>
                </a:tc>
                <a:extLst>
                  <a:ext uri="{0D108BD9-81ED-4DB2-BD59-A6C34878D82A}">
                    <a16:rowId xmlns:a16="http://schemas.microsoft.com/office/drawing/2014/main" val="1099218821"/>
                  </a:ext>
                </a:extLst>
              </a:tr>
              <a:tr h="438021">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hyderus y rhoddir sylw i’m syniadau neu awgrymiadau</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49%</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+9</a:t>
                      </a:r>
                    </a:p>
                  </a:txBody>
                  <a:tcPr anchor="c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-4</a:t>
                      </a:r>
                    </a:p>
                  </a:txBody>
                  <a:tcPr anchor="ctr">
                    <a:solidFill>
                      <a:srgbClr val="E6E6E6"/>
                    </a:solidFill>
                  </a:tcPr>
                </a:tc>
                <a:extLst>
                  <a:ext uri="{0D108BD9-81ED-4DB2-BD59-A6C34878D82A}">
                    <a16:rowId xmlns:a16="http://schemas.microsoft.com/office/drawing/2014/main" val="1591349547"/>
                  </a:ext>
                </a:extLst>
              </a:tr>
              <a:tr h="438021">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Mae cyfleoedd i mi roi gwybod i'r brifysgol am fy marn</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44%</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+12</a:t>
                      </a:r>
                    </a:p>
                  </a:txBody>
                  <a:tcPr anchor="ctr"/>
                </a:tc>
                <a:tc>
                  <a:txBody>
                    <a:bodyPr/>
                    <a:lstStyle/>
                    <a:p>
                      <a:pPr algn="ctr" fontAlgn="ctr"/>
                      <a:r>
                        <a:rPr lang="cy-GB" sz="1200" b="1" i="0" strike="noStrike" cap="none" spc="0" baseline="0">
                          <a:solidFill>
                            <a:srgbClr val="FF0000"/>
                          </a:solidFill>
                          <a:effectLst/>
                          <a:latin typeface="Arial"/>
                          <a:ea typeface="Arial"/>
                          <a:cs typeface="Arial"/>
                        </a:rPr>
                        <a:t>-28</a:t>
                      </a:r>
                    </a:p>
                  </a:txBody>
                  <a:tcPr anchor="ctr"/>
                </a:tc>
                <a:extLst>
                  <a:ext uri="{0D108BD9-81ED-4DB2-BD59-A6C34878D82A}">
                    <a16:rowId xmlns:a16="http://schemas.microsoft.com/office/drawing/2014/main" val="2674987367"/>
                  </a:ext>
                </a:extLst>
              </a:tr>
              <a:tr h="43802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Mae gan y brifysgol ddiwylliant agored a gonest</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37%</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rgbClr val="E6E6E6"/>
                    </a:solidFill>
                  </a:tcPr>
                </a:tc>
                <a:tc>
                  <a:txBody>
                    <a:bodyPr/>
                    <a:lstStyle/>
                    <a:p>
                      <a:pPr algn="ctr" fontAlgn="ctr"/>
                      <a:r>
                        <a:rPr lang="en-GB" sz="1200" b="1" i="0" u="none" strike="noStrike">
                          <a:effectLst/>
                          <a:latin typeface="Arial" panose="020B0604020202020204" pitchFamily="34" charset="0"/>
                        </a:rPr>
                        <a:t> </a:t>
                      </a:r>
                    </a:p>
                  </a:txBody>
                  <a:tcPr anchor="ctr">
                    <a:solidFill>
                      <a:srgbClr val="E6E6E6"/>
                    </a:solidFill>
                  </a:tcPr>
                </a:tc>
                <a:extLst>
                  <a:ext uri="{0D108BD9-81ED-4DB2-BD59-A6C34878D82A}">
                    <a16:rowId xmlns:a16="http://schemas.microsoft.com/office/drawing/2014/main" val="2357963930"/>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2369"/>
            <a:ext cx="5222450" cy="280641"/>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3440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21" name="Chart 20">
            <a:extLst>
              <a:ext uri="{FF2B5EF4-FFF2-40B4-BE49-F238E27FC236}">
                <a16:creationId xmlns:a16="http://schemas.microsoft.com/office/drawing/2014/main" id="{B8912FCA-6BD4-4A0B-8BE2-5E215C937DE9}"/>
              </a:ext>
            </a:extLst>
          </p:cNvPr>
          <p:cNvGraphicFramePr/>
          <p:nvPr>
            <p:extLst>
              <p:ext uri="{D42A27DB-BD31-4B8C-83A1-F6EECF244321}">
                <p14:modId xmlns:p14="http://schemas.microsoft.com/office/powerpoint/2010/main" val="3392366605"/>
              </p:ext>
            </p:extLst>
          </p:nvPr>
        </p:nvGraphicFramePr>
        <p:xfrm>
          <a:off x="4260113" y="2416322"/>
          <a:ext cx="4276336" cy="2680723"/>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2D85B474-0AD3-4D14-AF3E-5332A36597D2}"/>
              </a:ext>
            </a:extLst>
          </p:cNvPr>
          <p:cNvGrpSpPr/>
          <p:nvPr/>
        </p:nvGrpSpPr>
        <p:grpSpPr>
          <a:xfrm>
            <a:off x="512711" y="5229467"/>
            <a:ext cx="8023737" cy="280641"/>
            <a:chOff x="2465408" y="6021012"/>
            <a:chExt cx="5142156" cy="204078"/>
          </a:xfrm>
        </p:grpSpPr>
        <p:sp>
          <p:nvSpPr>
            <p:cNvPr id="25" name="Rectangle 24">
              <a:extLst>
                <a:ext uri="{FF2B5EF4-FFF2-40B4-BE49-F238E27FC236}">
                  <a16:creationId xmlns:a16="http://schemas.microsoft.com/office/drawing/2014/main" id="{C302CB08-E694-4D44-BEAC-B6F6AEC00728}"/>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6" name="Oval 25">
              <a:extLst>
                <a:ext uri="{FF2B5EF4-FFF2-40B4-BE49-F238E27FC236}">
                  <a16:creationId xmlns:a16="http://schemas.microsoft.com/office/drawing/2014/main" id="{E0373320-E6A9-45BE-ABBF-4A7DF5312762}"/>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596B0CEE-1A2F-481F-8AC3-7F556A5B3595}"/>
                </a:ext>
              </a:extLst>
            </p:cNvPr>
            <p:cNvSpPr/>
            <p:nvPr/>
          </p:nvSpPr>
          <p:spPr>
            <a:xfrm>
              <a:off x="5683520"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41" name="Oval 40">
              <a:extLst>
                <a:ext uri="{FF2B5EF4-FFF2-40B4-BE49-F238E27FC236}">
                  <a16:creationId xmlns:a16="http://schemas.microsoft.com/office/drawing/2014/main" id="{78A65008-C716-4AB3-BC85-9AC7F99340B2}"/>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E5702631-A264-4B6E-854F-EBD401153102}"/>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4" name="Oval 43">
              <a:extLst>
                <a:ext uri="{FF2B5EF4-FFF2-40B4-BE49-F238E27FC236}">
                  <a16:creationId xmlns:a16="http://schemas.microsoft.com/office/drawing/2014/main" id="{6D66E215-F29F-4509-86ED-C58BE4FA85BD}"/>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2854DCEB-DAF5-4E63-901B-A93C68C92752}"/>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6" name="Oval 45">
              <a:extLst>
                <a:ext uri="{FF2B5EF4-FFF2-40B4-BE49-F238E27FC236}">
                  <a16:creationId xmlns:a16="http://schemas.microsoft.com/office/drawing/2014/main" id="{EA34A279-BBCD-4E29-B493-929A91BDBC5D}"/>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7" name="Rectangle 46">
              <a:extLst>
                <a:ext uri="{FF2B5EF4-FFF2-40B4-BE49-F238E27FC236}">
                  <a16:creationId xmlns:a16="http://schemas.microsoft.com/office/drawing/2014/main" id="{AB220211-FA98-43BF-A7B8-3C7E780D8481}"/>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8" name="Oval 47">
              <a:extLst>
                <a:ext uri="{FF2B5EF4-FFF2-40B4-BE49-F238E27FC236}">
                  <a16:creationId xmlns:a16="http://schemas.microsoft.com/office/drawing/2014/main" id="{F4B78D2B-2E2C-49BF-A4D2-65A3FA5C4199}"/>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C0487857-298A-4FA5-8EB2-81FD99281A36}"/>
              </a:ext>
            </a:extLst>
          </p:cNvPr>
          <p:cNvSpPr/>
          <p:nvPr/>
        </p:nvSpPr>
        <p:spPr>
          <a:xfrm>
            <a:off x="3983983" y="1280988"/>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60</a:t>
            </a:r>
          </a:p>
        </p:txBody>
      </p:sp>
    </p:spTree>
    <p:extLst>
      <p:ext uri="{BB962C8B-B14F-4D97-AF65-F5344CB8AC3E}">
        <p14:creationId xmlns:p14="http://schemas.microsoft.com/office/powerpoint/2010/main" val="19134009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Cyfathrebu a chyfranogiad staff: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gytuno bod gan y brifysgol ddiwylliant agored a gonest</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gytuno bod gan y brifysgol ddiwylliant agored a gonest</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00143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glir ynglŷn â’r hyn y disgwylir iddynt ei wneud yn eu swydd (5%)</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489072"/>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Bywyd Preswyl (9%)</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6646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Canolfan Bedwyr (22%)</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52526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cytuno bod Pwyllgor Gweithredu’r brifysgol yn rheoli ac yn arwain y brifysgol yn dda (2%)</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989741"/>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Ysgol Cyfrifiadureg a Pheirianneg Electronig (69%)</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467131"/>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Adnoddau Dynol (53%)</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2503055"/>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cytuno bod Pwyllgor Gweithredu’r brifysgol yn agored ac yn onest wrth gyfathrebu â staff (69%)</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027834"/>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teimlo eu bod yn cael eu gwerthfawrogi gan y brifysgol (71%)</a:t>
            </a:r>
          </a:p>
        </p:txBody>
      </p:sp>
      <p:sp>
        <p:nvSpPr>
          <p:cNvPr id="17" name="Rectangle: Rounded Corners 16">
            <a:extLst>
              <a:ext uri="{FF2B5EF4-FFF2-40B4-BE49-F238E27FC236}">
                <a16:creationId xmlns:a16="http://schemas.microsoft.com/office/drawing/2014/main" id="{536745B5-971D-49AC-A402-6FF6402F1753}"/>
              </a:ext>
            </a:extLst>
          </p:cNvPr>
          <p:cNvSpPr/>
          <p:nvPr/>
        </p:nvSpPr>
        <p:spPr>
          <a:xfrm>
            <a:off x="3068699" y="604228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cytuno bod Pwyllgor Gweithredu’r brifysgol yn agored ac yn onest wrth gyfathrebu â staff (1%)</a:t>
            </a:r>
          </a:p>
        </p:txBody>
      </p:sp>
    </p:spTree>
    <p:extLst>
      <p:ext uri="{BB962C8B-B14F-4D97-AF65-F5344CB8AC3E}">
        <p14:creationId xmlns:p14="http://schemas.microsoft.com/office/powerpoint/2010/main" val="216411458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371988053"/>
              </p:ext>
            </p:extLst>
          </p:nvPr>
        </p:nvGraphicFramePr>
        <p:xfrm>
          <a:off x="512711" y="1268413"/>
          <a:ext cx="11163350" cy="2509369"/>
        </p:xfrm>
        <a:graphic>
          <a:graphicData uri="http://schemas.openxmlformats.org/drawingml/2006/table">
            <a:tbl>
              <a:tblPr firstRow="1" bandRow="1">
                <a:tableStyleId>{2D5ABB26-0587-4C30-8999-92F81FD0307C}</a:tableStyleId>
              </a:tblPr>
              <a:tblGrid>
                <a:gridCol w="8194609">
                  <a:extLst>
                    <a:ext uri="{9D8B030D-6E8A-4147-A177-3AD203B41FA5}">
                      <a16:colId xmlns:a16="http://schemas.microsoft.com/office/drawing/2014/main" val="2486422282"/>
                    </a:ext>
                  </a:extLst>
                </a:gridCol>
                <a:gridCol w="982337">
                  <a:extLst>
                    <a:ext uri="{9D8B030D-6E8A-4147-A177-3AD203B41FA5}">
                      <a16:colId xmlns:a16="http://schemas.microsoft.com/office/drawing/2014/main" val="3915770273"/>
                    </a:ext>
                  </a:extLst>
                </a:gridCol>
                <a:gridCol w="993202">
                  <a:extLst>
                    <a:ext uri="{9D8B030D-6E8A-4147-A177-3AD203B41FA5}">
                      <a16:colId xmlns:a16="http://schemas.microsoft.com/office/drawing/2014/main" val="4217149181"/>
                    </a:ext>
                  </a:extLst>
                </a:gridCol>
                <a:gridCol w="993202">
                  <a:extLst>
                    <a:ext uri="{9D8B030D-6E8A-4147-A177-3AD203B41FA5}">
                      <a16:colId xmlns:a16="http://schemas.microsoft.com/office/drawing/2014/main" val="4207732914"/>
                    </a:ext>
                  </a:extLst>
                </a:gridCol>
              </a:tblGrid>
              <a:tr h="1022107">
                <a:tc>
                  <a:txBody>
                    <a:bodyPr/>
                    <a:lstStyle/>
                    <a:p>
                      <a:pPr algn="l"/>
                      <a:r>
                        <a:rPr lang="cy-GB" sz="1400" b="1" i="0" strike="noStrike" cap="none" spc="0" baseline="0">
                          <a:solidFill>
                            <a:srgbClr val="F2F2F2"/>
                          </a:solidFill>
                          <a:effectLst/>
                          <a:latin typeface="Arial"/>
                          <a:ea typeface="Arial"/>
                          <a:cs typeface="Arial"/>
                        </a:rPr>
                        <a:t>Cyflog a buddion</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402587">
                <a:tc>
                  <a:txBody>
                    <a:bodyPr/>
                    <a:lstStyle/>
                    <a:p>
                      <a:pPr algn="l"/>
                      <a:r>
                        <a:rPr lang="cy-GB" sz="1100" b="1" i="0" strike="noStrike" cap="none" spc="0" baseline="0">
                          <a:solidFill>
                            <a:srgbClr val="F2F2F2"/>
                          </a:solidFill>
                          <a:effectLst/>
                          <a:latin typeface="Arial"/>
                          <a:ea typeface="Arial"/>
                          <a:cs typeface="Arial"/>
                        </a:rPr>
                        <a:t>Mynegai cyflog a buddion</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61</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10988">
                <a:tc>
                  <a:txBody>
                    <a:bodyPr/>
                    <a:lstStyle/>
                    <a:p>
                      <a:pPr marL="86995" indent="0" algn="l" rtl="0" eaLnBrk="1" fontAlgn="ctr" latinLnBrk="0" hangingPunct="1">
                        <a:lnSpc>
                          <a:spcPct val="100000"/>
                        </a:lnSpc>
                        <a:spcBef>
                          <a:spcPts val="0"/>
                        </a:spcBef>
                        <a:spcAft>
                          <a:spcPts val="0"/>
                        </a:spcAft>
                      </a:pPr>
                      <a:r>
                        <a:rPr lang="en-GB" sz="1000"/>
                        <a:t>Yn </a:t>
                      </a:r>
                      <a:r>
                        <a:rPr lang="en-GB" sz="1000" err="1"/>
                        <a:t>gyffredinol</a:t>
                      </a:r>
                      <a:r>
                        <a:rPr lang="en-GB" sz="1000"/>
                        <a:t>, </a:t>
                      </a:r>
                      <a:r>
                        <a:rPr lang="en-GB" sz="1000" err="1"/>
                        <a:t>rwy’n</a:t>
                      </a:r>
                      <a:r>
                        <a:rPr lang="en-GB" sz="1000"/>
                        <a:t> </a:t>
                      </a:r>
                      <a:r>
                        <a:rPr lang="en-GB" sz="1000" err="1"/>
                        <a:t>credu</a:t>
                      </a:r>
                      <a:r>
                        <a:rPr lang="en-GB" sz="1000"/>
                        <a:t> bod y </a:t>
                      </a:r>
                      <a:r>
                        <a:rPr lang="en-GB" sz="1000" err="1"/>
                        <a:t>brifysgol</a:t>
                      </a:r>
                      <a:r>
                        <a:rPr lang="en-GB" sz="1000"/>
                        <a:t> </a:t>
                      </a:r>
                    </a:p>
                    <a:p>
                      <a:pPr marL="86995" indent="0" algn="l" defTabSz="914400" rtl="0" eaLnBrk="1" fontAlgn="ctr" latinLnBrk="0" hangingPunct="1">
                        <a:lnSpc>
                          <a:spcPct val="100000"/>
                        </a:lnSpc>
                        <a:spcBef>
                          <a:spcPts val="0"/>
                        </a:spcBef>
                        <a:spcAft>
                          <a:spcPts val="0"/>
                        </a:spcAft>
                      </a:pPr>
                      <a:r>
                        <a:rPr lang="en-GB" sz="1000" err="1"/>
                        <a:t>yn</a:t>
                      </a:r>
                      <a:r>
                        <a:rPr lang="en-GB" sz="1000"/>
                        <a:t> </a:t>
                      </a:r>
                      <a:r>
                        <a:rPr lang="en-GB" sz="1000" err="1"/>
                        <a:t>cynnig</a:t>
                      </a:r>
                      <a:r>
                        <a:rPr lang="en-GB" sz="1000"/>
                        <a:t> </a:t>
                      </a:r>
                      <a:r>
                        <a:rPr lang="en-GB" sz="1000" err="1"/>
                        <a:t>cyflogau</a:t>
                      </a:r>
                      <a:r>
                        <a:rPr lang="en-GB" sz="1000"/>
                        <a:t> ac </a:t>
                      </a:r>
                      <a:r>
                        <a:rPr lang="en-GB" sz="1000" err="1"/>
                        <a:t>amodau</a:t>
                      </a:r>
                      <a:r>
                        <a:rPr lang="en-GB" sz="1000"/>
                        <a:t> da</a:t>
                      </a:r>
                      <a:endParaRPr sz="1000"/>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63%</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tc>
                <a:tc>
                  <a:txBody>
                    <a:bodyPr/>
                    <a:lstStyle/>
                    <a:p>
                      <a:pPr algn="ctr" fontAlgn="ctr"/>
                      <a:r>
                        <a:rPr lang="cy-GB" sz="1200" b="1" i="0" strike="noStrike" cap="none" spc="0" baseline="0">
                          <a:solidFill>
                            <a:srgbClr val="FF0000"/>
                          </a:solidFill>
                          <a:effectLst/>
                          <a:latin typeface="Arial"/>
                          <a:ea typeface="Arial"/>
                          <a:cs typeface="Arial"/>
                        </a:rPr>
                        <a:t>-6</a:t>
                      </a:r>
                    </a:p>
                  </a:txBody>
                  <a:tcPr anchor="ctr"/>
                </a:tc>
                <a:extLst>
                  <a:ext uri="{0D108BD9-81ED-4DB2-BD59-A6C34878D82A}">
                    <a16:rowId xmlns:a16="http://schemas.microsoft.com/office/drawing/2014/main" val="2868322297"/>
                  </a:ext>
                </a:extLst>
              </a:tr>
              <a:tr h="573687">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teimlo fy mod yn cael cyflog teg o</a:t>
                      </a:r>
                    </a:p>
                    <a:p>
                      <a:pPr marL="86995" indent="0" algn="l"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gymharu â staff eraill yn y brifysgol sy’n </a:t>
                      </a:r>
                    </a:p>
                    <a:p>
                      <a:pPr marL="86995" lvl="0" indent="0" algn="l" defTabSz="914400">
                        <a:lnSpc>
                          <a:spcPct val="100000"/>
                        </a:lnSpc>
                        <a:spcBef>
                          <a:spcPts val="0"/>
                        </a:spcBef>
                        <a:spcAft>
                          <a:spcPts val="0"/>
                        </a:spcAft>
                        <a:buNone/>
                      </a:pPr>
                      <a:r>
                        <a:rPr lang="cy-GB" sz="1000" b="0" i="0" strike="noStrike" cap="none" spc="0" baseline="0">
                          <a:solidFill>
                            <a:srgbClr val="6D6E71"/>
                          </a:solidFill>
                          <a:effectLst/>
                          <a:latin typeface="Arial"/>
                          <a:ea typeface="Arial"/>
                          <a:cs typeface="Arial"/>
                        </a:rPr>
                        <a:t>gwneud gwaith tebyg</a:t>
                      </a:r>
                      <a:endParaRPr lang="cy-GB"/>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51%</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solidFill>
                      <a:schemeClr val="bg2">
                        <a:lumMod val="95000"/>
                      </a:schemeClr>
                    </a:solidFill>
                  </a:tcPr>
                </a:tc>
                <a:tc>
                  <a:txBody>
                    <a:bodyPr/>
                    <a:lstStyle/>
                    <a:p>
                      <a:pPr algn="ctr" fontAlgn="ctr"/>
                      <a:r>
                        <a:rPr lang="cy-GB" sz="1200" b="1" i="0" strike="noStrike" cap="none" spc="0" baseline="0">
                          <a:solidFill>
                            <a:srgbClr val="6D6E71"/>
                          </a:solidFill>
                          <a:effectLst/>
                          <a:latin typeface="Arial"/>
                          <a:ea typeface="Arial"/>
                          <a:cs typeface="Arial"/>
                        </a:rPr>
                        <a:t>-4</a:t>
                      </a:r>
                    </a:p>
                  </a:txBody>
                  <a:tcPr anchor="ctr">
                    <a:solidFill>
                      <a:schemeClr val="bg2">
                        <a:lumMod val="95000"/>
                      </a:schemeClr>
                    </a:solidFill>
                  </a:tcPr>
                </a:tc>
                <a:extLst>
                  <a:ext uri="{0D108BD9-81ED-4DB2-BD59-A6C34878D82A}">
                    <a16:rowId xmlns:a16="http://schemas.microsoft.com/office/drawing/2014/main" val="1222668292"/>
                  </a:ext>
                </a:extLst>
              </a:tr>
            </a:tbl>
          </a:graphicData>
        </a:graphic>
      </p:graphicFrame>
      <p:graphicFrame>
        <p:nvGraphicFramePr>
          <p:cNvPr id="29" name="Chart 28">
            <a:extLst>
              <a:ext uri="{FF2B5EF4-FFF2-40B4-BE49-F238E27FC236}">
                <a16:creationId xmlns:a16="http://schemas.microsoft.com/office/drawing/2014/main" id="{49627C86-33A4-A44D-BFB3-117341B70853}"/>
              </a:ext>
            </a:extLst>
          </p:cNvPr>
          <p:cNvGraphicFramePr/>
          <p:nvPr>
            <p:extLst>
              <p:ext uri="{D42A27DB-BD31-4B8C-83A1-F6EECF244321}">
                <p14:modId xmlns:p14="http://schemas.microsoft.com/office/powerpoint/2010/main" val="1009728899"/>
              </p:ext>
            </p:extLst>
          </p:nvPr>
        </p:nvGraphicFramePr>
        <p:xfrm>
          <a:off x="3214689" y="2554447"/>
          <a:ext cx="5343524" cy="1084753"/>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2369"/>
            <a:ext cx="5103578" cy="280641"/>
          </a:xfrm>
        </p:spPr>
        <p:txBody>
          <a:body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1" name="Title 6">
            <a:extLst>
              <a:ext uri="{FF2B5EF4-FFF2-40B4-BE49-F238E27FC236}">
                <a16:creationId xmlns:a16="http://schemas.microsoft.com/office/drawing/2014/main" id="{8DB7B8CA-2920-4869-A607-D60C52811298}"/>
              </a:ext>
            </a:extLst>
          </p:cNvPr>
          <p:cNvSpPr>
            <a:spLocks noGrp="1"/>
          </p:cNvSpPr>
          <p:nvPr>
            <p:ph type="title"/>
          </p:nvPr>
        </p:nvSpPr>
        <p:spPr>
          <a:xfrm>
            <a:off x="520718" y="620713"/>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pSp>
        <p:nvGrpSpPr>
          <p:cNvPr id="19" name="Group 18">
            <a:extLst>
              <a:ext uri="{FF2B5EF4-FFF2-40B4-BE49-F238E27FC236}">
                <a16:creationId xmlns:a16="http://schemas.microsoft.com/office/drawing/2014/main" id="{DE7FDB37-41F3-41F9-8B84-9E3F5B75A906}"/>
              </a:ext>
            </a:extLst>
          </p:cNvPr>
          <p:cNvGrpSpPr/>
          <p:nvPr/>
        </p:nvGrpSpPr>
        <p:grpSpPr>
          <a:xfrm>
            <a:off x="526899" y="3987214"/>
            <a:ext cx="8031314" cy="306923"/>
            <a:chOff x="2465408" y="6021012"/>
            <a:chExt cx="5142156" cy="204078"/>
          </a:xfrm>
        </p:grpSpPr>
        <p:sp>
          <p:nvSpPr>
            <p:cNvPr id="23" name="Rectangle 22">
              <a:extLst>
                <a:ext uri="{FF2B5EF4-FFF2-40B4-BE49-F238E27FC236}">
                  <a16:creationId xmlns:a16="http://schemas.microsoft.com/office/drawing/2014/main" id="{CBC4D7FB-60E2-402E-91BB-1EA2FC812F61}"/>
                </a:ext>
              </a:extLst>
            </p:cNvPr>
            <p:cNvSpPr/>
            <p:nvPr/>
          </p:nvSpPr>
          <p:spPr>
            <a:xfrm>
              <a:off x="6590114"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4" name="Oval 23">
              <a:extLst>
                <a:ext uri="{FF2B5EF4-FFF2-40B4-BE49-F238E27FC236}">
                  <a16:creationId xmlns:a16="http://schemas.microsoft.com/office/drawing/2014/main" id="{2C72FD62-336D-4370-A7D9-8D28133801BC}"/>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5" name="Rectangle 24">
              <a:extLst>
                <a:ext uri="{FF2B5EF4-FFF2-40B4-BE49-F238E27FC236}">
                  <a16:creationId xmlns:a16="http://schemas.microsoft.com/office/drawing/2014/main" id="{F07ACE4A-9805-48E9-AE00-EAB33E122743}"/>
                </a:ext>
              </a:extLst>
            </p:cNvPr>
            <p:cNvSpPr/>
            <p:nvPr/>
          </p:nvSpPr>
          <p:spPr>
            <a:xfrm>
              <a:off x="5683519"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6" name="Oval 25">
              <a:extLst>
                <a:ext uri="{FF2B5EF4-FFF2-40B4-BE49-F238E27FC236}">
                  <a16:creationId xmlns:a16="http://schemas.microsoft.com/office/drawing/2014/main" id="{D167ECC6-2A4A-4239-8FF7-C0E1FF9A4DBE}"/>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A81A9531-C630-4D85-881C-76292D50AA6B}"/>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6B213A22-FE14-4867-9D20-7E104145DECC}"/>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8EE90CC0-3052-43B8-B55D-6B5808313270}"/>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59306714-0D3A-4274-877B-6A9A31067B24}"/>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1277E6AB-3AF4-44EE-923B-4034DC3919CE}"/>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494B439B-C5F6-4C0E-A67D-F5FE672243C1}"/>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C9B9DFA7-3884-4BBC-BAFD-C731969BECF1}"/>
              </a:ext>
            </a:extLst>
          </p:cNvPr>
          <p:cNvSpPr/>
          <p:nvPr/>
        </p:nvSpPr>
        <p:spPr>
          <a:xfrm>
            <a:off x="2230932" y="1344987"/>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61</a:t>
            </a:r>
          </a:p>
        </p:txBody>
      </p:sp>
    </p:spTree>
    <p:extLst>
      <p:ext uri="{BB962C8B-B14F-4D97-AF65-F5344CB8AC3E}">
        <p14:creationId xmlns:p14="http://schemas.microsoft.com/office/powerpoint/2010/main" val="26114535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Cyflog a buddion: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deimlo bod y brifysgol yn cynnig cyflog </a:t>
            </a:r>
            <a:br>
              <a:rPr sz="1400"/>
            </a:br>
            <a:r>
              <a:rPr lang="cy-GB" sz="1400" b="1" i="0" strike="noStrike" cap="none" spc="0" baseline="0">
                <a:solidFill>
                  <a:srgbClr val="FFFFFF"/>
                </a:solidFill>
                <a:effectLst/>
                <a:latin typeface="Arial"/>
                <a:ea typeface="Arial"/>
                <a:cs typeface="Arial"/>
              </a:rPr>
              <a:t>a buddion da</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deimlo bod y brifysgol yn cynnig cyflog </a:t>
            </a:r>
            <a:br>
              <a:rPr sz="1400"/>
            </a:br>
            <a:r>
              <a:rPr lang="cy-GB" sz="1400" b="1" i="0" strike="noStrike" cap="none" spc="0" baseline="0">
                <a:solidFill>
                  <a:srgbClr val="FFFFFF"/>
                </a:solidFill>
                <a:effectLst/>
                <a:latin typeface="Arial"/>
                <a:ea typeface="Arial"/>
                <a:cs typeface="Arial"/>
              </a:rPr>
              <a:t>a buddion da</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00143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academaidd (51%)</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489072"/>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Ysgol y Gwyddorau Dynol ac Ymddygiadol (49%)</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6646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Tîm Gwasanaethau Ystadau a Champws (52%)</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52526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G002 (41%)</a:t>
            </a:r>
          </a:p>
        </p:txBody>
      </p:sp>
      <p:sp>
        <p:nvSpPr>
          <p:cNvPr id="20" name="Rectangle: Rounded Corners 19">
            <a:extLst>
              <a:ext uri="{FF2B5EF4-FFF2-40B4-BE49-F238E27FC236}">
                <a16:creationId xmlns:a16="http://schemas.microsoft.com/office/drawing/2014/main" id="{8616B27E-F4F0-456E-ADB9-9347F2D0B2BF}"/>
              </a:ext>
            </a:extLst>
          </p:cNvPr>
          <p:cNvSpPr/>
          <p:nvPr/>
        </p:nvSpPr>
        <p:spPr>
          <a:xfrm>
            <a:off x="4147324" y="2310158"/>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proffesiynol (81%)</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797796"/>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Strategaeth, projectau a chynllunio (100%)</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275186"/>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Gweinyddu a Gwasanaethau Myfyrwyr (84%)</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2833985"/>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G006 (73%)</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358764"/>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meddwl bod system deg a thryloyw ar draws y brifysgol ar gyfer dyrchafiadau (81%)</a:t>
            </a:r>
          </a:p>
        </p:txBody>
      </p:sp>
      <p:sp>
        <p:nvSpPr>
          <p:cNvPr id="17" name="Rectangle: Rounded Corners 16">
            <a:extLst>
              <a:ext uri="{FF2B5EF4-FFF2-40B4-BE49-F238E27FC236}">
                <a16:creationId xmlns:a16="http://schemas.microsoft.com/office/drawing/2014/main" id="{536745B5-971D-49AC-A402-6FF6402F1753}"/>
              </a:ext>
            </a:extLst>
          </p:cNvPr>
          <p:cNvSpPr/>
          <p:nvPr/>
        </p:nvSpPr>
        <p:spPr>
          <a:xfrm>
            <a:off x="3068699" y="604228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teimlo'n rhan o'u </a:t>
            </a:r>
            <a:br>
              <a:rPr sz="1400"/>
            </a:br>
            <a:r>
              <a:rPr lang="cy-GB" sz="1400" b="0" i="0" strike="noStrike" cap="none" spc="0" baseline="0">
                <a:solidFill>
                  <a:srgbClr val="6D6E71"/>
                </a:solidFill>
                <a:effectLst/>
                <a:latin typeface="Arial"/>
                <a:ea typeface="Arial"/>
                <a:cs typeface="Arial"/>
              </a:rPr>
              <a:t>ysgol/coleg/adran (43%)</a:t>
            </a:r>
          </a:p>
        </p:txBody>
      </p:sp>
    </p:spTree>
    <p:extLst>
      <p:ext uri="{BB962C8B-B14F-4D97-AF65-F5344CB8AC3E}">
        <p14:creationId xmlns:p14="http://schemas.microsoft.com/office/powerpoint/2010/main" val="52553906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3200885034"/>
              </p:ext>
            </p:extLst>
          </p:nvPr>
        </p:nvGraphicFramePr>
        <p:xfrm>
          <a:off x="512711" y="1268413"/>
          <a:ext cx="11163353" cy="4156527"/>
        </p:xfrm>
        <a:graphic>
          <a:graphicData uri="http://schemas.openxmlformats.org/drawingml/2006/table">
            <a:tbl>
              <a:tblPr firstRow="1" bandRow="1">
                <a:tableStyleId>{2D5ABB26-0587-4C30-8999-92F81FD0307C}</a:tableStyleId>
              </a:tblPr>
              <a:tblGrid>
                <a:gridCol w="8132228">
                  <a:extLst>
                    <a:ext uri="{9D8B030D-6E8A-4147-A177-3AD203B41FA5}">
                      <a16:colId xmlns:a16="http://schemas.microsoft.com/office/drawing/2014/main" val="2486422282"/>
                    </a:ext>
                  </a:extLst>
                </a:gridCol>
                <a:gridCol w="1044719">
                  <a:extLst>
                    <a:ext uri="{9D8B030D-6E8A-4147-A177-3AD203B41FA5}">
                      <a16:colId xmlns:a16="http://schemas.microsoft.com/office/drawing/2014/main" val="3915770273"/>
                    </a:ext>
                  </a:extLst>
                </a:gridCol>
                <a:gridCol w="993203">
                  <a:extLst>
                    <a:ext uri="{9D8B030D-6E8A-4147-A177-3AD203B41FA5}">
                      <a16:colId xmlns:a16="http://schemas.microsoft.com/office/drawing/2014/main" val="137590151"/>
                    </a:ext>
                  </a:extLst>
                </a:gridCol>
                <a:gridCol w="993203">
                  <a:extLst>
                    <a:ext uri="{9D8B030D-6E8A-4147-A177-3AD203B41FA5}">
                      <a16:colId xmlns:a16="http://schemas.microsoft.com/office/drawing/2014/main" val="4207732914"/>
                    </a:ext>
                  </a:extLst>
                </a:gridCol>
              </a:tblGrid>
              <a:tr h="882767">
                <a:tc>
                  <a:txBody>
                    <a:bodyPr/>
                    <a:lstStyle/>
                    <a:p>
                      <a:pPr algn="l"/>
                      <a:r>
                        <a:rPr lang="cy-GB" sz="1400" b="1" i="0" strike="noStrike" cap="none" spc="0" baseline="0">
                          <a:solidFill>
                            <a:srgbClr val="F2F2F2"/>
                          </a:solidFill>
                          <a:effectLst/>
                          <a:latin typeface="Arial"/>
                          <a:ea typeface="Arial"/>
                          <a:cs typeface="Arial"/>
                        </a:rPr>
                        <a:t>Datblygu ac adolygu (I)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47704">
                <a:tc>
                  <a:txBody>
                    <a:bodyPr/>
                    <a:lstStyle/>
                    <a:p>
                      <a:pPr algn="l"/>
                      <a:r>
                        <a:rPr lang="cy-GB" sz="1100" b="1" i="0" strike="noStrike" cap="none" spc="0" baseline="0">
                          <a:solidFill>
                            <a:srgbClr val="F2F2F2"/>
                          </a:solidFill>
                          <a:effectLst/>
                          <a:latin typeface="Arial"/>
                          <a:ea typeface="Arial"/>
                          <a:cs typeface="Arial"/>
                        </a:rPr>
                        <a:t>Mynegai datblygu ac adolygu</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63</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rgbClr val="F2F2F2"/>
                        </a:solidFill>
                        <a:effectLst/>
                        <a:uLnTx/>
                        <a:uFillTx/>
                        <a:latin typeface="Arial"/>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fodlon gyda fy swydd a lefel y cyfrifoldeb</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70%</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+5</a:t>
                      </a:r>
                    </a:p>
                  </a:txBody>
                  <a:tcPr anchor="ctr"/>
                </a:tc>
                <a:tc>
                  <a:txBody>
                    <a:bodyPr/>
                    <a:lstStyle/>
                    <a:p>
                      <a:pPr algn="ctr" fontAlgn="ctr"/>
                      <a:r>
                        <a:rPr lang="cy-GB" sz="1200" b="1" i="0" strike="noStrike" cap="none" spc="0" baseline="0">
                          <a:solidFill>
                            <a:srgbClr val="FF0000"/>
                          </a:solidFill>
                          <a:effectLst/>
                          <a:latin typeface="Arial"/>
                          <a:ea typeface="Arial"/>
                          <a:cs typeface="Arial"/>
                        </a:rPr>
                        <a:t>-13</a:t>
                      </a:r>
                    </a:p>
                  </a:txBody>
                  <a:tcPr anchor="ctr"/>
                </a:tc>
                <a:extLst>
                  <a:ext uri="{0D108BD9-81ED-4DB2-BD59-A6C34878D82A}">
                    <a16:rowId xmlns:a16="http://schemas.microsoft.com/office/drawing/2014/main" val="286832229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Mae’r sgiliau a’r profiad rwyf wedi eu hennill wrth weithio i’r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brifysgol o fudd i ddatblygiad fy ngyrfa</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73%</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chemeClr val="bg2">
                        <a:lumMod val="95000"/>
                      </a:schemeClr>
                    </a:solidFill>
                  </a:tcPr>
                </a:tc>
                <a:tc>
                  <a:txBody>
                    <a:bodyPr/>
                    <a:lstStyle/>
                    <a:p>
                      <a:pPr algn="ctr" fontAlgn="ctr"/>
                      <a:r>
                        <a:rPr lang="en-GB" sz="1200" b="1" i="0" u="none" strike="noStrike">
                          <a:effectLst/>
                          <a:latin typeface="+mn-lt"/>
                        </a:rPr>
                        <a:t> </a:t>
                      </a:r>
                    </a:p>
                  </a:txBody>
                  <a:tcPr anchor="ctr">
                    <a:solidFill>
                      <a:schemeClr val="bg2">
                        <a:lumMod val="95000"/>
                      </a:schemeClr>
                    </a:solidFill>
                  </a:tcPr>
                </a:tc>
                <a:extLst>
                  <a:ext uri="{0D108BD9-81ED-4DB2-BD59-A6C34878D82A}">
                    <a16:rowId xmlns:a16="http://schemas.microsoft.com/office/drawing/2014/main" val="1222668292"/>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fodlon ar y cyfleoedd sydd ar gael i mi ddatblygu fy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ngyrfa yn y brifysgol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50%</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+5</a:t>
                      </a:r>
                    </a:p>
                  </a:txBody>
                  <a:tcPr anchor="ctr"/>
                </a:tc>
                <a:tc>
                  <a:txBody>
                    <a:bodyPr/>
                    <a:lstStyle/>
                    <a:p>
                      <a:pPr algn="ctr" fontAlgn="ctr"/>
                      <a:r>
                        <a:rPr lang="cy-GB" sz="1200" b="1" i="0" strike="noStrike" cap="none" spc="0" baseline="0">
                          <a:solidFill>
                            <a:srgbClr val="6D6E71"/>
                          </a:solidFill>
                          <a:effectLst/>
                          <a:latin typeface="Arial"/>
                          <a:ea typeface="Arial"/>
                          <a:cs typeface="Arial"/>
                        </a:rPr>
                        <a:t>-3</a:t>
                      </a:r>
                    </a:p>
                  </a:txBody>
                  <a:tcPr anchor="ctr"/>
                </a:tc>
                <a:extLst>
                  <a:ext uri="{0D108BD9-81ED-4DB2-BD59-A6C34878D82A}">
                    <a16:rowId xmlns:a16="http://schemas.microsoft.com/office/drawing/2014/main" val="1099218821"/>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teimlo fy mod yn cael yr un cyfleoedd i ddatblygu ag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aelodau staff eraill.</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57%</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+6</a:t>
                      </a:r>
                    </a:p>
                  </a:txBody>
                  <a:tcPr anchor="ctr">
                    <a:solidFill>
                      <a:srgbClr val="E6E6E6"/>
                    </a:solidFill>
                  </a:tcPr>
                </a:tc>
                <a:tc>
                  <a:txBody>
                    <a:bodyPr/>
                    <a:lstStyle/>
                    <a:p>
                      <a:pPr algn="ctr" fontAlgn="ctr"/>
                      <a:r>
                        <a:rPr lang="en-GB" sz="1200" b="1" i="0" u="none" strike="noStrike">
                          <a:effectLst/>
                          <a:latin typeface="+mn-lt"/>
                        </a:rPr>
                        <a:t> </a:t>
                      </a:r>
                    </a:p>
                  </a:txBody>
                  <a:tcPr anchor="ctr">
                    <a:solidFill>
                      <a:srgbClr val="E6E6E6"/>
                    </a:solidFill>
                  </a:tcPr>
                </a:tc>
                <a:extLst>
                  <a:ext uri="{0D108BD9-81ED-4DB2-BD59-A6C34878D82A}">
                    <a16:rowId xmlns:a16="http://schemas.microsoft.com/office/drawing/2014/main" val="159134954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meddwl bod system deg a thryloyw ar draws y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brifysgol ar gyfer dyrchafiadau</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31%</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algn="ctr" fontAlgn="ctr"/>
                      <a:r>
                        <a:rPr lang="en-GB" sz="1200" b="1" i="0" u="none" strike="noStrike">
                          <a:effectLst/>
                          <a:latin typeface="+mn-lt"/>
                        </a:rPr>
                        <a:t> </a:t>
                      </a:r>
                    </a:p>
                  </a:txBody>
                  <a:tcPr anchor="ctr"/>
                </a:tc>
                <a:extLst>
                  <a:ext uri="{0D108BD9-81ED-4DB2-BD59-A6C34878D82A}">
                    <a16:rowId xmlns:a16="http://schemas.microsoft.com/office/drawing/2014/main" val="267498736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Yn gyffredinol, rwyf wedi cael digon o hyfforddiant/dysgu a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datblygiad i'm galluogi i wneud fy ngwaith yn dda</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59%</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+7</a:t>
                      </a:r>
                    </a:p>
                  </a:txBody>
                  <a:tcPr anchor="ctr">
                    <a:solidFill>
                      <a:srgbClr val="E6E6E6"/>
                    </a:solidFill>
                  </a:tcPr>
                </a:tc>
                <a:tc>
                  <a:txBody>
                    <a:bodyPr/>
                    <a:lstStyle/>
                    <a:p>
                      <a:pPr algn="ctr" fontAlgn="ctr"/>
                      <a:r>
                        <a:rPr lang="cy-GB" sz="1200" b="1" i="0" strike="noStrike" cap="none" spc="0" baseline="0">
                          <a:solidFill>
                            <a:srgbClr val="FF0000"/>
                          </a:solidFill>
                          <a:effectLst/>
                          <a:latin typeface="Arial"/>
                          <a:ea typeface="Arial"/>
                          <a:cs typeface="Arial"/>
                        </a:rPr>
                        <a:t>-10</a:t>
                      </a:r>
                    </a:p>
                  </a:txBody>
                  <a:tcPr anchor="ctr">
                    <a:solidFill>
                      <a:srgbClr val="E6E6E6"/>
                    </a:solidFill>
                  </a:tcPr>
                </a:tc>
                <a:extLst>
                  <a:ext uri="{0D108BD9-81ED-4DB2-BD59-A6C34878D82A}">
                    <a16:rowId xmlns:a16="http://schemas.microsoft.com/office/drawing/2014/main" val="2357963930"/>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28771" y="6479801"/>
            <a:ext cx="5057858" cy="280641"/>
          </a:xfrm>
        </p:spPr>
        <p:txBody>
          <a:body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21" name="Chart 20">
            <a:extLst>
              <a:ext uri="{FF2B5EF4-FFF2-40B4-BE49-F238E27FC236}">
                <a16:creationId xmlns:a16="http://schemas.microsoft.com/office/drawing/2014/main" id="{B8912FCA-6BD4-4A0B-8BE2-5E215C937DE9}"/>
              </a:ext>
            </a:extLst>
          </p:cNvPr>
          <p:cNvGraphicFramePr/>
          <p:nvPr>
            <p:extLst>
              <p:ext uri="{D42A27DB-BD31-4B8C-83A1-F6EECF244321}">
                <p14:modId xmlns:p14="http://schemas.microsoft.com/office/powerpoint/2010/main" val="3354863652"/>
              </p:ext>
            </p:extLst>
          </p:nvPr>
        </p:nvGraphicFramePr>
        <p:xfrm>
          <a:off x="4093028" y="2486983"/>
          <a:ext cx="4371193" cy="2942102"/>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A860E090-D94F-4186-95E7-1D7F551CCA4D}"/>
              </a:ext>
            </a:extLst>
          </p:cNvPr>
          <p:cNvGrpSpPr/>
          <p:nvPr/>
        </p:nvGrpSpPr>
        <p:grpSpPr>
          <a:xfrm>
            <a:off x="512712" y="5615037"/>
            <a:ext cx="5142155" cy="566007"/>
            <a:chOff x="2465408" y="6021012"/>
            <a:chExt cx="5142155" cy="566007"/>
          </a:xfrm>
        </p:grpSpPr>
        <p:sp>
          <p:nvSpPr>
            <p:cNvPr id="25" name="Rectangle 24">
              <a:extLst>
                <a:ext uri="{FF2B5EF4-FFF2-40B4-BE49-F238E27FC236}">
                  <a16:creationId xmlns:a16="http://schemas.microsoft.com/office/drawing/2014/main" id="{0D99590D-DA52-4502-9D6A-A962B1FC0D85}"/>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6" name="Oval 25">
              <a:extLst>
                <a:ext uri="{FF2B5EF4-FFF2-40B4-BE49-F238E27FC236}">
                  <a16:creationId xmlns:a16="http://schemas.microsoft.com/office/drawing/2014/main" id="{58A98BA5-0724-43A9-BC69-184F40DC2D7C}"/>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7" name="Rectangle 26">
              <a:extLst>
                <a:ext uri="{FF2B5EF4-FFF2-40B4-BE49-F238E27FC236}">
                  <a16:creationId xmlns:a16="http://schemas.microsoft.com/office/drawing/2014/main" id="{C272845A-B0DE-4608-B698-9D8DFC9B8499}"/>
                </a:ext>
              </a:extLst>
            </p:cNvPr>
            <p:cNvSpPr/>
            <p:nvPr/>
          </p:nvSpPr>
          <p:spPr>
            <a:xfrm>
              <a:off x="5683520" y="6033021"/>
              <a:ext cx="611668" cy="1384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9" name="Oval 28">
              <a:extLst>
                <a:ext uri="{FF2B5EF4-FFF2-40B4-BE49-F238E27FC236}">
                  <a16:creationId xmlns:a16="http://schemas.microsoft.com/office/drawing/2014/main" id="{EA9B9DC1-5A3B-4B4A-AA7C-DD9F87D7F551}"/>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735138CF-DC90-4EAC-8C53-720B0A61CCD5}"/>
                </a:ext>
              </a:extLst>
            </p:cNvPr>
            <p:cNvSpPr/>
            <p:nvPr/>
          </p:nvSpPr>
          <p:spPr>
            <a:xfrm>
              <a:off x="4813679" y="6033021"/>
              <a:ext cx="557524" cy="55399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45F76A38-CF5F-4DCE-801D-B08E29835A6F}"/>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04946AB0-A1E4-4BF5-A0F9-DADADDD0CD7C}"/>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6972B19D-8123-4817-8044-DAFADCDB2C48}"/>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2ED262A6-1698-46AC-BA1E-B26E1566EE6D}"/>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A6483B6A-BDEB-4C31-9C03-66DB6AF22F2C}"/>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45308300-6B49-4CDE-88B5-154CA2CFD5BD}"/>
              </a:ext>
            </a:extLst>
          </p:cNvPr>
          <p:cNvSpPr/>
          <p:nvPr/>
        </p:nvSpPr>
        <p:spPr>
          <a:xfrm>
            <a:off x="3065710" y="1292733"/>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63</a:t>
            </a:r>
          </a:p>
        </p:txBody>
      </p:sp>
    </p:spTree>
    <p:extLst>
      <p:ext uri="{BB962C8B-B14F-4D97-AF65-F5344CB8AC3E}">
        <p14:creationId xmlns:p14="http://schemas.microsoft.com/office/powerpoint/2010/main" val="201438307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1846237630"/>
              </p:ext>
            </p:extLst>
          </p:nvPr>
        </p:nvGraphicFramePr>
        <p:xfrm>
          <a:off x="512711" y="1268413"/>
          <a:ext cx="11163351" cy="3181175"/>
        </p:xfrm>
        <a:graphic>
          <a:graphicData uri="http://schemas.openxmlformats.org/drawingml/2006/table">
            <a:tbl>
              <a:tblPr firstRow="1" bandRow="1">
                <a:tableStyleId>{2D5ABB26-0587-4C30-8999-92F81FD0307C}</a:tableStyleId>
              </a:tblPr>
              <a:tblGrid>
                <a:gridCol w="8210606">
                  <a:extLst>
                    <a:ext uri="{9D8B030D-6E8A-4147-A177-3AD203B41FA5}">
                      <a16:colId xmlns:a16="http://schemas.microsoft.com/office/drawing/2014/main" val="2486422282"/>
                    </a:ext>
                  </a:extLst>
                </a:gridCol>
                <a:gridCol w="966341">
                  <a:extLst>
                    <a:ext uri="{9D8B030D-6E8A-4147-A177-3AD203B41FA5}">
                      <a16:colId xmlns:a16="http://schemas.microsoft.com/office/drawing/2014/main" val="3915770273"/>
                    </a:ext>
                  </a:extLst>
                </a:gridCol>
                <a:gridCol w="993202">
                  <a:extLst>
                    <a:ext uri="{9D8B030D-6E8A-4147-A177-3AD203B41FA5}">
                      <a16:colId xmlns:a16="http://schemas.microsoft.com/office/drawing/2014/main" val="2713666339"/>
                    </a:ext>
                  </a:extLst>
                </a:gridCol>
                <a:gridCol w="993202">
                  <a:extLst>
                    <a:ext uri="{9D8B030D-6E8A-4147-A177-3AD203B41FA5}">
                      <a16:colId xmlns:a16="http://schemas.microsoft.com/office/drawing/2014/main" val="4207732914"/>
                    </a:ext>
                  </a:extLst>
                </a:gridCol>
              </a:tblGrid>
              <a:tr h="882767">
                <a:tc>
                  <a:txBody>
                    <a:bodyPr/>
                    <a:lstStyle/>
                    <a:p>
                      <a:pPr algn="l"/>
                      <a:r>
                        <a:rPr lang="cy-GB" sz="1400" b="1" i="0" strike="noStrike" cap="none" spc="0" baseline="0">
                          <a:solidFill>
                            <a:srgbClr val="F2F2F2"/>
                          </a:solidFill>
                          <a:effectLst/>
                          <a:latin typeface="Arial"/>
                          <a:ea typeface="Arial"/>
                          <a:cs typeface="Arial"/>
                        </a:rPr>
                        <a:t>Datblygu ac adolygu (II)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marL="72000" marR="72000" marT="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marL="72000" marR="72000" marT="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marL="72000" marR="72000" marT="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47704">
                <a:tc>
                  <a:txBody>
                    <a:bodyPr/>
                    <a:lstStyle/>
                    <a:p>
                      <a:pPr algn="l"/>
                      <a:r>
                        <a:rPr lang="cy-GB" sz="1100" b="1" i="0" strike="noStrike" cap="none" spc="0" baseline="0">
                          <a:solidFill>
                            <a:srgbClr val="F2F2F2"/>
                          </a:solidFill>
                          <a:effectLst/>
                          <a:latin typeface="Arial"/>
                          <a:ea typeface="Arial"/>
                          <a:cs typeface="Arial"/>
                        </a:rPr>
                        <a:t>Mynegai datblygu ac adolygu</a:t>
                      </a:r>
                      <a:endParaRPr lang="en-GB" sz="1100" b="1">
                        <a:solidFill>
                          <a:schemeClr val="bg2"/>
                        </a:solidFill>
                        <a:latin typeface="+mn-lt"/>
                        <a:ea typeface="Verdana" panose="020B0604030504040204" pitchFamily="34" charset="0"/>
                        <a:cs typeface="Verdana" panose="020B0604030504040204" pitchFamily="34" charset="0"/>
                      </a:endParaRPr>
                    </a:p>
                  </a:txBody>
                  <a:tcPr marL="144000" marR="72000" marT="72000"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63</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A ydych wedi cael adolygiad datblygu perfformiad unigol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(gwerthusiad) neu adolygiad datblygu perfformiad grŵp yn y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flwyddyn ddiwethaf? *</a:t>
                      </a: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88%</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+22</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Mae fy adolygiad datblygu perfformiad wedi cefnogi fy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natblygiad yn effeithiol**</a:t>
                      </a:r>
                    </a:p>
                  </a:txBody>
                  <a:tcPr marL="68580" marR="68580" marT="0" marB="0"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57%</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+8</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2">
                        <a:lumMod val="95000"/>
                      </a:schemeClr>
                    </a:solidFill>
                  </a:tcPr>
                </a:tc>
                <a:extLst>
                  <a:ext uri="{0D108BD9-81ED-4DB2-BD59-A6C34878D82A}">
                    <a16:rowId xmlns:a16="http://schemas.microsoft.com/office/drawing/2014/main" val="1222668292"/>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Cytunwyd ar amcanion clir fel rhan o'm hadolygiad datblygu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perfformiad**</a:t>
                      </a: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69%</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0</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099218821"/>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Gwnaeth fy adolygiad datblygu perfformiad i mi deimlo fy mod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yn cael fy ngwerthfawrogi am y gwaith a wnaf i fy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ysgol/coleg/adran**</a:t>
                      </a:r>
                    </a:p>
                  </a:txBody>
                  <a:tcPr marL="68580" marR="68580" marT="0" marB="0"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62%</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1591349547"/>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150288"/>
            <a:ext cx="8038802" cy="280641"/>
          </a:xfrm>
        </p:spPr>
        <p:txBody>
          <a:body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Pob ymatebydd, *ac eithrio heb fod yma'n ddigon hir a ddim yn gwybod / **Yr holl ymatebwyr sydd wedi cael adolygiad datblygu perfformiad.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11696"/>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21" name="Chart 20">
            <a:extLst>
              <a:ext uri="{FF2B5EF4-FFF2-40B4-BE49-F238E27FC236}">
                <a16:creationId xmlns:a16="http://schemas.microsoft.com/office/drawing/2014/main" id="{B8912FCA-6BD4-4A0B-8BE2-5E215C937DE9}"/>
              </a:ext>
            </a:extLst>
          </p:cNvPr>
          <p:cNvGraphicFramePr/>
          <p:nvPr>
            <p:extLst>
              <p:ext uri="{D42A27DB-BD31-4B8C-83A1-F6EECF244321}">
                <p14:modId xmlns:p14="http://schemas.microsoft.com/office/powerpoint/2010/main" val="2091920603"/>
              </p:ext>
            </p:extLst>
          </p:nvPr>
        </p:nvGraphicFramePr>
        <p:xfrm>
          <a:off x="4258492" y="2987887"/>
          <a:ext cx="4296924" cy="1457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4B497326-E855-40DE-BAAF-9E6C12B0EA13}"/>
              </a:ext>
            </a:extLst>
          </p:cNvPr>
          <p:cNvGraphicFramePr/>
          <p:nvPr>
            <p:extLst>
              <p:ext uri="{D42A27DB-BD31-4B8C-83A1-F6EECF244321}">
                <p14:modId xmlns:p14="http://schemas.microsoft.com/office/powerpoint/2010/main" val="210163633"/>
              </p:ext>
            </p:extLst>
          </p:nvPr>
        </p:nvGraphicFramePr>
        <p:xfrm>
          <a:off x="4258491" y="2455480"/>
          <a:ext cx="4296924" cy="532407"/>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a:extLst>
              <a:ext uri="{FF2B5EF4-FFF2-40B4-BE49-F238E27FC236}">
                <a16:creationId xmlns:a16="http://schemas.microsoft.com/office/drawing/2014/main" id="{A963E0D9-533C-498D-AB91-D570CB4F0E5A}"/>
              </a:ext>
            </a:extLst>
          </p:cNvPr>
          <p:cNvSpPr txBox="1"/>
          <p:nvPr/>
        </p:nvSpPr>
        <p:spPr>
          <a:xfrm>
            <a:off x="513465" y="4792043"/>
            <a:ext cx="206966" cy="161583"/>
          </a:xfrm>
          <a:prstGeom prst="rect">
            <a:avLst/>
          </a:prstGeom>
          <a:noFill/>
        </p:spPr>
        <p:txBody>
          <a:bodyPr wrap="square" lIns="0" tIns="0" rIns="0" bIns="0" rtlCol="0">
            <a:spAutoFit/>
          </a:bodyPr>
          <a:lstStyle/>
          <a:p>
            <a:r>
              <a:rPr lang="en-GB" sz="1050" b="1"/>
              <a:t>*</a:t>
            </a:r>
          </a:p>
        </p:txBody>
      </p:sp>
      <p:grpSp>
        <p:nvGrpSpPr>
          <p:cNvPr id="42" name="Group 41">
            <a:extLst>
              <a:ext uri="{FF2B5EF4-FFF2-40B4-BE49-F238E27FC236}">
                <a16:creationId xmlns:a16="http://schemas.microsoft.com/office/drawing/2014/main" id="{963B1C49-AB80-4955-B61A-743E4A16CD36}"/>
              </a:ext>
            </a:extLst>
          </p:cNvPr>
          <p:cNvGrpSpPr/>
          <p:nvPr/>
        </p:nvGrpSpPr>
        <p:grpSpPr>
          <a:xfrm>
            <a:off x="665938" y="4770983"/>
            <a:ext cx="1952006" cy="204078"/>
            <a:chOff x="2465408" y="6021012"/>
            <a:chExt cx="1952006" cy="204078"/>
          </a:xfrm>
        </p:grpSpPr>
        <p:sp>
          <p:nvSpPr>
            <p:cNvPr id="50" name="Rectangle 49">
              <a:extLst>
                <a:ext uri="{FF2B5EF4-FFF2-40B4-BE49-F238E27FC236}">
                  <a16:creationId xmlns:a16="http://schemas.microsoft.com/office/drawing/2014/main" id="{B4951D87-46E0-4063-9FBC-C254BB60EC59}"/>
                </a:ext>
              </a:extLst>
            </p:cNvPr>
            <p:cNvSpPr/>
            <p:nvPr/>
          </p:nvSpPr>
          <p:spPr>
            <a:xfrm>
              <a:off x="4042343" y="6053629"/>
              <a:ext cx="375071"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Nac oes</a:t>
              </a:r>
            </a:p>
          </p:txBody>
        </p:sp>
        <p:sp>
          <p:nvSpPr>
            <p:cNvPr id="51" name="Oval 50">
              <a:extLst>
                <a:ext uri="{FF2B5EF4-FFF2-40B4-BE49-F238E27FC236}">
                  <a16:creationId xmlns:a16="http://schemas.microsoft.com/office/drawing/2014/main" id="{18854D1A-A6AE-46EB-B1FB-B2FD87EE44CF}"/>
                </a:ext>
              </a:extLst>
            </p:cNvPr>
            <p:cNvSpPr/>
            <p:nvPr/>
          </p:nvSpPr>
          <p:spPr>
            <a:xfrm>
              <a:off x="375226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52" name="Rectangle 51">
              <a:extLst>
                <a:ext uri="{FF2B5EF4-FFF2-40B4-BE49-F238E27FC236}">
                  <a16:creationId xmlns:a16="http://schemas.microsoft.com/office/drawing/2014/main" id="{FE9C27B5-EC30-418E-8445-7DA7ACAFDC17}"/>
                </a:ext>
              </a:extLst>
            </p:cNvPr>
            <p:cNvSpPr/>
            <p:nvPr/>
          </p:nvSpPr>
          <p:spPr>
            <a:xfrm>
              <a:off x="2747291" y="6053633"/>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Ydw</a:t>
              </a:r>
            </a:p>
          </p:txBody>
        </p:sp>
        <p:sp>
          <p:nvSpPr>
            <p:cNvPr id="53" name="Oval 52">
              <a:extLst>
                <a:ext uri="{FF2B5EF4-FFF2-40B4-BE49-F238E27FC236}">
                  <a16:creationId xmlns:a16="http://schemas.microsoft.com/office/drawing/2014/main" id="{3EB0EE1E-D427-4688-B8BB-246D1EBB3A14}"/>
                </a:ext>
              </a:extLst>
            </p:cNvPr>
            <p:cNvSpPr/>
            <p:nvPr/>
          </p:nvSpPr>
          <p:spPr>
            <a:xfrm>
              <a:off x="2465408" y="6021012"/>
              <a:ext cx="206965" cy="204078"/>
            </a:xfrm>
            <a:prstGeom prst="ellipse">
              <a:avLst/>
            </a:prstGeom>
            <a:solidFill>
              <a:srgbClr val="8CC04B"/>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grpSp>
        <p:nvGrpSpPr>
          <p:cNvPr id="54" name="Group 53">
            <a:extLst>
              <a:ext uri="{FF2B5EF4-FFF2-40B4-BE49-F238E27FC236}">
                <a16:creationId xmlns:a16="http://schemas.microsoft.com/office/drawing/2014/main" id="{914AFD79-E212-4B18-ADDA-6A3900D9FCE1}"/>
              </a:ext>
            </a:extLst>
          </p:cNvPr>
          <p:cNvGrpSpPr/>
          <p:nvPr/>
        </p:nvGrpSpPr>
        <p:grpSpPr>
          <a:xfrm>
            <a:off x="686532" y="5210845"/>
            <a:ext cx="7429541" cy="282341"/>
            <a:chOff x="2465408" y="6021012"/>
            <a:chExt cx="5142156" cy="204078"/>
          </a:xfrm>
        </p:grpSpPr>
        <p:sp>
          <p:nvSpPr>
            <p:cNvPr id="55" name="Rectangle 54">
              <a:extLst>
                <a:ext uri="{FF2B5EF4-FFF2-40B4-BE49-F238E27FC236}">
                  <a16:creationId xmlns:a16="http://schemas.microsoft.com/office/drawing/2014/main" id="{48828479-3D7A-4BDE-BF33-F951AAA1518C}"/>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56" name="Oval 55">
              <a:extLst>
                <a:ext uri="{FF2B5EF4-FFF2-40B4-BE49-F238E27FC236}">
                  <a16:creationId xmlns:a16="http://schemas.microsoft.com/office/drawing/2014/main" id="{3539D6B9-3875-4C65-AC2D-AC05127EB982}"/>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57" name="Rectangle 56">
              <a:extLst>
                <a:ext uri="{FF2B5EF4-FFF2-40B4-BE49-F238E27FC236}">
                  <a16:creationId xmlns:a16="http://schemas.microsoft.com/office/drawing/2014/main" id="{98033851-6DD9-45DF-93F3-C7C80408F39E}"/>
                </a:ext>
              </a:extLst>
            </p:cNvPr>
            <p:cNvSpPr/>
            <p:nvPr/>
          </p:nvSpPr>
          <p:spPr>
            <a:xfrm>
              <a:off x="5683519"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58" name="Oval 57">
              <a:extLst>
                <a:ext uri="{FF2B5EF4-FFF2-40B4-BE49-F238E27FC236}">
                  <a16:creationId xmlns:a16="http://schemas.microsoft.com/office/drawing/2014/main" id="{A7C3F038-7771-4265-9DB7-67B3622F3305}"/>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59" name="Rectangle 58">
              <a:extLst>
                <a:ext uri="{FF2B5EF4-FFF2-40B4-BE49-F238E27FC236}">
                  <a16:creationId xmlns:a16="http://schemas.microsoft.com/office/drawing/2014/main" id="{DDA3227A-5ED3-4E64-AEF8-E995DB232306}"/>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60" name="Oval 59">
              <a:extLst>
                <a:ext uri="{FF2B5EF4-FFF2-40B4-BE49-F238E27FC236}">
                  <a16:creationId xmlns:a16="http://schemas.microsoft.com/office/drawing/2014/main" id="{CFC4876F-7ACB-4927-B679-3887D02D7EE8}"/>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61" name="Rectangle 60">
              <a:extLst>
                <a:ext uri="{FF2B5EF4-FFF2-40B4-BE49-F238E27FC236}">
                  <a16:creationId xmlns:a16="http://schemas.microsoft.com/office/drawing/2014/main" id="{F79CE77B-F012-40B9-A43A-7D86892EFEDE}"/>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62" name="Oval 61">
              <a:extLst>
                <a:ext uri="{FF2B5EF4-FFF2-40B4-BE49-F238E27FC236}">
                  <a16:creationId xmlns:a16="http://schemas.microsoft.com/office/drawing/2014/main" id="{6EA352E8-947A-4439-A8C6-9267ABDCB653}"/>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63" name="Rectangle 62">
              <a:extLst>
                <a:ext uri="{FF2B5EF4-FFF2-40B4-BE49-F238E27FC236}">
                  <a16:creationId xmlns:a16="http://schemas.microsoft.com/office/drawing/2014/main" id="{1ABEE607-0336-4912-9DCE-CDC56EAC654E}"/>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64" name="Oval 63">
              <a:extLst>
                <a:ext uri="{FF2B5EF4-FFF2-40B4-BE49-F238E27FC236}">
                  <a16:creationId xmlns:a16="http://schemas.microsoft.com/office/drawing/2014/main" id="{B4454B74-58BE-417E-877E-9376BF379D4F}"/>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25" name="Oval 24">
            <a:extLst>
              <a:ext uri="{FF2B5EF4-FFF2-40B4-BE49-F238E27FC236}">
                <a16:creationId xmlns:a16="http://schemas.microsoft.com/office/drawing/2014/main" id="{C759A3A3-2AAD-4DF0-87CE-06029168651A}"/>
              </a:ext>
            </a:extLst>
          </p:cNvPr>
          <p:cNvSpPr/>
          <p:nvPr/>
        </p:nvSpPr>
        <p:spPr>
          <a:xfrm>
            <a:off x="3065710" y="1292733"/>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63</a:t>
            </a:r>
          </a:p>
        </p:txBody>
      </p:sp>
      <p:sp>
        <p:nvSpPr>
          <p:cNvPr id="26" name="TextBox 25">
            <a:extLst>
              <a:ext uri="{FF2B5EF4-FFF2-40B4-BE49-F238E27FC236}">
                <a16:creationId xmlns:a16="http://schemas.microsoft.com/office/drawing/2014/main" id="{0B8D323D-ABFF-4FBA-8B47-FAF0627B6CD6}"/>
              </a:ext>
            </a:extLst>
          </p:cNvPr>
          <p:cNvSpPr txBox="1"/>
          <p:nvPr/>
        </p:nvSpPr>
        <p:spPr>
          <a:xfrm>
            <a:off x="477528" y="5128933"/>
            <a:ext cx="206966" cy="161583"/>
          </a:xfrm>
          <a:prstGeom prst="rect">
            <a:avLst/>
          </a:prstGeom>
          <a:noFill/>
        </p:spPr>
        <p:txBody>
          <a:bodyPr wrap="square" lIns="0" tIns="0" rIns="0" bIns="0" rtlCol="0">
            <a:spAutoFit/>
          </a:bodyPr>
          <a:lstStyle/>
          <a:p>
            <a:r>
              <a:rPr lang="en-GB" sz="1050" b="1"/>
              <a:t>**</a:t>
            </a:r>
          </a:p>
        </p:txBody>
      </p:sp>
    </p:spTree>
    <p:extLst>
      <p:ext uri="{BB962C8B-B14F-4D97-AF65-F5344CB8AC3E}">
        <p14:creationId xmlns:p14="http://schemas.microsoft.com/office/powerpoint/2010/main" val="197081971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Datblygu ac adolygu: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fod yn fodlon ar y cyfleoedd sydd ar gael i ddatblygu eu gyrfa</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fod yn fodlon ar y cyfleoedd sydd ar gael i ddatblygu eu gyrfa</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00143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hyd gwasanaeth o 6-10 mlynedd (43%)</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489072"/>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Canolfan Bedwyr (39%)</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6646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Y Gwasanaethau Digidol (36%)</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52526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G006 neu G004 (34%)</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972325"/>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hyd gwasanaeth o hyd at flwyddyn (87%)</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449715"/>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Adnoddau Dynol (73%)</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2485639"/>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Mewn gwasanaeth hyd at flwyddyn (73%)</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010418"/>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Rhan-amser/cyfnod penodol (57%/58%)</a:t>
            </a:r>
          </a:p>
        </p:txBody>
      </p:sp>
      <p:sp>
        <p:nvSpPr>
          <p:cNvPr id="17" name="Rectangle: Rounded Corners 16">
            <a:extLst>
              <a:ext uri="{FF2B5EF4-FFF2-40B4-BE49-F238E27FC236}">
                <a16:creationId xmlns:a16="http://schemas.microsoft.com/office/drawing/2014/main" id="{536745B5-971D-49AC-A402-6FF6402F1753}"/>
              </a:ext>
            </a:extLst>
          </p:cNvPr>
          <p:cNvSpPr/>
          <p:nvPr/>
        </p:nvSpPr>
        <p:spPr>
          <a:xfrm>
            <a:off x="3068699" y="604228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gweithio ar y campws drwy'r amser (39%)</a:t>
            </a:r>
          </a:p>
        </p:txBody>
      </p:sp>
    </p:spTree>
    <p:extLst>
      <p:ext uri="{BB962C8B-B14F-4D97-AF65-F5344CB8AC3E}">
        <p14:creationId xmlns:p14="http://schemas.microsoft.com/office/powerpoint/2010/main" val="283791161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2396009346"/>
              </p:ext>
            </p:extLst>
          </p:nvPr>
        </p:nvGraphicFramePr>
        <p:xfrm>
          <a:off x="512711" y="1268413"/>
          <a:ext cx="11163352" cy="4156527"/>
        </p:xfrm>
        <a:graphic>
          <a:graphicData uri="http://schemas.openxmlformats.org/drawingml/2006/table">
            <a:tbl>
              <a:tblPr firstRow="1" bandRow="1">
                <a:tableStyleId>{2D5ABB26-0587-4C30-8999-92F81FD0307C}</a:tableStyleId>
              </a:tblPr>
              <a:tblGrid>
                <a:gridCol w="8188170">
                  <a:extLst>
                    <a:ext uri="{9D8B030D-6E8A-4147-A177-3AD203B41FA5}">
                      <a16:colId xmlns:a16="http://schemas.microsoft.com/office/drawing/2014/main" val="2486422282"/>
                    </a:ext>
                  </a:extLst>
                </a:gridCol>
                <a:gridCol w="988776">
                  <a:extLst>
                    <a:ext uri="{9D8B030D-6E8A-4147-A177-3AD203B41FA5}">
                      <a16:colId xmlns:a16="http://schemas.microsoft.com/office/drawing/2014/main" val="3915770273"/>
                    </a:ext>
                  </a:extLst>
                </a:gridCol>
                <a:gridCol w="993203">
                  <a:extLst>
                    <a:ext uri="{9D8B030D-6E8A-4147-A177-3AD203B41FA5}">
                      <a16:colId xmlns:a16="http://schemas.microsoft.com/office/drawing/2014/main" val="1433484190"/>
                    </a:ext>
                  </a:extLst>
                </a:gridCol>
                <a:gridCol w="993203">
                  <a:extLst>
                    <a:ext uri="{9D8B030D-6E8A-4147-A177-3AD203B41FA5}">
                      <a16:colId xmlns:a16="http://schemas.microsoft.com/office/drawing/2014/main" val="4207732914"/>
                    </a:ext>
                  </a:extLst>
                </a:gridCol>
              </a:tblGrid>
              <a:tr h="882767">
                <a:tc>
                  <a:txBody>
                    <a:bodyPr/>
                    <a:lstStyle/>
                    <a:p>
                      <a:pPr algn="l"/>
                      <a:r>
                        <a:rPr lang="cy-GB" sz="1400" b="1" i="0" strike="noStrike" cap="none" spc="0" baseline="0">
                          <a:solidFill>
                            <a:srgbClr val="F2F2F2"/>
                          </a:solidFill>
                          <a:effectLst/>
                          <a:latin typeface="Arial"/>
                          <a:ea typeface="Arial"/>
                          <a:cs typeface="Arial"/>
                        </a:rPr>
                        <a:t>Diwylliant a gwerthoedd</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47704">
                <a:tc>
                  <a:txBody>
                    <a:bodyPr/>
                    <a:lstStyle/>
                    <a:p>
                      <a:pPr algn="l"/>
                      <a:r>
                        <a:rPr lang="cy-GB" sz="1100" b="1" i="0" strike="noStrike" cap="none" spc="0" baseline="0">
                          <a:solidFill>
                            <a:srgbClr val="F2F2F2"/>
                          </a:solidFill>
                          <a:effectLst/>
                          <a:latin typeface="Arial"/>
                          <a:ea typeface="Arial"/>
                          <a:cs typeface="Arial"/>
                        </a:rPr>
                        <a:t>Mynegai diwylliant a gwerthoedd</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65</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487676">
                <a:tc>
                  <a:txBody>
                    <a:bodyPr/>
                    <a:lstStyle/>
                    <a:p>
                      <a:pPr marL="86995" indent="0" algn="l" defTabSz="914400" rtl="0" eaLnBrk="1" fontAlgn="ctr" latinLnBrk="0" hangingPunct="1">
                        <a:lnSpc>
                          <a:spcPct val="100000"/>
                        </a:lnSpc>
                        <a:spcBef>
                          <a:spcPts val="0"/>
                        </a:spcBef>
                        <a:spcAft>
                          <a:spcPts val="0"/>
                        </a:spcAft>
                      </a:pPr>
                      <a:r>
                        <a:rPr lang="en-GB" sz="1000"/>
                        <a:t>Mae </a:t>
                      </a:r>
                      <a:r>
                        <a:rPr lang="en-GB" sz="1000" err="1"/>
                        <a:t>gennyf</a:t>
                      </a:r>
                      <a:r>
                        <a:rPr lang="en-GB" sz="1000"/>
                        <a:t> </a:t>
                      </a:r>
                      <a:r>
                        <a:rPr lang="en-GB" sz="1000" err="1"/>
                        <a:t>ddealltwriaeth</a:t>
                      </a:r>
                      <a:r>
                        <a:rPr lang="en-GB" sz="1000"/>
                        <a:t> </a:t>
                      </a:r>
                      <a:r>
                        <a:rPr lang="en-GB" sz="1000" err="1"/>
                        <a:t>glir</a:t>
                      </a:r>
                      <a:r>
                        <a:rPr lang="en-GB" sz="1000"/>
                        <a:t> o </a:t>
                      </a:r>
                      <a:r>
                        <a:rPr lang="en-GB" sz="1000" err="1"/>
                        <a:t>strategaeth</a:t>
                      </a:r>
                      <a:r>
                        <a:rPr lang="en-GB" sz="1000"/>
                        <a:t> ac </a:t>
                      </a:r>
                      <a:r>
                        <a:rPr lang="en-GB" sz="1000" err="1"/>
                        <a:t>amcanion</a:t>
                      </a:r>
                      <a:r>
                        <a:rPr lang="en-GB" sz="1000"/>
                        <a:t> </a:t>
                      </a:r>
                    </a:p>
                    <a:p>
                      <a:pPr marL="86995" indent="0" algn="l" defTabSz="914400" rtl="0" eaLnBrk="1" fontAlgn="ctr" latinLnBrk="0" hangingPunct="1">
                        <a:lnSpc>
                          <a:spcPct val="100000"/>
                        </a:lnSpc>
                        <a:spcBef>
                          <a:spcPts val="0"/>
                        </a:spcBef>
                        <a:spcAft>
                          <a:spcPts val="0"/>
                        </a:spcAft>
                      </a:pPr>
                      <a:r>
                        <a:rPr lang="en-GB" sz="1000"/>
                        <a:t>y </a:t>
                      </a:r>
                      <a:r>
                        <a:rPr lang="en-GB" sz="1000" err="1"/>
                        <a:t>brifysgol</a:t>
                      </a:r>
                      <a:endParaRPr sz="1000"/>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60%</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+7</a:t>
                      </a:r>
                    </a:p>
                  </a:txBody>
                  <a:tcPr anchor="ctr"/>
                </a:tc>
                <a:tc>
                  <a:txBody>
                    <a:bodyPr/>
                    <a:lstStyle/>
                    <a:p>
                      <a:pPr algn="ctr" fontAlgn="ctr"/>
                      <a:r>
                        <a:rPr lang="cy-GB" sz="1200" b="1" i="0" strike="noStrike" cap="none" spc="0" baseline="0">
                          <a:solidFill>
                            <a:srgbClr val="FF0000"/>
                          </a:solidFill>
                          <a:effectLst/>
                          <a:latin typeface="Arial"/>
                          <a:ea typeface="Arial"/>
                          <a:cs typeface="Arial"/>
                        </a:rPr>
                        <a:t>-12</a:t>
                      </a:r>
                    </a:p>
                  </a:txBody>
                  <a:tcPr anchor="ctr"/>
                </a:tc>
                <a:extLst>
                  <a:ext uri="{0D108BD9-81ED-4DB2-BD59-A6C34878D82A}">
                    <a16:rowId xmlns:a16="http://schemas.microsoft.com/office/drawing/2014/main" val="2868322297"/>
                  </a:ext>
                </a:extLst>
              </a:tr>
              <a:tr h="487676">
                <a:tc>
                  <a:txBody>
                    <a:bodyPr/>
                    <a:lstStyle/>
                    <a:p>
                      <a:pPr marL="86995" indent="0" algn="l" rtl="0" eaLnBrk="1" fontAlgn="ctr" latinLnBrk="0" hangingPunct="1">
                        <a:lnSpc>
                          <a:spcPct val="100000"/>
                        </a:lnSpc>
                        <a:spcBef>
                          <a:spcPts val="0"/>
                        </a:spcBef>
                        <a:spcAft>
                          <a:spcPts val="0"/>
                        </a:spcAft>
                      </a:pPr>
                      <a:r>
                        <a:rPr lang="en-GB" sz="1000" err="1"/>
                        <a:t>Rwy’n</a:t>
                      </a:r>
                      <a:r>
                        <a:rPr lang="en-GB" sz="1000"/>
                        <a:t> </a:t>
                      </a:r>
                      <a:r>
                        <a:rPr lang="en-GB" sz="1000" err="1"/>
                        <a:t>deall</a:t>
                      </a:r>
                      <a:r>
                        <a:rPr lang="en-GB" sz="1000"/>
                        <a:t> </a:t>
                      </a:r>
                      <a:r>
                        <a:rPr lang="en-GB" sz="1000" err="1"/>
                        <a:t>sut</a:t>
                      </a:r>
                      <a:r>
                        <a:rPr lang="en-GB" sz="1000"/>
                        <a:t> </a:t>
                      </a:r>
                      <a:r>
                        <a:rPr lang="en-GB" sz="1000" err="1"/>
                        <a:t>mae</a:t>
                      </a:r>
                      <a:r>
                        <a:rPr lang="en-GB" sz="1000"/>
                        <a:t> </a:t>
                      </a:r>
                      <a:r>
                        <a:rPr lang="en-GB" sz="1000" err="1"/>
                        <a:t>fy</a:t>
                      </a:r>
                      <a:r>
                        <a:rPr lang="en-GB" sz="1000"/>
                        <a:t> </a:t>
                      </a:r>
                      <a:r>
                        <a:rPr lang="en-GB" sz="1000" err="1"/>
                        <a:t>ngwaith</a:t>
                      </a:r>
                      <a:r>
                        <a:rPr lang="en-GB" sz="1000"/>
                        <a:t> </a:t>
                      </a:r>
                      <a:r>
                        <a:rPr lang="en-GB" sz="1000" err="1"/>
                        <a:t>yn</a:t>
                      </a:r>
                      <a:r>
                        <a:rPr lang="en-GB" sz="1000"/>
                        <a:t> </a:t>
                      </a:r>
                      <a:r>
                        <a:rPr lang="en-GB" sz="1000" err="1"/>
                        <a:t>cyfrannu</a:t>
                      </a:r>
                      <a:r>
                        <a:rPr lang="en-GB" sz="1000"/>
                        <a:t> at </a:t>
                      </a:r>
                      <a:r>
                        <a:rPr lang="en-GB" sz="1000" err="1"/>
                        <a:t>amcanion</a:t>
                      </a:r>
                      <a:r>
                        <a:rPr lang="en-GB" sz="1000"/>
                        <a:t> </a:t>
                      </a:r>
                    </a:p>
                    <a:p>
                      <a:pPr marL="86995" indent="0" algn="l" defTabSz="914400" rtl="0" eaLnBrk="1" fontAlgn="ctr" latinLnBrk="0" hangingPunct="1">
                        <a:lnSpc>
                          <a:spcPct val="100000"/>
                        </a:lnSpc>
                        <a:spcBef>
                          <a:spcPts val="0"/>
                        </a:spcBef>
                        <a:spcAft>
                          <a:spcPts val="0"/>
                        </a:spcAft>
                      </a:pPr>
                      <a:r>
                        <a:rPr lang="en-GB" sz="1000"/>
                        <a:t>y </a:t>
                      </a:r>
                      <a:r>
                        <a:rPr lang="en-GB" sz="1000" err="1"/>
                        <a:t>brifysgol</a:t>
                      </a:r>
                      <a:endParaRPr sz="1000"/>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68%</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chemeClr val="bg2">
                        <a:lumMod val="95000"/>
                      </a:schemeClr>
                    </a:solidFill>
                  </a:tcPr>
                </a:tc>
                <a:tc>
                  <a:txBody>
                    <a:bodyPr/>
                    <a:lstStyle/>
                    <a:p>
                      <a:pPr algn="ctr" fontAlgn="ctr"/>
                      <a:r>
                        <a:rPr lang="cy-GB" sz="1200" b="1" i="0" strike="noStrike" cap="none" spc="0" baseline="0">
                          <a:solidFill>
                            <a:srgbClr val="FF0000"/>
                          </a:solidFill>
                          <a:effectLst/>
                          <a:latin typeface="Arial"/>
                          <a:ea typeface="Arial"/>
                          <a:cs typeface="Arial"/>
                        </a:rPr>
                        <a:t>-17</a:t>
                      </a:r>
                    </a:p>
                  </a:txBody>
                  <a:tcPr anchor="ctr">
                    <a:solidFill>
                      <a:schemeClr val="bg2">
                        <a:lumMod val="95000"/>
                      </a:schemeClr>
                    </a:solidFill>
                  </a:tcPr>
                </a:tc>
                <a:extLst>
                  <a:ext uri="{0D108BD9-81ED-4DB2-BD59-A6C34878D82A}">
                    <a16:rowId xmlns:a16="http://schemas.microsoft.com/office/drawing/2014/main" val="1222668292"/>
                  </a:ext>
                </a:extLst>
              </a:tr>
              <a:tr h="487676">
                <a:tc>
                  <a:txBody>
                    <a:bodyPr/>
                    <a:lstStyle/>
                    <a:p>
                      <a:pPr marL="86995"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Mae'r brifysgol yn sbarduno diwylliant o berfformiad uchel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45%</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algn="ctr" fontAlgn="ctr"/>
                      <a:endParaRPr lang="en-GB" sz="1200" b="1" i="0" u="none" strike="noStrike">
                        <a:effectLst/>
                        <a:latin typeface="Arial"/>
                      </a:endParaRPr>
                    </a:p>
                  </a:txBody>
                  <a:tcPr anchor="ctr"/>
                </a:tc>
                <a:extLst>
                  <a:ext uri="{0D108BD9-81ED-4DB2-BD59-A6C34878D82A}">
                    <a16:rowId xmlns:a16="http://schemas.microsoft.com/office/drawing/2014/main" val="1099218821"/>
                  </a:ext>
                </a:extLst>
              </a:tr>
              <a:tr h="487676">
                <a:tc>
                  <a:txBody>
                    <a:bodyPr/>
                    <a:lstStyle/>
                    <a:p>
                      <a:pPr marL="86995"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Mae'r brifysgol yn uchelgeisiol ar gyfer y dyfodol</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66%</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rgbClr val="E6E6E6"/>
                    </a:solidFill>
                  </a:tcPr>
                </a:tc>
                <a:tc>
                  <a:txBody>
                    <a:bodyPr/>
                    <a:lstStyle/>
                    <a:p>
                      <a:pPr algn="ctr" fontAlgn="ctr"/>
                      <a:endParaRPr lang="en-GB" sz="1200" b="1" i="0" u="none" strike="noStrike">
                        <a:effectLst/>
                        <a:latin typeface="Arial"/>
                      </a:endParaRPr>
                    </a:p>
                  </a:txBody>
                  <a:tcPr anchor="ctr">
                    <a:solidFill>
                      <a:srgbClr val="E6E6E6"/>
                    </a:solidFill>
                  </a:tcPr>
                </a:tc>
                <a:extLst>
                  <a:ext uri="{0D108BD9-81ED-4DB2-BD59-A6C34878D82A}">
                    <a16:rowId xmlns:a16="http://schemas.microsoft.com/office/drawing/2014/main" val="1591349547"/>
                  </a:ext>
                </a:extLst>
              </a:tr>
              <a:tr h="487676">
                <a:tc>
                  <a:txBody>
                    <a:bodyPr/>
                    <a:lstStyle/>
                    <a:p>
                      <a:pPr marL="86995"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gwybod am Strategaeth 2030 y brifysgol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67%</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algn="ctr" fontAlgn="ctr"/>
                      <a:endParaRPr lang="en-GB" sz="1200" b="1" i="0" u="none" strike="noStrike">
                        <a:effectLst/>
                        <a:latin typeface="Arial"/>
                      </a:endParaRPr>
                    </a:p>
                  </a:txBody>
                  <a:tcPr anchor="ctr"/>
                </a:tc>
                <a:extLst>
                  <a:ext uri="{0D108BD9-81ED-4DB2-BD59-A6C34878D82A}">
                    <a16:rowId xmlns:a16="http://schemas.microsoft.com/office/drawing/2014/main" val="2674987367"/>
                  </a:ext>
                </a:extLst>
              </a:tr>
              <a:tr h="487676">
                <a:tc>
                  <a:txBody>
                    <a:bodyPr/>
                    <a:lstStyle/>
                    <a:p>
                      <a:pPr marL="86995"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gwybod am werthoedd y brifysgol</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69%</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rgbClr val="E6E6E6"/>
                    </a:solidFill>
                  </a:tcPr>
                </a:tc>
                <a:tc>
                  <a:txBody>
                    <a:bodyPr/>
                    <a:lstStyle/>
                    <a:p>
                      <a:pPr algn="ctr" fontAlgn="ctr"/>
                      <a:r>
                        <a:rPr lang="en-GB" sz="1200" b="1" i="0" u="none" strike="noStrike">
                          <a:effectLst/>
                          <a:latin typeface="Arial" panose="020B0604020202020204" pitchFamily="34" charset="0"/>
                        </a:rPr>
                        <a:t> </a:t>
                      </a:r>
                    </a:p>
                  </a:txBody>
                  <a:tcPr anchor="ctr">
                    <a:solidFill>
                      <a:srgbClr val="E6E6E6"/>
                    </a:solidFill>
                  </a:tcPr>
                </a:tc>
                <a:extLst>
                  <a:ext uri="{0D108BD9-81ED-4DB2-BD59-A6C34878D82A}">
                    <a16:rowId xmlns:a16="http://schemas.microsoft.com/office/drawing/2014/main" val="2357963930"/>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89757"/>
            <a:ext cx="4948130" cy="280641"/>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26007"/>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21" name="Chart 20">
            <a:extLst>
              <a:ext uri="{FF2B5EF4-FFF2-40B4-BE49-F238E27FC236}">
                <a16:creationId xmlns:a16="http://schemas.microsoft.com/office/drawing/2014/main" id="{B8912FCA-6BD4-4A0B-8BE2-5E215C937DE9}"/>
              </a:ext>
            </a:extLst>
          </p:cNvPr>
          <p:cNvGraphicFramePr/>
          <p:nvPr>
            <p:extLst>
              <p:ext uri="{D42A27DB-BD31-4B8C-83A1-F6EECF244321}">
                <p14:modId xmlns:p14="http://schemas.microsoft.com/office/powerpoint/2010/main" val="2591029041"/>
              </p:ext>
            </p:extLst>
          </p:nvPr>
        </p:nvGraphicFramePr>
        <p:xfrm>
          <a:off x="4003474" y="2486983"/>
          <a:ext cx="4470404" cy="2942102"/>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61F81C5F-7458-4A28-8A57-861FF2DC4B9D}"/>
              </a:ext>
            </a:extLst>
          </p:cNvPr>
          <p:cNvGrpSpPr/>
          <p:nvPr/>
        </p:nvGrpSpPr>
        <p:grpSpPr>
          <a:xfrm>
            <a:off x="520718" y="5589587"/>
            <a:ext cx="7953160" cy="264425"/>
            <a:chOff x="2465408" y="6021012"/>
            <a:chExt cx="5142156" cy="204078"/>
          </a:xfrm>
        </p:grpSpPr>
        <p:sp>
          <p:nvSpPr>
            <p:cNvPr id="25" name="Rectangle 24">
              <a:extLst>
                <a:ext uri="{FF2B5EF4-FFF2-40B4-BE49-F238E27FC236}">
                  <a16:creationId xmlns:a16="http://schemas.microsoft.com/office/drawing/2014/main" id="{A38A9C97-E48D-437C-8197-9AD4436F1B0B}"/>
                </a:ext>
              </a:extLst>
            </p:cNvPr>
            <p:cNvSpPr/>
            <p:nvPr/>
          </p:nvSpPr>
          <p:spPr>
            <a:xfrm>
              <a:off x="6590114"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6" name="Oval 25">
              <a:extLst>
                <a:ext uri="{FF2B5EF4-FFF2-40B4-BE49-F238E27FC236}">
                  <a16:creationId xmlns:a16="http://schemas.microsoft.com/office/drawing/2014/main" id="{CF15B4A2-0FB6-4952-BF29-3FE57EA6BCFA}"/>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7" name="Rectangle 26">
              <a:extLst>
                <a:ext uri="{FF2B5EF4-FFF2-40B4-BE49-F238E27FC236}">
                  <a16:creationId xmlns:a16="http://schemas.microsoft.com/office/drawing/2014/main" id="{065E9675-ECD6-47A6-9937-0BB8E990A685}"/>
                </a:ext>
              </a:extLst>
            </p:cNvPr>
            <p:cNvSpPr/>
            <p:nvPr/>
          </p:nvSpPr>
          <p:spPr>
            <a:xfrm>
              <a:off x="5683519"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9" name="Oval 28">
              <a:extLst>
                <a:ext uri="{FF2B5EF4-FFF2-40B4-BE49-F238E27FC236}">
                  <a16:creationId xmlns:a16="http://schemas.microsoft.com/office/drawing/2014/main" id="{B26C97B7-7303-4B4F-A8AA-353F065074E7}"/>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0B59678C-3D8D-4F37-A9F8-FACF33553B6B}"/>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FAFB1D87-755A-4D4A-A262-B74CE08CA2AC}"/>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44AF5A40-DFEF-4FAA-9876-3337563B6AE4}"/>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E49E7570-6ADF-4A9E-9C3B-DD7BE1A8B20B}"/>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BD689872-23D8-44FF-97F4-CDD3E2CC3B0D}"/>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56C64759-3343-473A-9081-94E31A252340}"/>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00540A1F-3E80-4D1A-A8A5-7968386C65B0}"/>
              </a:ext>
            </a:extLst>
          </p:cNvPr>
          <p:cNvSpPr/>
          <p:nvPr/>
        </p:nvSpPr>
        <p:spPr>
          <a:xfrm>
            <a:off x="2846163" y="1303249"/>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65</a:t>
            </a:r>
          </a:p>
        </p:txBody>
      </p:sp>
    </p:spTree>
    <p:extLst>
      <p:ext uri="{BB962C8B-B14F-4D97-AF65-F5344CB8AC3E}">
        <p14:creationId xmlns:p14="http://schemas.microsoft.com/office/powerpoint/2010/main" val="14703230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Diwylliant a gwerthoedd: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gytuno bod y brifysgol yn sbarduno diwylliant o berfformiad uchel</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gytuno bod y brifysgol yn sbarduno diwylliant o berfformiad uchel</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00143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GP01-3 (33%)</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489072"/>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BioGyfansoddion a Bywyd Preswyl (18%)</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6646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Y Gwasanaethau Digidol (29%)</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52526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anghytuno bod gan y brifysgol ddiwylliant agored a gonest (16%)</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961315"/>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Coleg Gwyddorau Dynol (62%)</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438705"/>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Marchnata, Cyfathrebu a Recriwtio (54%)</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2485639"/>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du, Asiaidd a grwpiau ethnig lleiafrifol (67%)</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010418"/>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cytuno bod gan y brifysgol ddiwylliant agored a gonest (78%)</a:t>
            </a:r>
          </a:p>
        </p:txBody>
      </p:sp>
      <p:sp>
        <p:nvSpPr>
          <p:cNvPr id="17" name="Rectangle: Rounded Corners 16">
            <a:extLst>
              <a:ext uri="{FF2B5EF4-FFF2-40B4-BE49-F238E27FC236}">
                <a16:creationId xmlns:a16="http://schemas.microsoft.com/office/drawing/2014/main" id="{536745B5-971D-49AC-A402-6FF6402F1753}"/>
              </a:ext>
            </a:extLst>
          </p:cNvPr>
          <p:cNvSpPr/>
          <p:nvPr/>
        </p:nvSpPr>
        <p:spPr>
          <a:xfrm>
            <a:off x="3068699" y="604228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deall sut mae eu gwaith yn cyfrannu at amcanion y brifysgol (7%)</a:t>
            </a:r>
          </a:p>
        </p:txBody>
      </p:sp>
    </p:spTree>
    <p:extLst>
      <p:ext uri="{BB962C8B-B14F-4D97-AF65-F5344CB8AC3E}">
        <p14:creationId xmlns:p14="http://schemas.microsoft.com/office/powerpoint/2010/main" val="20192294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1EDE4C-957C-F048-9BFB-A51A442B2D90}"/>
              </a:ext>
            </a:extLst>
          </p:cNvPr>
          <p:cNvSpPr>
            <a:spLocks noGrp="1"/>
          </p:cNvSpPr>
          <p:nvPr>
            <p:ph type="title"/>
          </p:nvPr>
        </p:nvSpPr>
        <p:spPr>
          <a:xfrm>
            <a:off x="515938" y="611720"/>
            <a:ext cx="10147282" cy="426720"/>
          </a:xfrm>
        </p:spPr>
        <p:txBody>
          <a:bodyPr/>
          <a:lstStyle/>
          <a:p>
            <a:r>
              <a:rPr lang="cy-GB" sz="2800" b="1" i="0" strike="noStrike" cap="none" spc="0" baseline="0">
                <a:solidFill>
                  <a:srgbClr val="6D6E71"/>
                </a:solidFill>
                <a:effectLst/>
                <a:latin typeface="Arial"/>
                <a:ea typeface="Arial"/>
                <a:cs typeface="Arial"/>
              </a:rPr>
              <a:t>Cyfraddau ymateb yn ôl coleg a gwasanaeth proffesiynol </a:t>
            </a:r>
          </a:p>
        </p:txBody>
      </p:sp>
      <p:graphicFrame>
        <p:nvGraphicFramePr>
          <p:cNvPr id="7" name="Chart 6">
            <a:extLst>
              <a:ext uri="{FF2B5EF4-FFF2-40B4-BE49-F238E27FC236}">
                <a16:creationId xmlns:a16="http://schemas.microsoft.com/office/drawing/2014/main" id="{2AEAE3D7-9559-455A-8468-0AFC359FE0DD}"/>
              </a:ext>
            </a:extLst>
          </p:cNvPr>
          <p:cNvGraphicFramePr/>
          <p:nvPr>
            <p:extLst>
              <p:ext uri="{D42A27DB-BD31-4B8C-83A1-F6EECF244321}">
                <p14:modId xmlns:p14="http://schemas.microsoft.com/office/powerpoint/2010/main" val="2294313591"/>
              </p:ext>
            </p:extLst>
          </p:nvPr>
        </p:nvGraphicFramePr>
        <p:xfrm>
          <a:off x="566370" y="1055243"/>
          <a:ext cx="11059260" cy="5317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93AB7EB-B916-44C9-905C-280CCB800F35}"/>
              </a:ext>
            </a:extLst>
          </p:cNvPr>
          <p:cNvGraphicFramePr/>
          <p:nvPr>
            <p:extLst>
              <p:ext uri="{D42A27DB-BD31-4B8C-83A1-F6EECF244321}">
                <p14:modId xmlns:p14="http://schemas.microsoft.com/office/powerpoint/2010/main" val="1694596665"/>
              </p:ext>
            </p:extLst>
          </p:nvPr>
        </p:nvGraphicFramePr>
        <p:xfrm>
          <a:off x="468798" y="1479787"/>
          <a:ext cx="11156832" cy="446246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7700D320-0711-4563-BA37-F9098D7A495D}"/>
              </a:ext>
            </a:extLst>
          </p:cNvPr>
          <p:cNvSpPr/>
          <p:nvPr/>
        </p:nvSpPr>
        <p:spPr>
          <a:xfrm>
            <a:off x="8291513" y="1479787"/>
            <a:ext cx="3384551" cy="72576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1000"/>
              </a:spcAft>
              <a:buClrTx/>
              <a:buSzTx/>
              <a:buFontTx/>
              <a:buNone/>
              <a:defRPr/>
            </a:pPr>
            <a:r>
              <a:rPr lang="cy-GB" sz="1200" b="1" i="0" strike="noStrike" cap="none" spc="0" baseline="0">
                <a:solidFill>
                  <a:srgbClr val="FFFFFF"/>
                </a:solidFill>
                <a:effectLst/>
                <a:latin typeface="Arial"/>
                <a:ea typeface="Arial"/>
                <a:cs typeface="Arial"/>
              </a:rPr>
              <a:t>Cyfradd ymateb gyffredinol y brifysgol 58%*</a:t>
            </a:r>
          </a:p>
        </p:txBody>
      </p:sp>
      <p:sp>
        <p:nvSpPr>
          <p:cNvPr id="8" name="Footer Placeholder 1">
            <a:extLst>
              <a:ext uri="{FF2B5EF4-FFF2-40B4-BE49-F238E27FC236}">
                <a16:creationId xmlns:a16="http://schemas.microsoft.com/office/drawing/2014/main" id="{4BEF681C-A122-439D-BE2F-D85B3DF02215}"/>
              </a:ext>
            </a:extLst>
          </p:cNvPr>
          <p:cNvSpPr>
            <a:spLocks noGrp="1"/>
          </p:cNvSpPr>
          <p:nvPr>
            <p:ph type="ftr" sz="quarter" idx="3"/>
          </p:nvPr>
        </p:nvSpPr>
        <p:spPr>
          <a:xfrm>
            <a:off x="2132278" y="6230133"/>
            <a:ext cx="6585002" cy="45719"/>
          </a:xfrm>
        </p:spPr>
        <p:txBody>
          <a:bodyPr/>
          <a:lstStyle/>
          <a:p>
            <a:r>
              <a:rPr lang="cy-GB" sz="900" b="1" i="0" strike="noStrike" cap="none" spc="0" baseline="0">
                <a:solidFill>
                  <a:srgbClr val="6D6E71"/>
                </a:solidFill>
                <a:effectLst/>
                <a:latin typeface="Arial"/>
                <a:ea typeface="Arial"/>
                <a:cs typeface="Arial"/>
              </a:rPr>
              <a:t>* </a:t>
            </a:r>
            <a:r>
              <a:rPr lang="cy-GB" sz="900" b="0" i="0" strike="noStrike" cap="none" spc="0" baseline="0">
                <a:solidFill>
                  <a:srgbClr val="6D6E71"/>
                </a:solidFill>
                <a:effectLst/>
                <a:latin typeface="Arial"/>
                <a:ea typeface="Arial"/>
                <a:cs typeface="Arial"/>
              </a:rPr>
              <a:t>Mae hyn yn cymharu’n ffafriol â’r gyfradd ymateb gyfartalog o 56%-57% yn y sector SAU yn gyffredinol i arolygon staff o’r fath. </a:t>
            </a:r>
            <a:endParaRPr lang="en-US" sz="900"/>
          </a:p>
        </p:txBody>
      </p:sp>
    </p:spTree>
    <p:extLst>
      <p:ext uri="{BB962C8B-B14F-4D97-AF65-F5344CB8AC3E}">
        <p14:creationId xmlns:p14="http://schemas.microsoft.com/office/powerpoint/2010/main" val="42194473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3760264049"/>
              </p:ext>
            </p:extLst>
          </p:nvPr>
        </p:nvGraphicFramePr>
        <p:xfrm>
          <a:off x="512711" y="1268413"/>
          <a:ext cx="11163353" cy="3668851"/>
        </p:xfrm>
        <a:graphic>
          <a:graphicData uri="http://schemas.openxmlformats.org/drawingml/2006/table">
            <a:tbl>
              <a:tblPr firstRow="1" bandRow="1">
                <a:tableStyleId>{2D5ABB26-0587-4C30-8999-92F81FD0307C}</a:tableStyleId>
              </a:tblPr>
              <a:tblGrid>
                <a:gridCol w="8140219">
                  <a:extLst>
                    <a:ext uri="{9D8B030D-6E8A-4147-A177-3AD203B41FA5}">
                      <a16:colId xmlns:a16="http://schemas.microsoft.com/office/drawing/2014/main" val="2486422282"/>
                    </a:ext>
                  </a:extLst>
                </a:gridCol>
                <a:gridCol w="1036728">
                  <a:extLst>
                    <a:ext uri="{9D8B030D-6E8A-4147-A177-3AD203B41FA5}">
                      <a16:colId xmlns:a16="http://schemas.microsoft.com/office/drawing/2014/main" val="3915770273"/>
                    </a:ext>
                  </a:extLst>
                </a:gridCol>
                <a:gridCol w="993203">
                  <a:extLst>
                    <a:ext uri="{9D8B030D-6E8A-4147-A177-3AD203B41FA5}">
                      <a16:colId xmlns:a16="http://schemas.microsoft.com/office/drawing/2014/main" val="3618336230"/>
                    </a:ext>
                  </a:extLst>
                </a:gridCol>
                <a:gridCol w="993203">
                  <a:extLst>
                    <a:ext uri="{9D8B030D-6E8A-4147-A177-3AD203B41FA5}">
                      <a16:colId xmlns:a16="http://schemas.microsoft.com/office/drawing/2014/main" val="4207732914"/>
                    </a:ext>
                  </a:extLst>
                </a:gridCol>
              </a:tblGrid>
              <a:tr h="882767">
                <a:tc>
                  <a:txBody>
                    <a:bodyPr/>
                    <a:lstStyle/>
                    <a:p>
                      <a:pPr algn="l"/>
                      <a:r>
                        <a:rPr lang="cy-GB" sz="1400" b="1" i="0" strike="noStrike" cap="none" spc="0" baseline="0">
                          <a:solidFill>
                            <a:srgbClr val="F2F2F2"/>
                          </a:solidFill>
                          <a:effectLst/>
                          <a:latin typeface="Arial"/>
                          <a:ea typeface="Arial"/>
                          <a:cs typeface="Arial"/>
                        </a:rPr>
                        <a:t>Arweinyddiaeth</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47704">
                <a:tc>
                  <a:txBody>
                    <a:bodyPr/>
                    <a:lstStyle/>
                    <a:p>
                      <a:pPr algn="l"/>
                      <a:r>
                        <a:rPr lang="cy-GB" sz="1100" b="1" i="0" strike="noStrike" cap="none" spc="0" baseline="0">
                          <a:solidFill>
                            <a:srgbClr val="F2F2F2"/>
                          </a:solidFill>
                          <a:effectLst/>
                          <a:latin typeface="Arial"/>
                          <a:ea typeface="Arial"/>
                          <a:cs typeface="Arial"/>
                        </a:rPr>
                        <a:t>Mynegai arweinyddiaeth</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56</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487676">
                <a:tc>
                  <a:txBody>
                    <a:bodyPr/>
                    <a:lstStyle/>
                    <a:p>
                      <a:pPr marL="87313" indent="0" algn="l" defTabSz="914400" rtl="0" eaLnBrk="1" fontAlgn="ctr" latinLnBrk="0" hangingPunct="1">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Mae Pwyllgor Gweithredu’r brifysgol…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487676">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…yn rheoli ac arwain y brifysgol yn dda</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45%</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+34</a:t>
                      </a:r>
                    </a:p>
                  </a:txBody>
                  <a:tcPr anchor="ctr">
                    <a:solidFill>
                      <a:schemeClr val="bg2">
                        <a:lumMod val="95000"/>
                      </a:schemeClr>
                    </a:solidFill>
                  </a:tcPr>
                </a:tc>
                <a:tc>
                  <a:txBody>
                    <a:bodyPr/>
                    <a:lstStyle/>
                    <a:p>
                      <a:pPr algn="ctr" fontAlgn="ctr"/>
                      <a:r>
                        <a:rPr lang="cy-GB" sz="1200" b="1" i="0" strike="noStrike" cap="none" spc="0" baseline="0">
                          <a:solidFill>
                            <a:srgbClr val="FF0000"/>
                          </a:solidFill>
                          <a:effectLst/>
                          <a:latin typeface="Arial"/>
                          <a:ea typeface="Arial"/>
                          <a:cs typeface="Arial"/>
                        </a:rPr>
                        <a:t>-8</a:t>
                      </a:r>
                    </a:p>
                  </a:txBody>
                  <a:tcPr anchor="ctr">
                    <a:solidFill>
                      <a:schemeClr val="bg2">
                        <a:lumMod val="95000"/>
                      </a:schemeClr>
                    </a:solidFill>
                  </a:tcPr>
                </a:tc>
                <a:extLst>
                  <a:ext uri="{0D108BD9-81ED-4DB2-BD59-A6C34878D82A}">
                    <a16:rowId xmlns:a16="http://schemas.microsoft.com/office/drawing/2014/main" val="1222668292"/>
                  </a:ext>
                </a:extLst>
              </a:tr>
              <a:tr h="487676">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…yn agored ac yn onest wrth gyfathrebu â staff</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42%</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algn="ctr" fontAlgn="ctr"/>
                      <a:r>
                        <a:rPr lang="en-GB" sz="1200" b="1" i="0" u="none" strike="noStrike">
                          <a:effectLst/>
                          <a:latin typeface="Arial" panose="020B0604020202020204" pitchFamily="34" charset="0"/>
                        </a:rPr>
                        <a:t> </a:t>
                      </a:r>
                    </a:p>
                  </a:txBody>
                  <a:tcPr anchor="ctr"/>
                </a:tc>
                <a:extLst>
                  <a:ext uri="{0D108BD9-81ED-4DB2-BD59-A6C34878D82A}">
                    <a16:rowId xmlns:a16="http://schemas.microsoft.com/office/drawing/2014/main" val="1099218821"/>
                  </a:ext>
                </a:extLst>
              </a:tr>
              <a:tr h="487676">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…yn gwrando ac yn ymateb i farn aelodau staff</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36%</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+26</a:t>
                      </a:r>
                    </a:p>
                  </a:txBody>
                  <a:tcPr anchor="ctr">
                    <a:solidFill>
                      <a:srgbClr val="E6E6E6"/>
                    </a:solidFill>
                  </a:tcPr>
                </a:tc>
                <a:tc>
                  <a:txBody>
                    <a:bodyPr/>
                    <a:lstStyle/>
                    <a:p>
                      <a:pPr algn="ctr" fontAlgn="ctr"/>
                      <a:r>
                        <a:rPr lang="en-GB" sz="1200" b="1" i="0" u="none" strike="noStrike">
                          <a:effectLst/>
                          <a:latin typeface="Arial" panose="020B0604020202020204" pitchFamily="34" charset="0"/>
                        </a:rPr>
                        <a:t> </a:t>
                      </a:r>
                    </a:p>
                  </a:txBody>
                  <a:tcPr anchor="ctr">
                    <a:solidFill>
                      <a:srgbClr val="E6E6E6"/>
                    </a:solidFill>
                  </a:tcPr>
                </a:tc>
                <a:extLst>
                  <a:ext uri="{0D108BD9-81ED-4DB2-BD59-A6C34878D82A}">
                    <a16:rowId xmlns:a16="http://schemas.microsoft.com/office/drawing/2014/main" val="1591349547"/>
                  </a:ext>
                </a:extLst>
              </a:tr>
              <a:tr h="487676">
                <a:tc>
                  <a:txBody>
                    <a:bodyPr/>
                    <a:lstStyle/>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…yn meddu ar weledigaeth glir ar gyfer dyfodol y </a:t>
                      </a:r>
                    </a:p>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brifysgol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54%</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+38</a:t>
                      </a:r>
                    </a:p>
                  </a:txBody>
                  <a:tcPr anchor="ctr"/>
                </a:tc>
                <a:tc>
                  <a:txBody>
                    <a:bodyPr/>
                    <a:lstStyle/>
                    <a:p>
                      <a:pPr algn="ctr" fontAlgn="ctr"/>
                      <a:r>
                        <a:rPr lang="en-GB" sz="1200" b="1" i="0" u="none" strike="noStrike">
                          <a:effectLst/>
                          <a:latin typeface="Arial" panose="020B0604020202020204" pitchFamily="34" charset="0"/>
                        </a:rPr>
                        <a:t> </a:t>
                      </a:r>
                    </a:p>
                  </a:txBody>
                  <a:tcPr anchor="ctr"/>
                </a:tc>
                <a:extLst>
                  <a:ext uri="{0D108BD9-81ED-4DB2-BD59-A6C34878D82A}">
                    <a16:rowId xmlns:a16="http://schemas.microsoft.com/office/drawing/2014/main" val="2674987367"/>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2369"/>
            <a:ext cx="5131010" cy="280641"/>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21" name="Chart 20">
            <a:extLst>
              <a:ext uri="{FF2B5EF4-FFF2-40B4-BE49-F238E27FC236}">
                <a16:creationId xmlns:a16="http://schemas.microsoft.com/office/drawing/2014/main" id="{B8912FCA-6BD4-4A0B-8BE2-5E215C937DE9}"/>
              </a:ext>
            </a:extLst>
          </p:cNvPr>
          <p:cNvGraphicFramePr/>
          <p:nvPr>
            <p:extLst>
              <p:ext uri="{D42A27DB-BD31-4B8C-83A1-F6EECF244321}">
                <p14:modId xmlns:p14="http://schemas.microsoft.com/office/powerpoint/2010/main" val="3521743843"/>
              </p:ext>
            </p:extLst>
          </p:nvPr>
        </p:nvGraphicFramePr>
        <p:xfrm>
          <a:off x="3897974" y="2996513"/>
          <a:ext cx="4745963" cy="1944896"/>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a:extLst>
              <a:ext uri="{FF2B5EF4-FFF2-40B4-BE49-F238E27FC236}">
                <a16:creationId xmlns:a16="http://schemas.microsoft.com/office/drawing/2014/main" id="{59065971-97FD-467C-B5E6-671FC5684629}"/>
              </a:ext>
            </a:extLst>
          </p:cNvPr>
          <p:cNvGrpSpPr/>
          <p:nvPr/>
        </p:nvGrpSpPr>
        <p:grpSpPr>
          <a:xfrm>
            <a:off x="525320" y="5134483"/>
            <a:ext cx="8047179" cy="306923"/>
            <a:chOff x="2465408" y="6021012"/>
            <a:chExt cx="6498544" cy="204078"/>
          </a:xfrm>
        </p:grpSpPr>
        <p:sp>
          <p:nvSpPr>
            <p:cNvPr id="26" name="Rectangle 25">
              <a:extLst>
                <a:ext uri="{FF2B5EF4-FFF2-40B4-BE49-F238E27FC236}">
                  <a16:creationId xmlns:a16="http://schemas.microsoft.com/office/drawing/2014/main" id="{53B0C064-B7E0-4834-9FED-4F876BBD7A56}"/>
                </a:ext>
              </a:extLst>
            </p:cNvPr>
            <p:cNvSpPr/>
            <p:nvPr/>
          </p:nvSpPr>
          <p:spPr>
            <a:xfrm>
              <a:off x="7946502"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gwybod</a:t>
              </a:r>
            </a:p>
          </p:txBody>
        </p:sp>
        <p:sp>
          <p:nvSpPr>
            <p:cNvPr id="27" name="Oval 26">
              <a:extLst>
                <a:ext uri="{FF2B5EF4-FFF2-40B4-BE49-F238E27FC236}">
                  <a16:creationId xmlns:a16="http://schemas.microsoft.com/office/drawing/2014/main" id="{D314D61A-7709-40DF-98D1-A75E2E657876}"/>
                </a:ext>
              </a:extLst>
            </p:cNvPr>
            <p:cNvSpPr/>
            <p:nvPr/>
          </p:nvSpPr>
          <p:spPr>
            <a:xfrm>
              <a:off x="7656418" y="6021012"/>
              <a:ext cx="206965" cy="204078"/>
            </a:xfrm>
            <a:prstGeom prst="ellipse">
              <a:avLst/>
            </a:prstGeom>
            <a:solidFill>
              <a:schemeClr val="bg2">
                <a:lumMod val="7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9" name="Rectangle 28">
              <a:extLst>
                <a:ext uri="{FF2B5EF4-FFF2-40B4-BE49-F238E27FC236}">
                  <a16:creationId xmlns:a16="http://schemas.microsoft.com/office/drawing/2014/main" id="{A70B1ABE-AAE2-4F6E-9222-105E23C2A9FE}"/>
                </a:ext>
              </a:extLst>
            </p:cNvPr>
            <p:cNvSpPr/>
            <p:nvPr/>
          </p:nvSpPr>
          <p:spPr>
            <a:xfrm>
              <a:off x="5683519"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30" name="Oval 29">
              <a:extLst>
                <a:ext uri="{FF2B5EF4-FFF2-40B4-BE49-F238E27FC236}">
                  <a16:creationId xmlns:a16="http://schemas.microsoft.com/office/drawing/2014/main" id="{93EA802A-80D2-4AD3-817A-363FD63E65DA}"/>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1" name="Rectangle 40">
              <a:extLst>
                <a:ext uri="{FF2B5EF4-FFF2-40B4-BE49-F238E27FC236}">
                  <a16:creationId xmlns:a16="http://schemas.microsoft.com/office/drawing/2014/main" id="{ABBE1D93-D97B-46B3-A5D8-3B0F538A94C6}"/>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2" name="Oval 41">
              <a:extLst>
                <a:ext uri="{FF2B5EF4-FFF2-40B4-BE49-F238E27FC236}">
                  <a16:creationId xmlns:a16="http://schemas.microsoft.com/office/drawing/2014/main" id="{D31D36A3-C845-4D41-ACD2-9FBE49DCA3DD}"/>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4" name="Rectangle 43">
              <a:extLst>
                <a:ext uri="{FF2B5EF4-FFF2-40B4-BE49-F238E27FC236}">
                  <a16:creationId xmlns:a16="http://schemas.microsoft.com/office/drawing/2014/main" id="{3591EBE5-11AC-4091-A3BD-4F6CC4439AC5}"/>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5" name="Oval 44">
              <a:extLst>
                <a:ext uri="{FF2B5EF4-FFF2-40B4-BE49-F238E27FC236}">
                  <a16:creationId xmlns:a16="http://schemas.microsoft.com/office/drawing/2014/main" id="{8E262029-7DCC-4533-B459-B348A471B382}"/>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6" name="Rectangle 45">
              <a:extLst>
                <a:ext uri="{FF2B5EF4-FFF2-40B4-BE49-F238E27FC236}">
                  <a16:creationId xmlns:a16="http://schemas.microsoft.com/office/drawing/2014/main" id="{307D276B-42C7-44FF-803A-5F58C86D9E31}"/>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7" name="Oval 46">
              <a:extLst>
                <a:ext uri="{FF2B5EF4-FFF2-40B4-BE49-F238E27FC236}">
                  <a16:creationId xmlns:a16="http://schemas.microsoft.com/office/drawing/2014/main" id="{66A5822D-7229-4D23-898B-EEC75D8ED3E0}"/>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32" name="Rectangle 31">
            <a:extLst>
              <a:ext uri="{FF2B5EF4-FFF2-40B4-BE49-F238E27FC236}">
                <a16:creationId xmlns:a16="http://schemas.microsoft.com/office/drawing/2014/main" id="{E2C7BB24-C8B1-4AA0-85E9-110086D29E3D}"/>
              </a:ext>
            </a:extLst>
          </p:cNvPr>
          <p:cNvSpPr/>
          <p:nvPr/>
        </p:nvSpPr>
        <p:spPr>
          <a:xfrm>
            <a:off x="5720857" y="5165318"/>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33" name="Oval 32">
            <a:extLst>
              <a:ext uri="{FF2B5EF4-FFF2-40B4-BE49-F238E27FC236}">
                <a16:creationId xmlns:a16="http://schemas.microsoft.com/office/drawing/2014/main" id="{5CDB6DA4-0A49-4C36-AD3F-C0636D01349C}"/>
              </a:ext>
            </a:extLst>
          </p:cNvPr>
          <p:cNvSpPr/>
          <p:nvPr/>
        </p:nvSpPr>
        <p:spPr>
          <a:xfrm>
            <a:off x="5350091" y="5150644"/>
            <a:ext cx="251788" cy="302690"/>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2" name="Oval 21">
            <a:extLst>
              <a:ext uri="{FF2B5EF4-FFF2-40B4-BE49-F238E27FC236}">
                <a16:creationId xmlns:a16="http://schemas.microsoft.com/office/drawing/2014/main" id="{15741640-FE3D-4A4E-B317-687FDCD1C21B}"/>
              </a:ext>
            </a:extLst>
          </p:cNvPr>
          <p:cNvSpPr/>
          <p:nvPr/>
        </p:nvSpPr>
        <p:spPr>
          <a:xfrm>
            <a:off x="2174383" y="1292733"/>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56</a:t>
            </a:r>
          </a:p>
        </p:txBody>
      </p:sp>
    </p:spTree>
    <p:extLst>
      <p:ext uri="{BB962C8B-B14F-4D97-AF65-F5344CB8AC3E}">
        <p14:creationId xmlns:p14="http://schemas.microsoft.com/office/powerpoint/2010/main" val="19357452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Arweinyddiaeth: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gytuno bod Pwyllgor Gweithredu’r brifysgol yn rheoli ac yn arwain y brifysgol yn dda</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 </a:t>
            </a:r>
            <a:r>
              <a:rPr lang="cy-GB" sz="1400" b="1" i="0" strike="noStrike" cap="none" spc="0" baseline="0">
                <a:solidFill>
                  <a:srgbClr val="FFFFFF"/>
                </a:solidFill>
                <a:effectLst/>
                <a:latin typeface="Arial"/>
                <a:ea typeface="Arial"/>
                <a:cs typeface="Arial"/>
              </a:rPr>
              <a:t> tebygol o gytuno bod Pwyllgor Gweithredu’r brifysgol yn rheoli ac yn arwain y brifysgol yn dda</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4941052"/>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teimlo nad ydynt yn cael digon o wybodaeth am yr hyn sy'n digwydd yn y brifysgol (11%)</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428690"/>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teimlo'n falch o weithio i'r brifysgol (1%)</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06080"/>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Y Gwasanaethau Digidol (25%)</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464879"/>
            <a:ext cx="5047597" cy="67891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oes ganddynt ddealltwriaeth glir o strategaeth ac amcanion y brifysgol nag yn deall sut mae eu gwaith yn cyfrannu atynt (7%)</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970960"/>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Strategaeth, Projectau a Chynllunio (70%)</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448350"/>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Adnoddau Dynol (73%)</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2485639"/>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 Staff sy'n cytuno bod Pwyllgor Gweithredu’r brifysgol yn agored ac yn onest wrth gyfathrebu â staff (88%)</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010418"/>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teimlo bod newidiadau’n cael eu rheoli’n dda yn y brifysgol (87%)</a:t>
            </a:r>
          </a:p>
        </p:txBody>
      </p:sp>
      <p:sp>
        <p:nvSpPr>
          <p:cNvPr id="18" name="Rectangle: Rounded Corners 17">
            <a:extLst>
              <a:ext uri="{FF2B5EF4-FFF2-40B4-BE49-F238E27FC236}">
                <a16:creationId xmlns:a16="http://schemas.microsoft.com/office/drawing/2014/main" id="{E69EDCC3-3B00-4903-9EF0-9D745CEC0AFC}"/>
              </a:ext>
            </a:extLst>
          </p:cNvPr>
          <p:cNvSpPr/>
          <p:nvPr/>
        </p:nvSpPr>
        <p:spPr>
          <a:xfrm>
            <a:off x="3068699" y="6213135"/>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cytuno bod Pwyllgor Gweithredu’r brifysgol yn agored ac yn onest wrth gyfathrebu â staff (4%)</a:t>
            </a:r>
          </a:p>
        </p:txBody>
      </p:sp>
    </p:spTree>
    <p:extLst>
      <p:ext uri="{BB962C8B-B14F-4D97-AF65-F5344CB8AC3E}">
        <p14:creationId xmlns:p14="http://schemas.microsoft.com/office/powerpoint/2010/main" val="352404345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1632041915"/>
              </p:ext>
            </p:extLst>
          </p:nvPr>
        </p:nvGraphicFramePr>
        <p:xfrm>
          <a:off x="512711" y="1268413"/>
          <a:ext cx="11163351" cy="4156527"/>
        </p:xfrm>
        <a:graphic>
          <a:graphicData uri="http://schemas.openxmlformats.org/drawingml/2006/table">
            <a:tbl>
              <a:tblPr firstRow="1" bandRow="1">
                <a:tableStyleId>{2D5ABB26-0587-4C30-8999-92F81FD0307C}</a:tableStyleId>
              </a:tblPr>
              <a:tblGrid>
                <a:gridCol w="8210606">
                  <a:extLst>
                    <a:ext uri="{9D8B030D-6E8A-4147-A177-3AD203B41FA5}">
                      <a16:colId xmlns:a16="http://schemas.microsoft.com/office/drawing/2014/main" val="2486422282"/>
                    </a:ext>
                  </a:extLst>
                </a:gridCol>
                <a:gridCol w="966341">
                  <a:extLst>
                    <a:ext uri="{9D8B030D-6E8A-4147-A177-3AD203B41FA5}">
                      <a16:colId xmlns:a16="http://schemas.microsoft.com/office/drawing/2014/main" val="3915770273"/>
                    </a:ext>
                  </a:extLst>
                </a:gridCol>
                <a:gridCol w="993202">
                  <a:extLst>
                    <a:ext uri="{9D8B030D-6E8A-4147-A177-3AD203B41FA5}">
                      <a16:colId xmlns:a16="http://schemas.microsoft.com/office/drawing/2014/main" val="1344733217"/>
                    </a:ext>
                  </a:extLst>
                </a:gridCol>
                <a:gridCol w="993202">
                  <a:extLst>
                    <a:ext uri="{9D8B030D-6E8A-4147-A177-3AD203B41FA5}">
                      <a16:colId xmlns:a16="http://schemas.microsoft.com/office/drawing/2014/main" val="4207732914"/>
                    </a:ext>
                  </a:extLst>
                </a:gridCol>
              </a:tblGrid>
              <a:tr h="882767">
                <a:tc>
                  <a:txBody>
                    <a:bodyPr/>
                    <a:lstStyle/>
                    <a:p>
                      <a:pPr algn="l"/>
                      <a:r>
                        <a:rPr lang="cy-GB" sz="1400" b="1" i="0" strike="noStrike" cap="none" spc="0" baseline="0">
                          <a:solidFill>
                            <a:srgbClr val="F2F2F2"/>
                          </a:solidFill>
                          <a:effectLst/>
                          <a:latin typeface="Arial"/>
                          <a:ea typeface="Arial"/>
                          <a:cs typeface="Arial"/>
                        </a:rPr>
                        <a:t>Rheoli newid</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47704">
                <a:tc>
                  <a:txBody>
                    <a:bodyPr/>
                    <a:lstStyle/>
                    <a:p>
                      <a:pPr algn="l"/>
                      <a:r>
                        <a:rPr lang="cy-GB" sz="1100" b="1" i="0" strike="noStrike" cap="none" spc="0" baseline="0">
                          <a:solidFill>
                            <a:srgbClr val="F2F2F2"/>
                          </a:solidFill>
                          <a:effectLst/>
                          <a:latin typeface="Arial"/>
                          <a:ea typeface="Arial"/>
                          <a:cs typeface="Arial"/>
                        </a:rPr>
                        <a:t>Mynegai rheoli newid</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50</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teimlo bod newidiadau’n cael eu rheoli’n dda yn y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brifysgol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29%</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tc>
                <a:tc>
                  <a:txBody>
                    <a:bodyPr/>
                    <a:lstStyle/>
                    <a:p>
                      <a:pPr algn="ctr" fontAlgn="ctr"/>
                      <a:r>
                        <a:rPr lang="cy-GB" sz="1200" b="1" i="0" strike="noStrike" cap="none" spc="0" baseline="0">
                          <a:solidFill>
                            <a:srgbClr val="FF0000"/>
                          </a:solidFill>
                          <a:effectLst/>
                          <a:latin typeface="Arial"/>
                          <a:ea typeface="Arial"/>
                          <a:cs typeface="Arial"/>
                        </a:rPr>
                        <a:t>-13</a:t>
                      </a:r>
                    </a:p>
                  </a:txBody>
                  <a:tcPr anchor="ctr"/>
                </a:tc>
                <a:extLst>
                  <a:ext uri="{0D108BD9-81ED-4DB2-BD59-A6C34878D82A}">
                    <a16:rowId xmlns:a16="http://schemas.microsoft.com/office/drawing/2014/main" val="286832229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teimlo bod newidiadau yn fy ysgol/coleg/adran yn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cael eu rheoli’n dda</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43%</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solidFill>
                      <a:schemeClr val="bg2">
                        <a:lumMod val="95000"/>
                      </a:schemeClr>
                    </a:solidFill>
                  </a:tcPr>
                </a:tc>
                <a:tc>
                  <a:txBody>
                    <a:bodyPr/>
                    <a:lstStyle/>
                    <a:p>
                      <a:pPr algn="ctr" fontAlgn="ctr"/>
                      <a:r>
                        <a:rPr lang="en-GB" sz="1200" b="1" i="0" u="none" strike="noStrike">
                          <a:effectLst/>
                          <a:latin typeface="Arial" panose="020B0604020202020204" pitchFamily="34" charset="0"/>
                        </a:rPr>
                        <a:t> </a:t>
                      </a:r>
                    </a:p>
                  </a:txBody>
                  <a:tcPr anchor="ctr">
                    <a:solidFill>
                      <a:schemeClr val="bg2">
                        <a:lumMod val="95000"/>
                      </a:schemeClr>
                    </a:solidFill>
                  </a:tcPr>
                </a:tc>
                <a:extLst>
                  <a:ext uri="{0D108BD9-81ED-4DB2-BD59-A6C34878D82A}">
                    <a16:rowId xmlns:a16="http://schemas.microsoft.com/office/drawing/2014/main" val="1222668292"/>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teimlo bod y blaenoriaethau’n newid yn rhy aml i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mi allu gweithio mewn ffordd effeithlon.</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31%</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-13</a:t>
                      </a:r>
                    </a:p>
                  </a:txBody>
                  <a:tcPr anchor="ctr"/>
                </a:tc>
                <a:tc>
                  <a:txBody>
                    <a:bodyPr/>
                    <a:lstStyle/>
                    <a:p>
                      <a:pPr algn="ctr" fontAlgn="ctr"/>
                      <a:r>
                        <a:rPr lang="en-GB" sz="1200" b="1" i="0" u="none" strike="noStrike">
                          <a:effectLst/>
                          <a:latin typeface="Arial" panose="020B0604020202020204" pitchFamily="34" charset="0"/>
                        </a:rPr>
                        <a:t> </a:t>
                      </a:r>
                    </a:p>
                  </a:txBody>
                  <a:tcPr anchor="ctr"/>
                </a:tc>
                <a:extLst>
                  <a:ext uri="{0D108BD9-81ED-4DB2-BD59-A6C34878D82A}">
                    <a16:rowId xmlns:a16="http://schemas.microsoft.com/office/drawing/2014/main" val="1099218821"/>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cael cyfle i gyfrannu fy marn cyn i benderfyniadau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sy’n effeithio arnaf gael eu gwneud</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40%</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rgbClr val="E6E6E6"/>
                    </a:solidFill>
                  </a:tcPr>
                </a:tc>
                <a:tc>
                  <a:txBody>
                    <a:bodyPr/>
                    <a:lstStyle/>
                    <a:p>
                      <a:pPr algn="ctr" fontAlgn="ctr"/>
                      <a:r>
                        <a:rPr lang="en-GB" sz="1200" b="1" i="0" u="none" strike="noStrike">
                          <a:effectLst/>
                          <a:latin typeface="Arial" panose="020B0604020202020204" pitchFamily="34" charset="0"/>
                        </a:rPr>
                        <a:t> </a:t>
                      </a:r>
                    </a:p>
                  </a:txBody>
                  <a:tcPr anchor="ctr">
                    <a:solidFill>
                      <a:srgbClr val="E6E6E6"/>
                    </a:solidFill>
                  </a:tcPr>
                </a:tc>
                <a:extLst>
                  <a:ext uri="{0D108BD9-81ED-4DB2-BD59-A6C34878D82A}">
                    <a16:rowId xmlns:a16="http://schemas.microsoft.com/office/drawing/2014/main" val="159134954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meddwl ei fod yn ddiogel i leisio barn a herio’r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ffordd y mae pethau'n cael eu gwneud yn y brifysgol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37%</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algn="ctr" fontAlgn="ctr"/>
                      <a:r>
                        <a:rPr lang="cy-GB" sz="1200" b="1" i="0" strike="noStrike" cap="none" spc="0" baseline="0">
                          <a:solidFill>
                            <a:srgbClr val="FF0000"/>
                          </a:solidFill>
                          <a:effectLst/>
                          <a:latin typeface="Arial"/>
                          <a:ea typeface="Arial"/>
                          <a:cs typeface="Arial"/>
                        </a:rPr>
                        <a:t>-16</a:t>
                      </a:r>
                    </a:p>
                  </a:txBody>
                  <a:tcPr anchor="ctr"/>
                </a:tc>
                <a:extLst>
                  <a:ext uri="{0D108BD9-81ED-4DB2-BD59-A6C34878D82A}">
                    <a16:rowId xmlns:a16="http://schemas.microsoft.com/office/drawing/2014/main" val="267498736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credu y gweithredir ar y canfyddiadau a nodir yn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yr arolwg hwn</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36%</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rgbClr val="E6E6E6"/>
                    </a:solidFill>
                  </a:tcPr>
                </a:tc>
                <a:tc>
                  <a:txBody>
                    <a:bodyPr/>
                    <a:lstStyle/>
                    <a:p>
                      <a:pPr algn="ctr" fontAlgn="ctr"/>
                      <a:r>
                        <a:rPr lang="cy-GB" sz="1200" b="1" i="0" strike="noStrike" cap="none" spc="0" baseline="0">
                          <a:solidFill>
                            <a:srgbClr val="FF0000"/>
                          </a:solidFill>
                          <a:effectLst/>
                          <a:latin typeface="Arial"/>
                          <a:ea typeface="Arial"/>
                          <a:cs typeface="Arial"/>
                        </a:rPr>
                        <a:t>-10</a:t>
                      </a:r>
                    </a:p>
                  </a:txBody>
                  <a:tcPr anchor="ctr">
                    <a:solidFill>
                      <a:srgbClr val="E6E6E6"/>
                    </a:solidFill>
                  </a:tcPr>
                </a:tc>
                <a:extLst>
                  <a:ext uri="{0D108BD9-81ED-4DB2-BD59-A6C34878D82A}">
                    <a16:rowId xmlns:a16="http://schemas.microsoft.com/office/drawing/2014/main" val="2357963930"/>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79494"/>
            <a:ext cx="4856690" cy="280641"/>
          </a:xfrm>
        </p:spPr>
        <p:txBody>
          <a:body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21" name="Chart 20">
            <a:extLst>
              <a:ext uri="{FF2B5EF4-FFF2-40B4-BE49-F238E27FC236}">
                <a16:creationId xmlns:a16="http://schemas.microsoft.com/office/drawing/2014/main" id="{B8912FCA-6BD4-4A0B-8BE2-5E215C937DE9}"/>
              </a:ext>
            </a:extLst>
          </p:cNvPr>
          <p:cNvGraphicFramePr/>
          <p:nvPr>
            <p:extLst>
              <p:ext uri="{D42A27DB-BD31-4B8C-83A1-F6EECF244321}">
                <p14:modId xmlns:p14="http://schemas.microsoft.com/office/powerpoint/2010/main" val="199416580"/>
              </p:ext>
            </p:extLst>
          </p:nvPr>
        </p:nvGraphicFramePr>
        <p:xfrm>
          <a:off x="3987016" y="2495609"/>
          <a:ext cx="4473920" cy="2942102"/>
        </p:xfrm>
        <a:graphic>
          <a:graphicData uri="http://schemas.openxmlformats.org/drawingml/2006/chart">
            <c:chart xmlns:c="http://schemas.openxmlformats.org/drawingml/2006/chart" xmlns:r="http://schemas.openxmlformats.org/officeDocument/2006/relationships" r:id="rId3"/>
          </a:graphicData>
        </a:graphic>
      </p:graphicFrame>
      <p:sp>
        <p:nvSpPr>
          <p:cNvPr id="18" name="Oval 17">
            <a:extLst>
              <a:ext uri="{FF2B5EF4-FFF2-40B4-BE49-F238E27FC236}">
                <a16:creationId xmlns:a16="http://schemas.microsoft.com/office/drawing/2014/main" id="{76C25840-FE6E-429D-87F6-648B7FC4B4DA}"/>
              </a:ext>
            </a:extLst>
          </p:cNvPr>
          <p:cNvSpPr/>
          <p:nvPr/>
        </p:nvSpPr>
        <p:spPr>
          <a:xfrm>
            <a:off x="2248791" y="1292733"/>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50</a:t>
            </a:r>
          </a:p>
        </p:txBody>
      </p:sp>
      <p:grpSp>
        <p:nvGrpSpPr>
          <p:cNvPr id="13" name="Group 12">
            <a:extLst>
              <a:ext uri="{FF2B5EF4-FFF2-40B4-BE49-F238E27FC236}">
                <a16:creationId xmlns:a16="http://schemas.microsoft.com/office/drawing/2014/main" id="{E68A1526-15D8-C326-5BA3-E5B68B7B9081}"/>
              </a:ext>
            </a:extLst>
          </p:cNvPr>
          <p:cNvGrpSpPr/>
          <p:nvPr/>
        </p:nvGrpSpPr>
        <p:grpSpPr>
          <a:xfrm>
            <a:off x="521675" y="5574099"/>
            <a:ext cx="7880827" cy="987924"/>
            <a:chOff x="2465408" y="6021012"/>
            <a:chExt cx="5142155" cy="718403"/>
          </a:xfrm>
        </p:grpSpPr>
        <p:sp>
          <p:nvSpPr>
            <p:cNvPr id="3" name="Rectangle 2">
              <a:extLst>
                <a:ext uri="{FF2B5EF4-FFF2-40B4-BE49-F238E27FC236}">
                  <a16:creationId xmlns:a16="http://schemas.microsoft.com/office/drawing/2014/main" id="{624CB534-2F67-75CB-B9BF-F79B324DAB6C}"/>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4" name="Oval 3">
              <a:extLst>
                <a:ext uri="{FF2B5EF4-FFF2-40B4-BE49-F238E27FC236}">
                  <a16:creationId xmlns:a16="http://schemas.microsoft.com/office/drawing/2014/main" id="{16B39768-4447-2819-1B4B-2EA193162E96}"/>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5" name="Rectangle 4">
              <a:extLst>
                <a:ext uri="{FF2B5EF4-FFF2-40B4-BE49-F238E27FC236}">
                  <a16:creationId xmlns:a16="http://schemas.microsoft.com/office/drawing/2014/main" id="{B43F5330-BFAF-B519-236E-682858648457}"/>
                </a:ext>
              </a:extLst>
            </p:cNvPr>
            <p:cNvSpPr/>
            <p:nvPr/>
          </p:nvSpPr>
          <p:spPr>
            <a:xfrm>
              <a:off x="5683520" y="6053614"/>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6" name="Oval 5">
              <a:extLst>
                <a:ext uri="{FF2B5EF4-FFF2-40B4-BE49-F238E27FC236}">
                  <a16:creationId xmlns:a16="http://schemas.microsoft.com/office/drawing/2014/main" id="{31B8C912-D8F3-D1E0-116B-85FC0BE1064E}"/>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7" name="Rectangle 6">
              <a:extLst>
                <a:ext uri="{FF2B5EF4-FFF2-40B4-BE49-F238E27FC236}">
                  <a16:creationId xmlns:a16="http://schemas.microsoft.com/office/drawing/2014/main" id="{96FBBB74-D60E-CE5D-B248-4F717D38D57D}"/>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8" name="Oval 7">
              <a:extLst>
                <a:ext uri="{FF2B5EF4-FFF2-40B4-BE49-F238E27FC236}">
                  <a16:creationId xmlns:a16="http://schemas.microsoft.com/office/drawing/2014/main" id="{FC56BE8C-AE2C-C610-A04E-3A5FB745849E}"/>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9" name="Rectangle 8">
              <a:extLst>
                <a:ext uri="{FF2B5EF4-FFF2-40B4-BE49-F238E27FC236}">
                  <a16:creationId xmlns:a16="http://schemas.microsoft.com/office/drawing/2014/main" id="{1D3B4BDC-499E-25D6-A646-CCE495DCD9FE}"/>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10" name="Oval 9">
              <a:extLst>
                <a:ext uri="{FF2B5EF4-FFF2-40B4-BE49-F238E27FC236}">
                  <a16:creationId xmlns:a16="http://schemas.microsoft.com/office/drawing/2014/main" id="{2A42ABB7-60DD-7E53-0C89-4376530A243B}"/>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11" name="Rectangle 10">
              <a:extLst>
                <a:ext uri="{FF2B5EF4-FFF2-40B4-BE49-F238E27FC236}">
                  <a16:creationId xmlns:a16="http://schemas.microsoft.com/office/drawing/2014/main" id="{CBDAE6BF-1B17-BB2A-5D91-C2EF1AC3C862}"/>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12" name="Oval 11">
              <a:extLst>
                <a:ext uri="{FF2B5EF4-FFF2-40B4-BE49-F238E27FC236}">
                  <a16:creationId xmlns:a16="http://schemas.microsoft.com/office/drawing/2014/main" id="{C6904180-0AE6-5763-8F90-C75C044CFECF}"/>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Tree>
    <p:extLst>
      <p:ext uri="{BB962C8B-B14F-4D97-AF65-F5344CB8AC3E}">
        <p14:creationId xmlns:p14="http://schemas.microsoft.com/office/powerpoint/2010/main" val="386214303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Rheoli newid: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deimlo bod newidiadau’n cael eu rheoli’n dda yn y brifysgol (87%)</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deimlo bod newidiadau’n cael eu rheoli’n dda yn y brifysgol (87%)</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00143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hyd gwasanaeth o 11-14 mlynedd (20%)</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489072"/>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Bywyd Preswyl (9%)</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6646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Y Gwasanaethau Digidol (12%)</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52526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G009 (15%)</a:t>
            </a:r>
          </a:p>
        </p:txBody>
      </p:sp>
      <p:sp>
        <p:nvSpPr>
          <p:cNvPr id="20" name="Rectangle: Rounded Corners 19">
            <a:extLst>
              <a:ext uri="{FF2B5EF4-FFF2-40B4-BE49-F238E27FC236}">
                <a16:creationId xmlns:a16="http://schemas.microsoft.com/office/drawing/2014/main" id="{8616B27E-F4F0-456E-ADB9-9347F2D0B2BF}"/>
              </a:ext>
            </a:extLst>
          </p:cNvPr>
          <p:cNvSpPr/>
          <p:nvPr/>
        </p:nvSpPr>
        <p:spPr>
          <a:xfrm>
            <a:off x="4147324" y="2310158"/>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du, Asiaidd a grwpiau ethnig lleiafrifol (48%)</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797796"/>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dros dro / achlysurol (57%)</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275186"/>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Adnoddau Dynol (53%)</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2833985"/>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cytuno bod gan y brifysgol ddiwylliant agored a gonest (48%)</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358764"/>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meddwl bod system deg a thryloyw ar draws y brifysgol ar gyfer dyrchafiadau (55%)</a:t>
            </a:r>
          </a:p>
        </p:txBody>
      </p:sp>
      <p:sp>
        <p:nvSpPr>
          <p:cNvPr id="17" name="Rectangle: Rounded Corners 16">
            <a:extLst>
              <a:ext uri="{FF2B5EF4-FFF2-40B4-BE49-F238E27FC236}">
                <a16:creationId xmlns:a16="http://schemas.microsoft.com/office/drawing/2014/main" id="{536745B5-971D-49AC-A402-6FF6402F1753}"/>
              </a:ext>
            </a:extLst>
          </p:cNvPr>
          <p:cNvSpPr/>
          <p:nvPr/>
        </p:nvSpPr>
        <p:spPr>
          <a:xfrm>
            <a:off x="3068699" y="604228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teimlo nad ydynt yn cael digon o wybodaeth am yr hyn sy'n digwydd yn y brifysgol (5%)</a:t>
            </a:r>
          </a:p>
        </p:txBody>
      </p:sp>
    </p:spTree>
    <p:extLst>
      <p:ext uri="{BB962C8B-B14F-4D97-AF65-F5344CB8AC3E}">
        <p14:creationId xmlns:p14="http://schemas.microsoft.com/office/powerpoint/2010/main" val="130071307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3458266832"/>
              </p:ext>
            </p:extLst>
          </p:nvPr>
        </p:nvGraphicFramePr>
        <p:xfrm>
          <a:off x="512711" y="1268413"/>
          <a:ext cx="10977674" cy="4262652"/>
        </p:xfrm>
        <a:graphic>
          <a:graphicData uri="http://schemas.openxmlformats.org/drawingml/2006/table">
            <a:tbl>
              <a:tblPr firstRow="1" bandRow="1">
                <a:tableStyleId>{2D5ABB26-0587-4C30-8999-92F81FD0307C}</a:tableStyleId>
              </a:tblPr>
              <a:tblGrid>
                <a:gridCol w="8130567">
                  <a:extLst>
                    <a:ext uri="{9D8B030D-6E8A-4147-A177-3AD203B41FA5}">
                      <a16:colId xmlns:a16="http://schemas.microsoft.com/office/drawing/2014/main" val="2486422282"/>
                    </a:ext>
                  </a:extLst>
                </a:gridCol>
                <a:gridCol w="893741">
                  <a:extLst>
                    <a:ext uri="{9D8B030D-6E8A-4147-A177-3AD203B41FA5}">
                      <a16:colId xmlns:a16="http://schemas.microsoft.com/office/drawing/2014/main" val="3915770273"/>
                    </a:ext>
                  </a:extLst>
                </a:gridCol>
                <a:gridCol w="976683">
                  <a:extLst>
                    <a:ext uri="{9D8B030D-6E8A-4147-A177-3AD203B41FA5}">
                      <a16:colId xmlns:a16="http://schemas.microsoft.com/office/drawing/2014/main" val="3759811705"/>
                    </a:ext>
                  </a:extLst>
                </a:gridCol>
                <a:gridCol w="976683">
                  <a:extLst>
                    <a:ext uri="{9D8B030D-6E8A-4147-A177-3AD203B41FA5}">
                      <a16:colId xmlns:a16="http://schemas.microsoft.com/office/drawing/2014/main" val="4207732914"/>
                    </a:ext>
                  </a:extLst>
                </a:gridCol>
              </a:tblGrid>
              <a:tr h="977482">
                <a:tc>
                  <a:txBody>
                    <a:bodyPr/>
                    <a:lstStyle/>
                    <a:p>
                      <a:pPr algn="l"/>
                      <a:r>
                        <a:rPr lang="cy-GB" sz="1400" b="1" i="0" strike="noStrike" cap="none" spc="0" baseline="0">
                          <a:solidFill>
                            <a:srgbClr val="F2F2F2"/>
                          </a:solidFill>
                          <a:effectLst/>
                          <a:latin typeface="Arial"/>
                          <a:ea typeface="Arial"/>
                          <a:cs typeface="Arial"/>
                        </a:rPr>
                        <a:t>Cydraddoldeb ac amrywiaeth (I)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8501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100" b="1" i="0" strike="noStrike" cap="none" spc="0" baseline="0">
                          <a:solidFill>
                            <a:srgbClr val="F2F2F2"/>
                          </a:solidFill>
                          <a:effectLst/>
                          <a:latin typeface="Arial"/>
                          <a:ea typeface="Arial"/>
                          <a:cs typeface="Arial"/>
                        </a:rPr>
                        <a:t>Mynegai cydraddoldeb ac amrywiaeth</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69</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40000">
                <a:tc>
                  <a:txBody>
                    <a:bodyPr/>
                    <a:lstStyle/>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Rwy’n credu bod y brifysgol wedi ymrwymo i roi cyfle </a:t>
                      </a:r>
                    </a:p>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cyfartal i bob un o’i staff</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69%</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+6</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540000">
                <a:tc>
                  <a:txBody>
                    <a:bodyPr/>
                    <a:lstStyle/>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Rwy’n gwybod am Gynllun Cydraddoldeb Strategol </a:t>
                      </a:r>
                    </a:p>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Cydraddoldeb ac Amrywiaeth y brifysgol 2020 - 2024 a’i </a:t>
                      </a:r>
                    </a:p>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amcanion</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66%</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-10</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2">
                        <a:lumMod val="95000"/>
                      </a:schemeClr>
                    </a:solidFill>
                  </a:tcPr>
                </a:tc>
                <a:extLst>
                  <a:ext uri="{0D108BD9-81ED-4DB2-BD59-A6C34878D82A}">
                    <a16:rowId xmlns:a16="http://schemas.microsoft.com/office/drawing/2014/main" val="1222668292"/>
                  </a:ext>
                </a:extLst>
              </a:tr>
              <a:tr h="540000">
                <a:tc>
                  <a:txBody>
                    <a:bodyPr/>
                    <a:lstStyle/>
                    <a:p>
                      <a:pPr marL="87313" indent="0" algn="l" defTabSz="914400" rtl="0" eaLnBrk="1" fontAlgn="ctr" latinLnBrk="0" hangingPunct="1">
                        <a:lnSpc>
                          <a:spcPct val="120000"/>
                        </a:lnSpc>
                        <a:spcBef>
                          <a:spcPts val="0"/>
                        </a:spcBef>
                        <a:spcAft>
                          <a:spcPts val="0"/>
                        </a:spcAft>
                      </a:pPr>
                      <a:r>
                        <a:rPr lang="cy-GB" sz="1000" b="1" i="0" strike="noStrike" cap="none" spc="0" baseline="0">
                          <a:solidFill>
                            <a:srgbClr val="6D6E71"/>
                          </a:solidFill>
                          <a:effectLst/>
                          <a:latin typeface="Arial"/>
                          <a:ea typeface="Arial"/>
                          <a:cs typeface="Arial"/>
                        </a:rPr>
                        <a:t>Rwy’n teimlo bod y brifysgol yn gweithredu’n deg, waeth beth yw ethnigrwydd, cenedligrwydd, rhywedd, hunaniaeth rhywedd, crefydd a chred, cyfeiriadedd rhywiol, statws priodasol/partneriaeth sifil, beichiogrwydd/mamolaeth, anabledd, oedran, cefndir ieithyddol o ran…..</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1"/>
                    </a:solidFill>
                  </a:tcPr>
                </a:tc>
                <a:extLst>
                  <a:ext uri="{0D108BD9-81ED-4DB2-BD59-A6C34878D82A}">
                    <a16:rowId xmlns:a16="http://schemas.microsoft.com/office/drawing/2014/main" val="3066673867"/>
                  </a:ext>
                </a:extLst>
              </a:tr>
              <a:tr h="540000">
                <a:tc>
                  <a:txBody>
                    <a:bodyPr/>
                    <a:lstStyle/>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…recriwtio**</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74%</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2">
                        <a:lumMod val="95000"/>
                      </a:schemeClr>
                    </a:solidFill>
                  </a:tcPr>
                </a:tc>
                <a:extLst>
                  <a:ext uri="{0D108BD9-81ED-4DB2-BD59-A6C34878D82A}">
                    <a16:rowId xmlns:a16="http://schemas.microsoft.com/office/drawing/2014/main" val="4244037357"/>
                  </a:ext>
                </a:extLst>
              </a:tr>
              <a:tr h="540000">
                <a:tc>
                  <a:txBody>
                    <a:bodyPr/>
                    <a:lstStyle/>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…dilyniant gyrfa/dyrchafiad**</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59%</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a:t>
                      </a:r>
                    </a:p>
                  </a:txBody>
                  <a:tcPr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1"/>
                    </a:solidFill>
                  </a:tcPr>
                </a:tc>
                <a:extLst>
                  <a:ext uri="{0D108BD9-81ED-4DB2-BD59-A6C34878D82A}">
                    <a16:rowId xmlns:a16="http://schemas.microsoft.com/office/drawing/2014/main" val="949752065"/>
                  </a:ext>
                </a:extLst>
              </a:tr>
            </a:tbl>
          </a:graphicData>
        </a:graphic>
      </p:graphicFrame>
      <p:graphicFrame>
        <p:nvGraphicFramePr>
          <p:cNvPr id="29" name="Chart 28">
            <a:extLst>
              <a:ext uri="{FF2B5EF4-FFF2-40B4-BE49-F238E27FC236}">
                <a16:creationId xmlns:a16="http://schemas.microsoft.com/office/drawing/2014/main" id="{49627C86-33A4-A44D-BFB3-117341B70853}"/>
              </a:ext>
            </a:extLst>
          </p:cNvPr>
          <p:cNvGraphicFramePr/>
          <p:nvPr>
            <p:extLst>
              <p:ext uri="{D42A27DB-BD31-4B8C-83A1-F6EECF244321}">
                <p14:modId xmlns:p14="http://schemas.microsoft.com/office/powerpoint/2010/main" val="3771382271"/>
              </p:ext>
            </p:extLst>
          </p:nvPr>
        </p:nvGraphicFramePr>
        <p:xfrm>
          <a:off x="3997491" y="2626152"/>
          <a:ext cx="4396049" cy="1084753"/>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2369"/>
            <a:ext cx="5643074" cy="280641"/>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**ac eithrio ddim yn gwybod.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1" name="Title 6">
            <a:extLst>
              <a:ext uri="{FF2B5EF4-FFF2-40B4-BE49-F238E27FC236}">
                <a16:creationId xmlns:a16="http://schemas.microsoft.com/office/drawing/2014/main" id="{8DB7B8CA-2920-4869-A607-D60C52811298}"/>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pSp>
        <p:nvGrpSpPr>
          <p:cNvPr id="19" name="Group 18">
            <a:extLst>
              <a:ext uri="{FF2B5EF4-FFF2-40B4-BE49-F238E27FC236}">
                <a16:creationId xmlns:a16="http://schemas.microsoft.com/office/drawing/2014/main" id="{8DE53B5B-EAF9-4854-B5CD-DCE5DBBD29A1}"/>
              </a:ext>
            </a:extLst>
          </p:cNvPr>
          <p:cNvGrpSpPr/>
          <p:nvPr/>
        </p:nvGrpSpPr>
        <p:grpSpPr>
          <a:xfrm>
            <a:off x="512712" y="5466514"/>
            <a:ext cx="7880828" cy="280641"/>
            <a:chOff x="2465408" y="6021012"/>
            <a:chExt cx="5142156" cy="204078"/>
          </a:xfrm>
        </p:grpSpPr>
        <p:sp>
          <p:nvSpPr>
            <p:cNvPr id="23" name="Rectangle 22">
              <a:extLst>
                <a:ext uri="{FF2B5EF4-FFF2-40B4-BE49-F238E27FC236}">
                  <a16:creationId xmlns:a16="http://schemas.microsoft.com/office/drawing/2014/main" id="{44FB3EAD-22D4-4A8D-8A8D-51CC4F6CAD9B}"/>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4" name="Oval 23">
              <a:extLst>
                <a:ext uri="{FF2B5EF4-FFF2-40B4-BE49-F238E27FC236}">
                  <a16:creationId xmlns:a16="http://schemas.microsoft.com/office/drawing/2014/main" id="{7D7E9DF1-3E56-400C-9858-4C5589175486}"/>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5" name="Rectangle 24">
              <a:extLst>
                <a:ext uri="{FF2B5EF4-FFF2-40B4-BE49-F238E27FC236}">
                  <a16:creationId xmlns:a16="http://schemas.microsoft.com/office/drawing/2014/main" id="{A5AD079E-0905-40DF-BE39-46F1366BA4C0}"/>
                </a:ext>
              </a:extLst>
            </p:cNvPr>
            <p:cNvSpPr/>
            <p:nvPr/>
          </p:nvSpPr>
          <p:spPr>
            <a:xfrm>
              <a:off x="5683520" y="6053614"/>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6" name="Oval 25">
              <a:extLst>
                <a:ext uri="{FF2B5EF4-FFF2-40B4-BE49-F238E27FC236}">
                  <a16:creationId xmlns:a16="http://schemas.microsoft.com/office/drawing/2014/main" id="{5925824F-7FE4-40A7-9C10-7086ABAD5559}"/>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1C30945C-3047-4437-B2DE-38FC393928AB}"/>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072476D3-BD00-4BC1-85E9-0EDC5B81D5BB}"/>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5529BDC8-0264-4A6A-BAC0-A9EC2D9447A5}"/>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604CF5A2-BB64-44AF-B6E5-6B5D01D41652}"/>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F9CF2CB0-0B50-4CB3-A381-65459CE7522D}"/>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1F2D40AC-C2BA-4D0E-9BB4-68E3BFB88B9A}"/>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graphicFrame>
        <p:nvGraphicFramePr>
          <p:cNvPr id="33" name="Chart 32">
            <a:extLst>
              <a:ext uri="{FF2B5EF4-FFF2-40B4-BE49-F238E27FC236}">
                <a16:creationId xmlns:a16="http://schemas.microsoft.com/office/drawing/2014/main" id="{6691A41D-7E15-47EF-854B-77336269F5AA}"/>
              </a:ext>
            </a:extLst>
          </p:cNvPr>
          <p:cNvGraphicFramePr/>
          <p:nvPr>
            <p:extLst>
              <p:ext uri="{D42A27DB-BD31-4B8C-83A1-F6EECF244321}">
                <p14:modId xmlns:p14="http://schemas.microsoft.com/office/powerpoint/2010/main" val="3122213359"/>
              </p:ext>
            </p:extLst>
          </p:nvPr>
        </p:nvGraphicFramePr>
        <p:xfrm>
          <a:off x="3997491" y="4354972"/>
          <a:ext cx="4396049" cy="969544"/>
        </p:xfrm>
        <a:graphic>
          <a:graphicData uri="http://schemas.openxmlformats.org/drawingml/2006/chart">
            <c:chart xmlns:c="http://schemas.openxmlformats.org/drawingml/2006/chart" xmlns:r="http://schemas.openxmlformats.org/officeDocument/2006/relationships" r:id="rId4"/>
          </a:graphicData>
        </a:graphic>
      </p:graphicFrame>
      <p:sp>
        <p:nvSpPr>
          <p:cNvPr id="22" name="Oval 21">
            <a:extLst>
              <a:ext uri="{FF2B5EF4-FFF2-40B4-BE49-F238E27FC236}">
                <a16:creationId xmlns:a16="http://schemas.microsoft.com/office/drawing/2014/main" id="{8199BE7A-6DAC-407F-BF9F-FC4AA9A964B4}"/>
              </a:ext>
            </a:extLst>
          </p:cNvPr>
          <p:cNvSpPr/>
          <p:nvPr/>
        </p:nvSpPr>
        <p:spPr>
          <a:xfrm>
            <a:off x="3395711" y="1369716"/>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69</a:t>
            </a:r>
          </a:p>
        </p:txBody>
      </p:sp>
    </p:spTree>
    <p:extLst>
      <p:ext uri="{BB962C8B-B14F-4D97-AF65-F5344CB8AC3E}">
        <p14:creationId xmlns:p14="http://schemas.microsoft.com/office/powerpoint/2010/main" val="309163946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2115461960"/>
              </p:ext>
            </p:extLst>
          </p:nvPr>
        </p:nvGraphicFramePr>
        <p:xfrm>
          <a:off x="512711" y="1153067"/>
          <a:ext cx="10986301" cy="4644196"/>
        </p:xfrm>
        <a:graphic>
          <a:graphicData uri="http://schemas.openxmlformats.org/drawingml/2006/table">
            <a:tbl>
              <a:tblPr firstRow="1" bandRow="1">
                <a:tableStyleId>{2D5ABB26-0587-4C30-8999-92F81FD0307C}</a:tableStyleId>
              </a:tblPr>
              <a:tblGrid>
                <a:gridCol w="8067696">
                  <a:extLst>
                    <a:ext uri="{9D8B030D-6E8A-4147-A177-3AD203B41FA5}">
                      <a16:colId xmlns:a16="http://schemas.microsoft.com/office/drawing/2014/main" val="2486422282"/>
                    </a:ext>
                  </a:extLst>
                </a:gridCol>
                <a:gridCol w="963703">
                  <a:extLst>
                    <a:ext uri="{9D8B030D-6E8A-4147-A177-3AD203B41FA5}">
                      <a16:colId xmlns:a16="http://schemas.microsoft.com/office/drawing/2014/main" val="3915770273"/>
                    </a:ext>
                  </a:extLst>
                </a:gridCol>
                <a:gridCol w="977451">
                  <a:extLst>
                    <a:ext uri="{9D8B030D-6E8A-4147-A177-3AD203B41FA5}">
                      <a16:colId xmlns:a16="http://schemas.microsoft.com/office/drawing/2014/main" val="2258038478"/>
                    </a:ext>
                  </a:extLst>
                </a:gridCol>
                <a:gridCol w="977451">
                  <a:extLst>
                    <a:ext uri="{9D8B030D-6E8A-4147-A177-3AD203B41FA5}">
                      <a16:colId xmlns:a16="http://schemas.microsoft.com/office/drawing/2014/main" val="4207732914"/>
                    </a:ext>
                  </a:extLst>
                </a:gridCol>
              </a:tblGrid>
              <a:tr h="977047">
                <a:tc>
                  <a:txBody>
                    <a:bodyPr/>
                    <a:lstStyle/>
                    <a:p>
                      <a:pPr algn="l"/>
                      <a:r>
                        <a:rPr lang="cy-GB" sz="1400" b="1" i="0" strike="noStrike" cap="none" spc="0" baseline="0">
                          <a:solidFill>
                            <a:srgbClr val="F2F2F2"/>
                          </a:solidFill>
                          <a:effectLst/>
                          <a:latin typeface="Arial"/>
                          <a:ea typeface="Arial"/>
                          <a:cs typeface="Arial"/>
                        </a:rPr>
                        <a:t>Cydraddoldeb ac amrywiaeth (II)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291667">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100" b="1" i="0" strike="noStrike" cap="none" spc="0" baseline="0">
                          <a:solidFill>
                            <a:srgbClr val="F2F2F2"/>
                          </a:solidFill>
                          <a:effectLst/>
                          <a:latin typeface="Arial"/>
                          <a:ea typeface="Arial"/>
                          <a:cs typeface="Arial"/>
                        </a:rPr>
                        <a:t>Mynegai cydraddoldeb ac amrywiaeth</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69</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306862">
                <a:tc>
                  <a:txBody>
                    <a:bodyPr/>
                    <a:lstStyle/>
                    <a:p>
                      <a:pPr marL="87313" indent="0" algn="l" defTabSz="914400" rtl="0" eaLnBrk="1" fontAlgn="ctr" latinLnBrk="0" hangingPunct="1">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Rwy’n teimlo bod y brifysgol yn trin pobl yn gyfartal waeth beth eu… </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306862">
                <a:tc>
                  <a:txBody>
                    <a:bodyPr/>
                    <a:lstStyle/>
                    <a:p>
                      <a:pPr marL="45339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Rhywedd</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73%</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2">
                        <a:lumMod val="95000"/>
                      </a:schemeClr>
                    </a:solidFill>
                  </a:tcPr>
                </a:tc>
                <a:extLst>
                  <a:ext uri="{0D108BD9-81ED-4DB2-BD59-A6C34878D82A}">
                    <a16:rowId xmlns:a16="http://schemas.microsoft.com/office/drawing/2014/main" val="1222668292"/>
                  </a:ext>
                </a:extLst>
              </a:tr>
              <a:tr h="306862">
                <a:tc>
                  <a:txBody>
                    <a:bodyPr/>
                    <a:lstStyle/>
                    <a:p>
                      <a:pPr marL="45339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…Hunaniaeth drawsryweddol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66%</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099218821"/>
                  </a:ext>
                </a:extLst>
              </a:tr>
              <a:tr h="306862">
                <a:tc>
                  <a:txBody>
                    <a:bodyPr/>
                    <a:lstStyle/>
                    <a:p>
                      <a:pPr marL="45339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…Cenedligrwydd</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72%</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1591349547"/>
                  </a:ext>
                </a:extLst>
              </a:tr>
              <a:tr h="306862">
                <a:tc>
                  <a:txBody>
                    <a:bodyPr/>
                    <a:lstStyle/>
                    <a:p>
                      <a:pPr marL="45339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…Ethnigrwydd</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72%</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674987367"/>
                  </a:ext>
                </a:extLst>
              </a:tr>
              <a:tr h="306862">
                <a:tc>
                  <a:txBody>
                    <a:bodyPr/>
                    <a:lstStyle/>
                    <a:p>
                      <a:pPr marL="45339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…Statws Anabledd</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70%</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3435923752"/>
                  </a:ext>
                </a:extLst>
              </a:tr>
              <a:tr h="306862">
                <a:tc>
                  <a:txBody>
                    <a:bodyPr/>
                    <a:lstStyle/>
                    <a:p>
                      <a:pPr marL="45339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 Oedran</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67%</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0</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991854684"/>
                  </a:ext>
                </a:extLst>
              </a:tr>
              <a:tr h="306862">
                <a:tc>
                  <a:txBody>
                    <a:bodyPr/>
                    <a:lstStyle/>
                    <a:p>
                      <a:pPr marL="45339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…Statws beichiogrwydd/mamolaeth</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71%</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835089158"/>
                  </a:ext>
                </a:extLst>
              </a:tr>
              <a:tr h="306862">
                <a:tc>
                  <a:txBody>
                    <a:bodyPr/>
                    <a:lstStyle/>
                    <a:p>
                      <a:pPr marL="45339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Cyfeiriadedd rhywiol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72%</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642469450"/>
                  </a:ext>
                </a:extLst>
              </a:tr>
              <a:tr h="306862">
                <a:tc>
                  <a:txBody>
                    <a:bodyPr/>
                    <a:lstStyle/>
                    <a:p>
                      <a:pPr marL="45339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Crefydd neu gred </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72%</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0</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91410979"/>
                  </a:ext>
                </a:extLst>
              </a:tr>
              <a:tr h="306862">
                <a:tc>
                  <a:txBody>
                    <a:bodyPr/>
                    <a:lstStyle/>
                    <a:p>
                      <a:pPr marL="453390" indent="-226695" algn="l">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…Cefndir ieithyddol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63%</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+1</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458403806"/>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04295" y="6434879"/>
            <a:ext cx="5085290" cy="280641"/>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21" name="Chart 20">
            <a:extLst>
              <a:ext uri="{FF2B5EF4-FFF2-40B4-BE49-F238E27FC236}">
                <a16:creationId xmlns:a16="http://schemas.microsoft.com/office/drawing/2014/main" id="{B8912FCA-6BD4-4A0B-8BE2-5E215C937DE9}"/>
              </a:ext>
            </a:extLst>
          </p:cNvPr>
          <p:cNvGraphicFramePr/>
          <p:nvPr>
            <p:extLst>
              <p:ext uri="{D42A27DB-BD31-4B8C-83A1-F6EECF244321}">
                <p14:modId xmlns:p14="http://schemas.microsoft.com/office/powerpoint/2010/main" val="2664260396"/>
              </p:ext>
            </p:extLst>
          </p:nvPr>
        </p:nvGraphicFramePr>
        <p:xfrm>
          <a:off x="3755049" y="2735779"/>
          <a:ext cx="4396049" cy="3061484"/>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686742D3-93F1-4050-B311-D1C7528B5976}"/>
              </a:ext>
            </a:extLst>
          </p:cNvPr>
          <p:cNvGrpSpPr/>
          <p:nvPr/>
        </p:nvGrpSpPr>
        <p:grpSpPr>
          <a:xfrm>
            <a:off x="536938" y="5797263"/>
            <a:ext cx="7614160" cy="249988"/>
            <a:chOff x="2465408" y="6021012"/>
            <a:chExt cx="5142156" cy="204078"/>
          </a:xfrm>
        </p:grpSpPr>
        <p:sp>
          <p:nvSpPr>
            <p:cNvPr id="25" name="Rectangle 24">
              <a:extLst>
                <a:ext uri="{FF2B5EF4-FFF2-40B4-BE49-F238E27FC236}">
                  <a16:creationId xmlns:a16="http://schemas.microsoft.com/office/drawing/2014/main" id="{DE7EE011-9BE3-4F0A-91EA-C1FB1944C48F}"/>
                </a:ext>
              </a:extLst>
            </p:cNvPr>
            <p:cNvSpPr/>
            <p:nvPr/>
          </p:nvSpPr>
          <p:spPr>
            <a:xfrm>
              <a:off x="6590114"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6" name="Oval 25">
              <a:extLst>
                <a:ext uri="{FF2B5EF4-FFF2-40B4-BE49-F238E27FC236}">
                  <a16:creationId xmlns:a16="http://schemas.microsoft.com/office/drawing/2014/main" id="{E237DD17-F010-4A04-B9C4-CF5C0F2D3F5E}"/>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7" name="Rectangle 26">
              <a:extLst>
                <a:ext uri="{FF2B5EF4-FFF2-40B4-BE49-F238E27FC236}">
                  <a16:creationId xmlns:a16="http://schemas.microsoft.com/office/drawing/2014/main" id="{89EB1857-EEDD-47F9-885E-C33953A639BC}"/>
                </a:ext>
              </a:extLst>
            </p:cNvPr>
            <p:cNvSpPr/>
            <p:nvPr/>
          </p:nvSpPr>
          <p:spPr>
            <a:xfrm>
              <a:off x="5683519"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9" name="Oval 28">
              <a:extLst>
                <a:ext uri="{FF2B5EF4-FFF2-40B4-BE49-F238E27FC236}">
                  <a16:creationId xmlns:a16="http://schemas.microsoft.com/office/drawing/2014/main" id="{616C953B-7356-4D2B-BB69-6F78769B2D54}"/>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EFCB1FF3-DB54-4F32-B649-DC9E595537CC}"/>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BA458F33-656F-453C-A912-B989D6D51673}"/>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D373D22A-1C2B-4073-9492-55A150590AAC}"/>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5C87F760-3625-4BB1-8696-B42FB6781EC1}"/>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E8564352-E5E1-4BEC-97E4-C495C392334D}"/>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F24772B1-79E7-4735-AD1D-2BEF215EBB67}"/>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D68D4BF7-285D-4A35-8F93-608673CA8464}"/>
              </a:ext>
            </a:extLst>
          </p:cNvPr>
          <p:cNvSpPr/>
          <p:nvPr/>
        </p:nvSpPr>
        <p:spPr>
          <a:xfrm>
            <a:off x="3460863" y="1213558"/>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69</a:t>
            </a:r>
          </a:p>
        </p:txBody>
      </p:sp>
    </p:spTree>
    <p:extLst>
      <p:ext uri="{BB962C8B-B14F-4D97-AF65-F5344CB8AC3E}">
        <p14:creationId xmlns:p14="http://schemas.microsoft.com/office/powerpoint/2010/main" val="400911186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3202027695"/>
              </p:ext>
            </p:extLst>
          </p:nvPr>
        </p:nvGraphicFramePr>
        <p:xfrm>
          <a:off x="512712" y="1268413"/>
          <a:ext cx="10994926" cy="1718147"/>
        </p:xfrm>
        <a:graphic>
          <a:graphicData uri="http://schemas.openxmlformats.org/drawingml/2006/table">
            <a:tbl>
              <a:tblPr firstRow="1" bandRow="1">
                <a:tableStyleId>{2D5ABB26-0587-4C30-8999-92F81FD0307C}</a:tableStyleId>
              </a:tblPr>
              <a:tblGrid>
                <a:gridCol w="8067695">
                  <a:extLst>
                    <a:ext uri="{9D8B030D-6E8A-4147-A177-3AD203B41FA5}">
                      <a16:colId xmlns:a16="http://schemas.microsoft.com/office/drawing/2014/main" val="2486422282"/>
                    </a:ext>
                  </a:extLst>
                </a:gridCol>
                <a:gridCol w="970795">
                  <a:extLst>
                    <a:ext uri="{9D8B030D-6E8A-4147-A177-3AD203B41FA5}">
                      <a16:colId xmlns:a16="http://schemas.microsoft.com/office/drawing/2014/main" val="3915770273"/>
                    </a:ext>
                  </a:extLst>
                </a:gridCol>
                <a:gridCol w="978218">
                  <a:extLst>
                    <a:ext uri="{9D8B030D-6E8A-4147-A177-3AD203B41FA5}">
                      <a16:colId xmlns:a16="http://schemas.microsoft.com/office/drawing/2014/main" val="1701978521"/>
                    </a:ext>
                  </a:extLst>
                </a:gridCol>
                <a:gridCol w="978218">
                  <a:extLst>
                    <a:ext uri="{9D8B030D-6E8A-4147-A177-3AD203B41FA5}">
                      <a16:colId xmlns:a16="http://schemas.microsoft.com/office/drawing/2014/main" val="4207732914"/>
                    </a:ext>
                  </a:extLst>
                </a:gridCol>
              </a:tblGrid>
              <a:tr h="882767">
                <a:tc>
                  <a:txBody>
                    <a:bodyPr/>
                    <a:lstStyle/>
                    <a:p>
                      <a:pPr algn="l"/>
                      <a:r>
                        <a:rPr lang="cy-GB" sz="1400" b="1" i="0" strike="noStrike" cap="none" spc="0" baseline="0">
                          <a:solidFill>
                            <a:srgbClr val="F2F2F2"/>
                          </a:solidFill>
                          <a:effectLst/>
                          <a:latin typeface="Arial"/>
                          <a:ea typeface="Arial"/>
                          <a:cs typeface="Arial"/>
                        </a:rPr>
                        <a:t>Cydraddoldeb ac amrywiaeth (III)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4770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cy-GB" sz="1100" b="1" i="0" strike="noStrike" cap="none" spc="0" baseline="0">
                          <a:solidFill>
                            <a:srgbClr val="F2F2F2"/>
                          </a:solidFill>
                          <a:effectLst/>
                          <a:latin typeface="Arial"/>
                          <a:ea typeface="Arial"/>
                          <a:cs typeface="Arial"/>
                        </a:rPr>
                        <a:t>Mynegai cydraddoldeb ac amrywiaeth</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69</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487676">
                <a:tc>
                  <a:txBody>
                    <a:bodyPr/>
                    <a:lstStyle/>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A ydych wedi teimlo bod rhywun wedi gwahaniaethu yn </a:t>
                      </a:r>
                    </a:p>
                    <a:p>
                      <a:pPr marL="87313" indent="0" algn="l" defTabSz="914400" rtl="0" eaLnBrk="1" fontAlgn="ctr" latinLnBrk="0" hangingPunct="1">
                        <a:lnSpc>
                          <a:spcPct val="120000"/>
                        </a:lnSpc>
                        <a:spcBef>
                          <a:spcPts val="0"/>
                        </a:spcBef>
                        <a:spcAft>
                          <a:spcPts val="0"/>
                        </a:spcAft>
                      </a:pPr>
                      <a:r>
                        <a:rPr lang="cy-GB" sz="1000" b="0" i="0" strike="noStrike" cap="none" spc="0" baseline="0">
                          <a:solidFill>
                            <a:srgbClr val="6D6E71"/>
                          </a:solidFill>
                          <a:effectLst/>
                          <a:latin typeface="Arial"/>
                          <a:ea typeface="Arial"/>
                          <a:cs typeface="Arial"/>
                        </a:rPr>
                        <a:t>eich erbyn yn y gwaith yn ystod y flwyddyn ddiwethaf? </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89%</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2">
                        <a:lumMod val="95000"/>
                      </a:schemeClr>
                    </a:solidFill>
                  </a:tcPr>
                </a:tc>
                <a:extLst>
                  <a:ext uri="{0D108BD9-81ED-4DB2-BD59-A6C34878D82A}">
                    <a16:rowId xmlns:a16="http://schemas.microsoft.com/office/drawing/2014/main" val="1222668292"/>
                  </a:ext>
                </a:extLst>
              </a:tr>
            </a:tbl>
          </a:graphicData>
        </a:graphic>
      </p:graphicFrame>
      <p:grpSp>
        <p:nvGrpSpPr>
          <p:cNvPr id="43" name="Group 42">
            <a:extLst>
              <a:ext uri="{FF2B5EF4-FFF2-40B4-BE49-F238E27FC236}">
                <a16:creationId xmlns:a16="http://schemas.microsoft.com/office/drawing/2014/main" id="{8230712D-B526-284E-BDC2-88423CC0C598}"/>
              </a:ext>
            </a:extLst>
          </p:cNvPr>
          <p:cNvGrpSpPr/>
          <p:nvPr/>
        </p:nvGrpSpPr>
        <p:grpSpPr>
          <a:xfrm>
            <a:off x="512712" y="3290500"/>
            <a:ext cx="3969886" cy="325476"/>
            <a:chOff x="2465408" y="6005156"/>
            <a:chExt cx="3969886" cy="325476"/>
          </a:xfrm>
        </p:grpSpPr>
        <p:sp>
          <p:nvSpPr>
            <p:cNvPr id="35" name="Rectangle 34">
              <a:extLst>
                <a:ext uri="{FF2B5EF4-FFF2-40B4-BE49-F238E27FC236}">
                  <a16:creationId xmlns:a16="http://schemas.microsoft.com/office/drawing/2014/main" id="{EDE9764D-DA02-CF4A-AABF-FAF02D177541}"/>
                </a:ext>
              </a:extLst>
            </p:cNvPr>
            <p:cNvSpPr/>
            <p:nvPr/>
          </p:nvSpPr>
          <p:spPr>
            <a:xfrm>
              <a:off x="5934328" y="6042855"/>
              <a:ext cx="500966"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Nac ydw</a:t>
              </a:r>
            </a:p>
          </p:txBody>
        </p:sp>
        <p:sp>
          <p:nvSpPr>
            <p:cNvPr id="36" name="Oval 35">
              <a:extLst>
                <a:ext uri="{FF2B5EF4-FFF2-40B4-BE49-F238E27FC236}">
                  <a16:creationId xmlns:a16="http://schemas.microsoft.com/office/drawing/2014/main" id="{D1D7813B-3ABA-BF4E-97C0-3A1A067A277A}"/>
                </a:ext>
              </a:extLst>
            </p:cNvPr>
            <p:cNvSpPr/>
            <p:nvPr/>
          </p:nvSpPr>
          <p:spPr>
            <a:xfrm>
              <a:off x="5656079" y="6005156"/>
              <a:ext cx="223045" cy="219934"/>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7" name="Rectangle 36">
              <a:extLst>
                <a:ext uri="{FF2B5EF4-FFF2-40B4-BE49-F238E27FC236}">
                  <a16:creationId xmlns:a16="http://schemas.microsoft.com/office/drawing/2014/main" id="{E2809028-1E02-2442-923A-1234E8D74011}"/>
                </a:ext>
              </a:extLst>
            </p:cNvPr>
            <p:cNvSpPr/>
            <p:nvPr/>
          </p:nvSpPr>
          <p:spPr>
            <a:xfrm>
              <a:off x="4280541" y="6053629"/>
              <a:ext cx="1234969"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Ydw, tra'n gweithio i sefydliad gwahanol</a:t>
              </a:r>
            </a:p>
          </p:txBody>
        </p:sp>
        <p:sp>
          <p:nvSpPr>
            <p:cNvPr id="38" name="Oval 37">
              <a:extLst>
                <a:ext uri="{FF2B5EF4-FFF2-40B4-BE49-F238E27FC236}">
                  <a16:creationId xmlns:a16="http://schemas.microsoft.com/office/drawing/2014/main" id="{75162CD0-B5E0-B049-83EB-AEAFA891A989}"/>
                </a:ext>
              </a:extLst>
            </p:cNvPr>
            <p:cNvSpPr/>
            <p:nvPr/>
          </p:nvSpPr>
          <p:spPr>
            <a:xfrm>
              <a:off x="39904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9" name="Rectangle 38">
              <a:extLst>
                <a:ext uri="{FF2B5EF4-FFF2-40B4-BE49-F238E27FC236}">
                  <a16:creationId xmlns:a16="http://schemas.microsoft.com/office/drawing/2014/main" id="{1BF75028-DBBC-1D41-AF68-6D84F9FBAB7B}"/>
                </a:ext>
              </a:extLst>
            </p:cNvPr>
            <p:cNvSpPr/>
            <p:nvPr/>
          </p:nvSpPr>
          <p:spPr>
            <a:xfrm>
              <a:off x="2747291" y="6053633"/>
              <a:ext cx="1183612"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Ydw, tra'n gweithio i Brifysgol Bangor</a:t>
              </a:r>
            </a:p>
          </p:txBody>
        </p:sp>
        <p:sp>
          <p:nvSpPr>
            <p:cNvPr id="40" name="Oval 39">
              <a:extLst>
                <a:ext uri="{FF2B5EF4-FFF2-40B4-BE49-F238E27FC236}">
                  <a16:creationId xmlns:a16="http://schemas.microsoft.com/office/drawing/2014/main" id="{D355BDC1-06FC-6446-A887-2F9CECA81834}"/>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5" y="6222369"/>
            <a:ext cx="5590453" cy="280641"/>
          </a:xfrm>
        </p:spPr>
        <p:txBody>
          <a:body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Yr holl ymatebwyr, ac eithrio mae’n well gennyf beidio â dweud.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21" name="Chart 20">
            <a:extLst>
              <a:ext uri="{FF2B5EF4-FFF2-40B4-BE49-F238E27FC236}">
                <a16:creationId xmlns:a16="http://schemas.microsoft.com/office/drawing/2014/main" id="{B8912FCA-6BD4-4A0B-8BE2-5E215C937DE9}"/>
              </a:ext>
            </a:extLst>
          </p:cNvPr>
          <p:cNvGraphicFramePr/>
          <p:nvPr>
            <p:extLst>
              <p:ext uri="{D42A27DB-BD31-4B8C-83A1-F6EECF244321}">
                <p14:modId xmlns:p14="http://schemas.microsoft.com/office/powerpoint/2010/main" val="2704724866"/>
              </p:ext>
            </p:extLst>
          </p:nvPr>
        </p:nvGraphicFramePr>
        <p:xfrm>
          <a:off x="3981632" y="2488865"/>
          <a:ext cx="4396049" cy="493214"/>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a:extLst>
              <a:ext uri="{FF2B5EF4-FFF2-40B4-BE49-F238E27FC236}">
                <a16:creationId xmlns:a16="http://schemas.microsoft.com/office/drawing/2014/main" id="{23BADF30-D5EC-42A8-AB1E-6EE72392E117}"/>
              </a:ext>
            </a:extLst>
          </p:cNvPr>
          <p:cNvSpPr/>
          <p:nvPr/>
        </p:nvSpPr>
        <p:spPr>
          <a:xfrm>
            <a:off x="3564243" y="1268413"/>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69</a:t>
            </a:r>
          </a:p>
        </p:txBody>
      </p:sp>
    </p:spTree>
    <p:extLst>
      <p:ext uri="{BB962C8B-B14F-4D97-AF65-F5344CB8AC3E}">
        <p14:creationId xmlns:p14="http://schemas.microsoft.com/office/powerpoint/2010/main" val="296581243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1063618719"/>
              </p:ext>
            </p:extLst>
          </p:nvPr>
        </p:nvGraphicFramePr>
        <p:xfrm>
          <a:off x="515938" y="1268413"/>
          <a:ext cx="5327649" cy="4297801"/>
        </p:xfrm>
        <a:graphic>
          <a:graphicData uri="http://schemas.openxmlformats.org/drawingml/2006/table">
            <a:tbl>
              <a:tblPr firstRow="1" bandRow="1">
                <a:tableStyleId>{2D5ABB26-0587-4C30-8999-92F81FD0307C}</a:tableStyleId>
              </a:tblPr>
              <a:tblGrid>
                <a:gridCol w="2884487">
                  <a:extLst>
                    <a:ext uri="{9D8B030D-6E8A-4147-A177-3AD203B41FA5}">
                      <a16:colId xmlns:a16="http://schemas.microsoft.com/office/drawing/2014/main" val="2486422282"/>
                    </a:ext>
                  </a:extLst>
                </a:gridCol>
                <a:gridCol w="1214438">
                  <a:extLst>
                    <a:ext uri="{9D8B030D-6E8A-4147-A177-3AD203B41FA5}">
                      <a16:colId xmlns:a16="http://schemas.microsoft.com/office/drawing/2014/main" val="3915770273"/>
                    </a:ext>
                  </a:extLst>
                </a:gridCol>
                <a:gridCol w="1228724">
                  <a:extLst>
                    <a:ext uri="{9D8B030D-6E8A-4147-A177-3AD203B41FA5}">
                      <a16:colId xmlns:a16="http://schemas.microsoft.com/office/drawing/2014/main" val="2258038478"/>
                    </a:ext>
                  </a:extLst>
                </a:gridCol>
              </a:tblGrid>
              <a:tr h="710745">
                <a:tc>
                  <a:txBody>
                    <a:bodyPr/>
                    <a:lstStyle/>
                    <a:p>
                      <a:pPr algn="l"/>
                      <a:r>
                        <a:rPr lang="cy-GB" sz="1400" b="1" i="0" strike="noStrike" cap="none" spc="0" baseline="0">
                          <a:solidFill>
                            <a:srgbClr val="F2F2F2"/>
                          </a:solidFill>
                          <a:effectLst/>
                          <a:latin typeface="Arial"/>
                          <a:ea typeface="Arial"/>
                          <a:cs typeface="Arial"/>
                        </a:rPr>
                        <a:t>Cydraddoldeb ac amrywiaeth (IV)</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a ddewisodd yr opsiwn</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506867">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100" b="1" i="0" strike="noStrike" cap="none" spc="0" baseline="0">
                          <a:solidFill>
                            <a:srgbClr val="F2F2F2"/>
                          </a:solidFill>
                          <a:effectLst/>
                          <a:latin typeface="Arial"/>
                          <a:ea typeface="Arial"/>
                          <a:cs typeface="Arial"/>
                        </a:rPr>
                        <a:t>Mynegai cydraddoldeb ac amrywiaeth</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69</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42654">
                <a:tc gridSpan="3">
                  <a:txBody>
                    <a:bodyPr/>
                    <a:lstStyle/>
                    <a:p>
                      <a:pPr marL="87313" indent="0" algn="l" defTabSz="914400" rtl="0" eaLnBrk="1" fontAlgn="ctr" latinLnBrk="0" hangingPunct="1">
                        <a:lnSpc>
                          <a:spcPct val="120000"/>
                        </a:lnSpc>
                        <a:spcBef>
                          <a:spcPts val="600"/>
                        </a:spcBef>
                        <a:spcAft>
                          <a:spcPts val="600"/>
                        </a:spcAft>
                      </a:pPr>
                      <a:r>
                        <a:rPr lang="cy-GB" sz="1100" b="1" i="0" strike="noStrike" cap="none" spc="0" baseline="0">
                          <a:solidFill>
                            <a:srgbClr val="6D6E71"/>
                          </a:solidFill>
                          <a:effectLst/>
                          <a:latin typeface="Arial"/>
                          <a:ea typeface="Arial"/>
                          <a:cs typeface="Arial"/>
                        </a:rPr>
                        <a:t>Ar ba un o'r seiliau canlynol y gwahaniaethwyd yn eich erbyn?</a:t>
                      </a:r>
                    </a:p>
                  </a:txBody>
                  <a:tcPr anchor="ctr"/>
                </a:tc>
                <a:tc hMerge="1">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100" b="1" i="0" u="none" strike="noStrike" kern="1200" cap="none" spc="0" normalizeH="0" baseline="0" noProof="0">
                        <a:ln>
                          <a:noFill/>
                        </a:ln>
                        <a:solidFill>
                          <a:schemeClr val="tx1"/>
                        </a:solidFill>
                        <a:effectLst/>
                        <a:uLnTx/>
                        <a:uFillTx/>
                        <a:latin typeface="+mn-lt"/>
                        <a:ea typeface="+mn-ea"/>
                        <a:cs typeface="+mn-cs"/>
                      </a:endParaRPr>
                    </a:p>
                  </a:txBody>
                  <a:tcPr anchor="ctr"/>
                </a:tc>
                <a:tc hMerge="1">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362505">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Rhywedd</a:t>
                      </a:r>
                    </a:p>
                  </a:txBody>
                  <a:tcPr anchor="ctr">
                    <a:solidFill>
                      <a:schemeClr val="bg2">
                        <a:lumMod val="95000"/>
                      </a:schemeClr>
                    </a:solidFill>
                  </a:tcPr>
                </a:tc>
                <a:tc>
                  <a:txBody>
                    <a:bodyPr/>
                    <a:lstStyle/>
                    <a:p>
                      <a:pPr algn="ctr" fontAlgn="ctr"/>
                      <a:r>
                        <a:rPr lang="cy-GB" sz="1200" b="1" i="0" strike="noStrike" cap="none" spc="0" baseline="0">
                          <a:solidFill>
                            <a:srgbClr val="6D6E71"/>
                          </a:solidFill>
                          <a:effectLst/>
                          <a:latin typeface="Arial"/>
                          <a:ea typeface="Arial"/>
                          <a:cs typeface="Arial"/>
                        </a:rPr>
                        <a:t>37%</a:t>
                      </a:r>
                    </a:p>
                  </a:txBody>
                  <a:tcPr marL="6350" marR="6350" marT="6350" marB="0" anchor="ctr">
                    <a:solidFill>
                      <a:schemeClr val="bg2">
                        <a:lumMod val="95000"/>
                      </a:schemeClr>
                    </a:solidFill>
                  </a:tcPr>
                </a:tc>
                <a:tc>
                  <a:txBody>
                    <a:bodyPr/>
                    <a:lstStyle/>
                    <a:p>
                      <a:pPr algn="ctr" fontAlgn="ctr"/>
                      <a:r>
                        <a:rPr lang="cy-GB" sz="1200" b="1" i="0" strike="noStrike" cap="none" spc="0" baseline="0">
                          <a:solidFill>
                            <a:srgbClr val="FF0000"/>
                          </a:solidFill>
                          <a:effectLst/>
                          <a:latin typeface="Arial"/>
                          <a:ea typeface="Arial"/>
                          <a:cs typeface="Arial"/>
                        </a:rPr>
                        <a:t>-15</a:t>
                      </a:r>
                    </a:p>
                  </a:txBody>
                  <a:tcPr marL="0" marR="0" marT="0" marB="0" anchor="ctr">
                    <a:solidFill>
                      <a:schemeClr val="bg2">
                        <a:lumMod val="95000"/>
                      </a:schemeClr>
                    </a:solidFill>
                  </a:tcPr>
                </a:tc>
                <a:extLst>
                  <a:ext uri="{0D108BD9-81ED-4DB2-BD59-A6C34878D82A}">
                    <a16:rowId xmlns:a16="http://schemas.microsoft.com/office/drawing/2014/main" val="1222668292"/>
                  </a:ext>
                </a:extLst>
              </a:tr>
              <a:tr h="362505">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Prif iaith a siaredir</a:t>
                      </a:r>
                    </a:p>
                  </a:txBody>
                  <a:tcPr anchor="ctr"/>
                </a:tc>
                <a:tc>
                  <a:txBody>
                    <a:bodyPr/>
                    <a:lstStyle/>
                    <a:p>
                      <a:pPr algn="ctr" fontAlgn="ctr"/>
                      <a:r>
                        <a:rPr lang="cy-GB" sz="1200" b="1" i="0" strike="noStrike" cap="none" spc="0" baseline="0">
                          <a:solidFill>
                            <a:srgbClr val="6D6E71"/>
                          </a:solidFill>
                          <a:effectLst/>
                          <a:latin typeface="Arial"/>
                          <a:ea typeface="Arial"/>
                          <a:cs typeface="Arial"/>
                        </a:rPr>
                        <a:t>31%</a:t>
                      </a:r>
                    </a:p>
                  </a:txBody>
                  <a:tcPr marL="6350" marR="6350" marT="6350" marB="0" anchor="ctr"/>
                </a:tc>
                <a:tc>
                  <a:txBody>
                    <a:bodyPr/>
                    <a:lstStyle/>
                    <a:p>
                      <a:pPr algn="ctr" fontAlgn="ctr"/>
                      <a:r>
                        <a:rPr lang="cy-GB" sz="1200" b="1" i="0" strike="noStrike" cap="none" spc="0" baseline="0">
                          <a:solidFill>
                            <a:srgbClr val="6D6E71"/>
                          </a:solidFill>
                          <a:effectLst/>
                          <a:latin typeface="Arial"/>
                          <a:ea typeface="Arial"/>
                          <a:cs typeface="Arial"/>
                        </a:rPr>
                        <a:t>-1</a:t>
                      </a:r>
                    </a:p>
                  </a:txBody>
                  <a:tcPr marL="0" marR="0" marT="0" marB="0" anchor="ctr"/>
                </a:tc>
                <a:extLst>
                  <a:ext uri="{0D108BD9-81ED-4DB2-BD59-A6C34878D82A}">
                    <a16:rowId xmlns:a16="http://schemas.microsoft.com/office/drawing/2014/main" val="1099218821"/>
                  </a:ext>
                </a:extLst>
              </a:tr>
              <a:tr h="362505">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Oedran</a:t>
                      </a:r>
                    </a:p>
                  </a:txBody>
                  <a:tcPr anchor="c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25%</a:t>
                      </a:r>
                    </a:p>
                  </a:txBody>
                  <a:tcPr marL="6350" marR="6350" marT="6350" marB="0" anchor="c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-4</a:t>
                      </a:r>
                    </a:p>
                  </a:txBody>
                  <a:tcPr marL="0" marR="0" marT="0" marB="0" anchor="ctr">
                    <a:solidFill>
                      <a:srgbClr val="E6E6E6"/>
                    </a:solidFill>
                  </a:tcPr>
                </a:tc>
                <a:extLst>
                  <a:ext uri="{0D108BD9-81ED-4DB2-BD59-A6C34878D82A}">
                    <a16:rowId xmlns:a16="http://schemas.microsoft.com/office/drawing/2014/main" val="1591349547"/>
                  </a:ext>
                </a:extLst>
              </a:tr>
              <a:tr h="362505">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Iechyd meddwl</a:t>
                      </a:r>
                    </a:p>
                  </a:txBody>
                  <a:tcPr anchor="ctr"/>
                </a:tc>
                <a:tc>
                  <a:txBody>
                    <a:bodyPr/>
                    <a:lstStyle/>
                    <a:p>
                      <a:pPr algn="ctr" fontAlgn="ctr"/>
                      <a:r>
                        <a:rPr lang="cy-GB" sz="1200" b="1" i="0" strike="noStrike" cap="none" spc="0" baseline="0">
                          <a:solidFill>
                            <a:srgbClr val="6D6E71"/>
                          </a:solidFill>
                          <a:effectLst/>
                          <a:latin typeface="Arial"/>
                          <a:ea typeface="Arial"/>
                          <a:cs typeface="Arial"/>
                        </a:rPr>
                        <a:t>12%</a:t>
                      </a:r>
                    </a:p>
                  </a:txBody>
                  <a:tcPr marL="6350" marR="6350" marT="635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6D6E71"/>
                        </a:solidFill>
                        <a:effectLst/>
                        <a:uLnTx/>
                        <a:uFillTx/>
                        <a:latin typeface="+mn-lt"/>
                        <a:ea typeface="+mn-ea"/>
                        <a:cs typeface="+mn-cs"/>
                      </a:endParaRPr>
                    </a:p>
                  </a:txBody>
                  <a:tcPr anchor="ctr"/>
                </a:tc>
                <a:extLst>
                  <a:ext uri="{0D108BD9-81ED-4DB2-BD59-A6C34878D82A}">
                    <a16:rowId xmlns:a16="http://schemas.microsoft.com/office/drawing/2014/main" val="2674987367"/>
                  </a:ext>
                </a:extLst>
              </a:tr>
              <a:tr h="362505">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Cefndir ethnig</a:t>
                      </a:r>
                    </a:p>
                  </a:txBody>
                  <a:tcPr anchor="c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10%</a:t>
                      </a:r>
                    </a:p>
                  </a:txBody>
                  <a:tcPr marL="6350" marR="6350" marT="6350" marB="0" anchor="c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+4</a:t>
                      </a:r>
                    </a:p>
                  </a:txBody>
                  <a:tcPr marL="0" marR="0" marT="0" marB="0" anchor="ctr">
                    <a:solidFill>
                      <a:srgbClr val="E6E6E6"/>
                    </a:solidFill>
                  </a:tcPr>
                </a:tc>
                <a:extLst>
                  <a:ext uri="{0D108BD9-81ED-4DB2-BD59-A6C34878D82A}">
                    <a16:rowId xmlns:a16="http://schemas.microsoft.com/office/drawing/2014/main" val="3435923752"/>
                  </a:ext>
                </a:extLst>
              </a:tr>
              <a:tr h="362505">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Rhyw</a:t>
                      </a:r>
                    </a:p>
                  </a:txBody>
                  <a:tcPr anchor="ctr"/>
                </a:tc>
                <a:tc>
                  <a:txBody>
                    <a:bodyPr/>
                    <a:lstStyle/>
                    <a:p>
                      <a:pPr algn="ctr" fontAlgn="ctr"/>
                      <a:r>
                        <a:rPr lang="cy-GB" sz="1200" b="1" i="0" strike="noStrike" cap="none" spc="0" baseline="0">
                          <a:solidFill>
                            <a:srgbClr val="6D6E71"/>
                          </a:solidFill>
                          <a:effectLst/>
                          <a:latin typeface="Arial"/>
                          <a:ea typeface="Arial"/>
                          <a:cs typeface="Arial"/>
                        </a:rPr>
                        <a:t>10%</a:t>
                      </a:r>
                    </a:p>
                  </a:txBody>
                  <a:tcPr marL="6350" marR="6350" marT="635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6D6E71"/>
                        </a:solidFill>
                        <a:effectLst/>
                        <a:uLnTx/>
                        <a:uFillTx/>
                        <a:latin typeface="+mn-lt"/>
                        <a:ea typeface="+mn-ea"/>
                        <a:cs typeface="+mn-cs"/>
                      </a:endParaRPr>
                    </a:p>
                  </a:txBody>
                  <a:tcPr anchor="ctr"/>
                </a:tc>
                <a:extLst>
                  <a:ext uri="{0D108BD9-81ED-4DB2-BD59-A6C34878D82A}">
                    <a16:rowId xmlns:a16="http://schemas.microsoft.com/office/drawing/2014/main" val="991854684"/>
                  </a:ext>
                </a:extLst>
              </a:tr>
              <a:tr h="362505">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Cefndir cymdeithasol neu addysgol</a:t>
                      </a:r>
                    </a:p>
                  </a:txBody>
                  <a:tcPr anchor="c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10%</a:t>
                      </a:r>
                    </a:p>
                  </a:txBody>
                  <a:tcPr marL="6350" marR="6350" marT="6350" marB="0"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6D6E71"/>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835089158"/>
                  </a:ext>
                </a:extLst>
              </a:tr>
            </a:tbl>
          </a:graphicData>
        </a:graphic>
      </p:graphicFrame>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sp>
        <p:nvSpPr>
          <p:cNvPr id="22" name="Footer Placeholder 1">
            <a:extLst>
              <a:ext uri="{FF2B5EF4-FFF2-40B4-BE49-F238E27FC236}">
                <a16:creationId xmlns:a16="http://schemas.microsoft.com/office/drawing/2014/main" id="{640F2D18-3D8A-46F2-8680-C3E1D6F51ADB}"/>
              </a:ext>
            </a:extLst>
          </p:cNvPr>
          <p:cNvSpPr>
            <a:spLocks noGrp="1"/>
          </p:cNvSpPr>
          <p:nvPr>
            <p:ph type="ftr" sz="quarter" idx="3"/>
          </p:nvPr>
        </p:nvSpPr>
        <p:spPr>
          <a:xfrm>
            <a:off x="2580602" y="6164027"/>
            <a:ext cx="6638343" cy="355654"/>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Pob ymatebydd sydd wedi dioddef gwahaniaethu tra'n gweithio ym Mhrifysgol Bangor (99). Nid yw'r tabl yn cynnwys 13% a ddywedodd 'arall.'</a:t>
            </a:r>
            <a:endParaRPr lang="en-US" sz="900"/>
          </a:p>
        </p:txBody>
      </p:sp>
      <p:graphicFrame>
        <p:nvGraphicFramePr>
          <p:cNvPr id="7" name="Table 6">
            <a:extLst>
              <a:ext uri="{FF2B5EF4-FFF2-40B4-BE49-F238E27FC236}">
                <a16:creationId xmlns:a16="http://schemas.microsoft.com/office/drawing/2014/main" id="{316BB6A9-4C2C-6449-A9A2-BCC1199510E1}"/>
              </a:ext>
            </a:extLst>
          </p:cNvPr>
          <p:cNvGraphicFramePr>
            <a:graphicFrameLocks noGrp="1"/>
          </p:cNvGraphicFramePr>
          <p:nvPr>
            <p:extLst>
              <p:ext uri="{D42A27DB-BD31-4B8C-83A1-F6EECF244321}">
                <p14:modId xmlns:p14="http://schemas.microsoft.com/office/powerpoint/2010/main" val="3843461612"/>
              </p:ext>
            </p:extLst>
          </p:nvPr>
        </p:nvGraphicFramePr>
        <p:xfrm>
          <a:off x="6359525" y="1268412"/>
          <a:ext cx="5327649" cy="4546640"/>
        </p:xfrm>
        <a:graphic>
          <a:graphicData uri="http://schemas.openxmlformats.org/drawingml/2006/table">
            <a:tbl>
              <a:tblPr firstRow="1" bandRow="1">
                <a:tableStyleId>{2D5ABB26-0587-4C30-8999-92F81FD0307C}</a:tableStyleId>
              </a:tblPr>
              <a:tblGrid>
                <a:gridCol w="2884487">
                  <a:extLst>
                    <a:ext uri="{9D8B030D-6E8A-4147-A177-3AD203B41FA5}">
                      <a16:colId xmlns:a16="http://schemas.microsoft.com/office/drawing/2014/main" val="2486422282"/>
                    </a:ext>
                  </a:extLst>
                </a:gridCol>
                <a:gridCol w="1214438">
                  <a:extLst>
                    <a:ext uri="{9D8B030D-6E8A-4147-A177-3AD203B41FA5}">
                      <a16:colId xmlns:a16="http://schemas.microsoft.com/office/drawing/2014/main" val="3915770273"/>
                    </a:ext>
                  </a:extLst>
                </a:gridCol>
                <a:gridCol w="1228724">
                  <a:extLst>
                    <a:ext uri="{9D8B030D-6E8A-4147-A177-3AD203B41FA5}">
                      <a16:colId xmlns:a16="http://schemas.microsoft.com/office/drawing/2014/main" val="2258038478"/>
                    </a:ext>
                  </a:extLst>
                </a:gridCol>
              </a:tblGrid>
              <a:tr h="679701">
                <a:tc>
                  <a:txBody>
                    <a:bodyPr/>
                    <a:lstStyle/>
                    <a:p>
                      <a:pPr algn="l"/>
                      <a:r>
                        <a:rPr lang="cy-GB" sz="1400" b="1" i="0" strike="noStrike" cap="none" spc="0" baseline="0">
                          <a:solidFill>
                            <a:srgbClr val="F2F2F2"/>
                          </a:solidFill>
                          <a:effectLst/>
                          <a:latin typeface="Arial"/>
                          <a:ea typeface="Arial"/>
                          <a:cs typeface="Arial"/>
                        </a:rPr>
                        <a:t>Cydraddoldeb ac amrywiaeth (IV)</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a ddewisodd yr opsiwn</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53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100" b="1" i="0" strike="noStrike" cap="none" spc="0" baseline="0">
                          <a:solidFill>
                            <a:srgbClr val="F2F2F2"/>
                          </a:solidFill>
                          <a:effectLst/>
                          <a:latin typeface="Arial"/>
                          <a:ea typeface="Arial"/>
                          <a:cs typeface="Arial"/>
                        </a:rPr>
                        <a:t>Mynegai cydraddoldeb ac amrywiaeth</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69</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578999">
                <a:tc gridSpan="3">
                  <a:txBody>
                    <a:bodyPr/>
                    <a:lstStyle/>
                    <a:p>
                      <a:pPr marL="87313" indent="0" algn="l" defTabSz="914400" rtl="0" eaLnBrk="1" fontAlgn="ctr" latinLnBrk="0" hangingPunct="1">
                        <a:lnSpc>
                          <a:spcPct val="120000"/>
                        </a:lnSpc>
                        <a:spcBef>
                          <a:spcPts val="600"/>
                        </a:spcBef>
                        <a:spcAft>
                          <a:spcPts val="600"/>
                        </a:spcAft>
                      </a:pPr>
                      <a:r>
                        <a:rPr lang="cy-GB" sz="1100" b="1" i="0" strike="noStrike" cap="none" spc="0" baseline="0">
                          <a:solidFill>
                            <a:srgbClr val="6D6E71"/>
                          </a:solidFill>
                          <a:effectLst/>
                          <a:latin typeface="Arial"/>
                          <a:ea typeface="Arial"/>
                          <a:cs typeface="Arial"/>
                        </a:rPr>
                        <a:t>Ar ba un o'r seiliau canlynol y gwahaniaethwyd yn eich erbyn?</a:t>
                      </a:r>
                    </a:p>
                  </a:txBody>
                  <a:tcPr anchor="ctr"/>
                </a:tc>
                <a:tc hMerge="1">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100" b="1" i="0" u="none" strike="noStrike" kern="1200" cap="none" spc="0" normalizeH="0" baseline="0" noProof="0">
                        <a:ln>
                          <a:noFill/>
                        </a:ln>
                        <a:solidFill>
                          <a:schemeClr val="tx1"/>
                        </a:solidFill>
                        <a:effectLst/>
                        <a:uLnTx/>
                        <a:uFillTx/>
                        <a:latin typeface="+mn-lt"/>
                        <a:ea typeface="+mn-ea"/>
                        <a:cs typeface="+mn-cs"/>
                      </a:endParaRPr>
                    </a:p>
                  </a:txBody>
                  <a:tcPr anchor="ctr"/>
                </a:tc>
                <a:tc hMerge="1">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346672">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Dyletswyddau gofalu</a:t>
                      </a:r>
                    </a:p>
                  </a:txBody>
                  <a:tcPr anchor="ctr">
                    <a:solidFill>
                      <a:schemeClr val="tx1">
                        <a:lumMod val="20000"/>
                        <a:lumOff val="80000"/>
                      </a:schemeClr>
                    </a:solidFill>
                  </a:tcPr>
                </a:tc>
                <a:tc>
                  <a:txBody>
                    <a:bodyPr/>
                    <a:lstStyle/>
                    <a:p>
                      <a:pPr algn="ctr" fontAlgn="ctr"/>
                      <a:r>
                        <a:rPr lang="cy-GB" sz="1200" b="1" i="0" strike="noStrike" cap="none" spc="0" baseline="0">
                          <a:solidFill>
                            <a:srgbClr val="6D6E71"/>
                          </a:solidFill>
                          <a:effectLst/>
                          <a:latin typeface="Arial"/>
                          <a:ea typeface="Arial"/>
                          <a:cs typeface="Arial"/>
                        </a:rPr>
                        <a:t>9%</a:t>
                      </a:r>
                    </a:p>
                  </a:txBody>
                  <a:tcPr marL="6350" marR="6350" marT="6350" marB="0" anchor="ctr">
                    <a:solidFill>
                      <a:schemeClr val="tx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6D6E71"/>
                        </a:solidFill>
                        <a:effectLst/>
                        <a:uLnTx/>
                        <a:uFillTx/>
                        <a:latin typeface="+mn-lt"/>
                        <a:ea typeface="+mn-ea"/>
                        <a:cs typeface="+mn-cs"/>
                      </a:endParaRPr>
                    </a:p>
                  </a:txBody>
                  <a:tcPr anchor="ctr">
                    <a:solidFill>
                      <a:schemeClr val="tx1">
                        <a:lumMod val="20000"/>
                        <a:lumOff val="80000"/>
                      </a:schemeClr>
                    </a:solidFill>
                  </a:tcPr>
                </a:tc>
                <a:extLst>
                  <a:ext uri="{0D108BD9-81ED-4DB2-BD59-A6C34878D82A}">
                    <a16:rowId xmlns:a16="http://schemas.microsoft.com/office/drawing/2014/main" val="4032057863"/>
                  </a:ext>
                </a:extLst>
              </a:tr>
              <a:tr h="346672">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Beichiogrwydd, mamolaeth, neu dadolaeth</a:t>
                      </a:r>
                    </a:p>
                  </a:txBody>
                  <a:tcPr anchor="ctr">
                    <a:solidFill>
                      <a:schemeClr val="bg1"/>
                    </a:solidFill>
                  </a:tcPr>
                </a:tc>
                <a:tc>
                  <a:txBody>
                    <a:bodyPr/>
                    <a:lstStyle/>
                    <a:p>
                      <a:pPr algn="ctr" fontAlgn="ctr"/>
                      <a:r>
                        <a:rPr lang="cy-GB" sz="1200" b="1" i="0" strike="noStrike" cap="none" spc="0" baseline="0">
                          <a:solidFill>
                            <a:srgbClr val="6D6E71"/>
                          </a:solidFill>
                          <a:effectLst/>
                          <a:latin typeface="Arial"/>
                          <a:ea typeface="Arial"/>
                          <a:cs typeface="Arial"/>
                        </a:rPr>
                        <a:t>7%</a:t>
                      </a:r>
                    </a:p>
                  </a:txBody>
                  <a:tcPr marL="6350" marR="6350" marT="6350" marB="0"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6D6E71"/>
                        </a:solidFill>
                        <a:effectLst/>
                        <a:uLnTx/>
                        <a:uFillTx/>
                        <a:latin typeface="+mn-lt"/>
                        <a:ea typeface="+mn-ea"/>
                        <a:cs typeface="+mn-cs"/>
                      </a:endParaRPr>
                    </a:p>
                  </a:txBody>
                  <a:tcPr anchor="ctr">
                    <a:solidFill>
                      <a:schemeClr val="bg1"/>
                    </a:solidFill>
                  </a:tcPr>
                </a:tc>
                <a:extLst>
                  <a:ext uri="{0D108BD9-81ED-4DB2-BD59-A6C34878D82A}">
                    <a16:rowId xmlns:a16="http://schemas.microsoft.com/office/drawing/2014/main" val="3405734579"/>
                  </a:ext>
                </a:extLst>
              </a:tr>
              <a:tr h="346672">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Anabledd</a:t>
                      </a:r>
                    </a:p>
                  </a:txBody>
                  <a:tcPr anchor="ctr">
                    <a:solidFill>
                      <a:schemeClr val="tx1">
                        <a:lumMod val="20000"/>
                        <a:lumOff val="8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a:t>
                      </a:r>
                    </a:p>
                  </a:txBody>
                  <a:tcPr marL="6350" marR="6350" marT="6350" marB="0" anchor="ctr">
                    <a:solidFill>
                      <a:schemeClr val="tx1">
                        <a:lumMod val="20000"/>
                        <a:lumOff val="80000"/>
                      </a:schemeClr>
                    </a:solidFill>
                  </a:tcPr>
                </a:tc>
                <a:tc>
                  <a:txBody>
                    <a:bodyPr/>
                    <a:lstStyle/>
                    <a:p>
                      <a:pPr algn="ctr" fontAlgn="ctr"/>
                      <a:r>
                        <a:rPr lang="cy-GB" sz="1200" b="1" i="0" strike="noStrike" cap="none" spc="0" baseline="0">
                          <a:solidFill>
                            <a:srgbClr val="6D6E71"/>
                          </a:solidFill>
                          <a:effectLst/>
                          <a:latin typeface="Arial"/>
                          <a:ea typeface="Arial"/>
                          <a:cs typeface="Arial"/>
                        </a:rPr>
                        <a:t>-2</a:t>
                      </a:r>
                    </a:p>
                  </a:txBody>
                  <a:tcPr marL="0" marR="0" marT="0" marB="0" anchor="ctr">
                    <a:solidFill>
                      <a:schemeClr val="tx1">
                        <a:lumMod val="20000"/>
                        <a:lumOff val="80000"/>
                      </a:schemeClr>
                    </a:solidFill>
                  </a:tcPr>
                </a:tc>
                <a:extLst>
                  <a:ext uri="{0D108BD9-81ED-4DB2-BD59-A6C34878D82A}">
                    <a16:rowId xmlns:a16="http://schemas.microsoft.com/office/drawing/2014/main" val="2746692619"/>
                  </a:ext>
                </a:extLst>
              </a:tr>
              <a:tr h="346672">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Crefydd neu gred </a:t>
                      </a:r>
                    </a:p>
                  </a:txBody>
                  <a:tcPr anchor="ctr">
                    <a:solidFill>
                      <a:schemeClr val="bg1"/>
                    </a:solidFill>
                  </a:tcPr>
                </a:tc>
                <a:tc>
                  <a:txBody>
                    <a:bodyPr/>
                    <a:lstStyle/>
                    <a:p>
                      <a:pPr algn="ctr" fontAlgn="ctr"/>
                      <a:r>
                        <a:rPr lang="cy-GB" sz="1200" b="1" i="0" strike="noStrike" cap="none" spc="0" baseline="0">
                          <a:solidFill>
                            <a:srgbClr val="6D6E71"/>
                          </a:solidFill>
                          <a:effectLst/>
                          <a:latin typeface="Arial"/>
                          <a:ea typeface="Arial"/>
                          <a:cs typeface="Arial"/>
                        </a:rPr>
                        <a:t>2%</a:t>
                      </a:r>
                    </a:p>
                  </a:txBody>
                  <a:tcPr marL="6350" marR="6350" marT="6350" marB="0"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0</a:t>
                      </a:r>
                    </a:p>
                  </a:txBody>
                  <a:tcPr anchor="ctr">
                    <a:solidFill>
                      <a:schemeClr val="bg1"/>
                    </a:solidFill>
                  </a:tcPr>
                </a:tc>
                <a:extLst>
                  <a:ext uri="{0D108BD9-81ED-4DB2-BD59-A6C34878D82A}">
                    <a16:rowId xmlns:a16="http://schemas.microsoft.com/office/drawing/2014/main" val="3046886421"/>
                  </a:ext>
                </a:extLst>
              </a:tr>
              <a:tr h="346672">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Cyfeiriadedd rhywiol</a:t>
                      </a:r>
                    </a:p>
                  </a:txBody>
                  <a:tcPr anchor="ctr">
                    <a:solidFill>
                      <a:schemeClr val="tx1">
                        <a:lumMod val="20000"/>
                        <a:lumOff val="80000"/>
                      </a:schemeClr>
                    </a:solidFill>
                  </a:tcPr>
                </a:tc>
                <a:tc>
                  <a:txBody>
                    <a:bodyPr/>
                    <a:lstStyle/>
                    <a:p>
                      <a:pPr algn="ctr" fontAlgn="ctr"/>
                      <a:r>
                        <a:rPr lang="cy-GB" sz="1200" b="1" i="0" strike="noStrike" cap="none" spc="0" baseline="0">
                          <a:solidFill>
                            <a:srgbClr val="6D6E71"/>
                          </a:solidFill>
                          <a:effectLst/>
                          <a:latin typeface="Arial"/>
                          <a:ea typeface="Arial"/>
                          <a:cs typeface="Arial"/>
                        </a:rPr>
                        <a:t>2%</a:t>
                      </a:r>
                    </a:p>
                  </a:txBody>
                  <a:tcPr marL="6350" marR="6350" marT="6350" marB="0" anchor="ctr">
                    <a:solidFill>
                      <a:schemeClr val="tx1">
                        <a:lumMod val="20000"/>
                        <a:lumOff val="80000"/>
                      </a:schemeClr>
                    </a:solidFill>
                  </a:tcPr>
                </a:tc>
                <a:tc>
                  <a:txBody>
                    <a:bodyPr/>
                    <a:lstStyle/>
                    <a:p>
                      <a:pPr algn="ctr" fontAlgn="ctr"/>
                      <a:r>
                        <a:rPr lang="cy-GB" sz="1200" b="1" i="0" strike="noStrike" cap="none" spc="0" baseline="0">
                          <a:solidFill>
                            <a:srgbClr val="6D6E71"/>
                          </a:solidFill>
                          <a:effectLst/>
                          <a:latin typeface="Arial"/>
                          <a:ea typeface="Arial"/>
                          <a:cs typeface="Arial"/>
                        </a:rPr>
                        <a:t>+1</a:t>
                      </a:r>
                    </a:p>
                  </a:txBody>
                  <a:tcPr marL="0" marR="0" marT="0" marB="0" anchor="ctr">
                    <a:solidFill>
                      <a:schemeClr val="tx1">
                        <a:lumMod val="20000"/>
                        <a:lumOff val="80000"/>
                      </a:schemeClr>
                    </a:solidFill>
                  </a:tcPr>
                </a:tc>
                <a:extLst>
                  <a:ext uri="{0D108BD9-81ED-4DB2-BD59-A6C34878D82A}">
                    <a16:rowId xmlns:a16="http://schemas.microsoft.com/office/drawing/2014/main" val="761932944"/>
                  </a:ext>
                </a:extLst>
              </a:tr>
              <a:tr h="539641">
                <a:tc>
                  <a:txBody>
                    <a:bodyPr/>
                    <a:lstStyle/>
                    <a:p>
                      <a:pPr marL="216000" indent="0" algn="l">
                        <a:lnSpc>
                          <a:spcPct val="100000"/>
                        </a:lnSpc>
                        <a:spcBef>
                          <a:spcPts val="600"/>
                        </a:spcBef>
                        <a:spcAft>
                          <a:spcPts val="600"/>
                        </a:spcAft>
                      </a:pPr>
                      <a:r>
                        <a:rPr lang="cy-GB" sz="1100" b="0" i="0" strike="noStrike" cap="none" spc="0" baseline="0">
                          <a:solidFill>
                            <a:srgbClr val="6D6E71"/>
                          </a:solidFill>
                          <a:effectLst/>
                          <a:latin typeface="Arial"/>
                          <a:ea typeface="Arial"/>
                          <a:cs typeface="Arial"/>
                        </a:rPr>
                        <a:t>Ailbennu rhywedd neu ryw ganfyddedig</a:t>
                      </a:r>
                    </a:p>
                  </a:txBody>
                  <a:tcPr anchor="ctr">
                    <a:solidFill>
                      <a:schemeClr val="bg1"/>
                    </a:solidFill>
                  </a:tcPr>
                </a:tc>
                <a:tc>
                  <a:txBody>
                    <a:bodyPr/>
                    <a:lstStyle/>
                    <a:p>
                      <a:pPr algn="ctr" fontAlgn="ctr"/>
                      <a:r>
                        <a:rPr lang="cy-GB" sz="1200" b="1" i="0" strike="noStrike" cap="none" spc="0" baseline="0">
                          <a:solidFill>
                            <a:srgbClr val="6D6E71"/>
                          </a:solidFill>
                          <a:effectLst/>
                          <a:latin typeface="Arial"/>
                          <a:ea typeface="Arial"/>
                          <a:cs typeface="Arial"/>
                        </a:rPr>
                        <a:t>1%</a:t>
                      </a:r>
                    </a:p>
                  </a:txBody>
                  <a:tcPr marL="6350" marR="6350" marT="6350" marB="0" anchor="c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6D6E71"/>
                        </a:solidFill>
                        <a:effectLst/>
                        <a:uLnTx/>
                        <a:uFillTx/>
                        <a:latin typeface="+mn-lt"/>
                        <a:ea typeface="+mn-ea"/>
                        <a:cs typeface="+mn-cs"/>
                      </a:endParaRPr>
                    </a:p>
                  </a:txBody>
                  <a:tcPr anchor="ctr">
                    <a:solidFill>
                      <a:schemeClr val="bg1"/>
                    </a:solidFill>
                  </a:tcPr>
                </a:tc>
                <a:extLst>
                  <a:ext uri="{0D108BD9-81ED-4DB2-BD59-A6C34878D82A}">
                    <a16:rowId xmlns:a16="http://schemas.microsoft.com/office/drawing/2014/main" val="3838841261"/>
                  </a:ext>
                </a:extLst>
              </a:tr>
              <a:tr h="346672">
                <a:tc>
                  <a:txBody>
                    <a:bodyPr/>
                    <a:lstStyle/>
                    <a:p>
                      <a:pPr marL="453390" indent="-226695" algn="l">
                        <a:lnSpc>
                          <a:spcPct val="120000"/>
                        </a:lnSpc>
                        <a:spcBef>
                          <a:spcPts val="600"/>
                        </a:spcBef>
                        <a:spcAft>
                          <a:spcPts val="600"/>
                        </a:spcAft>
                      </a:pPr>
                      <a:r>
                        <a:rPr lang="cy-GB" sz="1100" b="0" i="0" strike="noStrike" cap="none" spc="0" baseline="0">
                          <a:solidFill>
                            <a:srgbClr val="6D6E71"/>
                          </a:solidFill>
                          <a:effectLst/>
                          <a:latin typeface="Arial"/>
                          <a:ea typeface="Arial"/>
                          <a:cs typeface="Arial"/>
                        </a:rPr>
                        <a:t>Statws priodasol</a:t>
                      </a:r>
                    </a:p>
                  </a:txBody>
                  <a:tcPr anchor="ctr">
                    <a:solidFill>
                      <a:schemeClr val="tx1">
                        <a:lumMod val="20000"/>
                        <a:lumOff val="80000"/>
                      </a:schemeClr>
                    </a:solidFill>
                  </a:tcPr>
                </a:tc>
                <a:tc>
                  <a:txBody>
                    <a:bodyPr/>
                    <a:lstStyle/>
                    <a:p>
                      <a:pPr algn="ctr" fontAlgn="ctr"/>
                      <a:r>
                        <a:rPr lang="cy-GB" sz="1200" b="1" i="0" strike="noStrike" cap="none" spc="0" baseline="0">
                          <a:solidFill>
                            <a:srgbClr val="6D6E71"/>
                          </a:solidFill>
                          <a:effectLst/>
                          <a:latin typeface="Arial"/>
                          <a:ea typeface="Arial"/>
                          <a:cs typeface="Arial"/>
                        </a:rPr>
                        <a:t>1%</a:t>
                      </a:r>
                    </a:p>
                  </a:txBody>
                  <a:tcPr marL="6350" marR="6350" marT="6350" marB="0" anchor="ctr">
                    <a:solidFill>
                      <a:schemeClr val="tx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accent1"/>
                        </a:solidFill>
                        <a:effectLst/>
                        <a:uLnTx/>
                        <a:uFillTx/>
                        <a:latin typeface="+mn-lt"/>
                        <a:ea typeface="+mn-ea"/>
                        <a:cs typeface="+mn-cs"/>
                      </a:endParaRPr>
                    </a:p>
                  </a:txBody>
                  <a:tcPr anchor="ctr">
                    <a:solidFill>
                      <a:schemeClr val="tx1">
                        <a:lumMod val="20000"/>
                        <a:lumOff val="80000"/>
                      </a:schemeClr>
                    </a:solidFill>
                  </a:tcPr>
                </a:tc>
                <a:extLst>
                  <a:ext uri="{0D108BD9-81ED-4DB2-BD59-A6C34878D82A}">
                    <a16:rowId xmlns:a16="http://schemas.microsoft.com/office/drawing/2014/main" val="81023011"/>
                  </a:ext>
                </a:extLst>
              </a:tr>
            </a:tbl>
          </a:graphicData>
        </a:graphic>
      </p:graphicFrame>
    </p:spTree>
    <p:extLst>
      <p:ext uri="{BB962C8B-B14F-4D97-AF65-F5344CB8AC3E}">
        <p14:creationId xmlns:p14="http://schemas.microsoft.com/office/powerpoint/2010/main" val="409796017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Cydraddoldeb ac amrywiaeth: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0" i="0" u="sng" strike="noStrike" cap="none" spc="0" baseline="0">
                <a:solidFill>
                  <a:srgbClr val="FFFFFF"/>
                </a:solidFill>
                <a:effectLst/>
                <a:uFill>
                  <a:solidFill>
                    <a:srgbClr val="FFFFFF"/>
                  </a:solidFill>
                </a:uFill>
                <a:latin typeface="Arial"/>
                <a:ea typeface="Arial"/>
                <a:cs typeface="Arial"/>
              </a:rPr>
              <a:t>fwy</a:t>
            </a:r>
            <a:r>
              <a:rPr lang="cy-GB" sz="1400" b="0" i="0" strike="noStrike" cap="none" spc="0" baseline="0">
                <a:solidFill>
                  <a:srgbClr val="FFFFFF"/>
                </a:solidFill>
                <a:effectLst/>
                <a:latin typeface="Arial"/>
                <a:ea typeface="Arial"/>
                <a:cs typeface="Arial"/>
              </a:rPr>
              <a:t> tebygol o gredu bod y brifysgol wedi ymrwymo i roi cyfle cyfartal i bob un o’i staff</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gredu bod y brifysgol wedi ymrwymo i roi cyfle cyfartal i bob un o’i staff</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00143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G002 (45%)</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489072"/>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Canolfan Addysg Ryngwladol (48%)</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6646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Gwasanaethau Ystadau a Champws (57%)</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52526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cael cydnabyddiaeth am waith da (35%)</a:t>
            </a:r>
          </a:p>
        </p:txBody>
      </p:sp>
      <p:sp>
        <p:nvSpPr>
          <p:cNvPr id="20" name="Rectangle: Rounded Corners 19">
            <a:extLst>
              <a:ext uri="{FF2B5EF4-FFF2-40B4-BE49-F238E27FC236}">
                <a16:creationId xmlns:a16="http://schemas.microsoft.com/office/drawing/2014/main" id="{8616B27E-F4F0-456E-ADB9-9347F2D0B2BF}"/>
              </a:ext>
            </a:extLst>
          </p:cNvPr>
          <p:cNvSpPr/>
          <p:nvPr/>
        </p:nvSpPr>
        <p:spPr>
          <a:xfrm>
            <a:off x="4147324" y="2493041"/>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hyd gwasanaeth o hyd at flwyddyn (82%)</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980679"/>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Ysgol Cyfrifiadureg a Pheirianneg Electronig (92%)</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458069"/>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Adnoddau Dynol (93%)</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022746"/>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cael cyfle i gyfrannu eu barn cyn i benderfyniadau sy’n effeithio arnynt gael eu gwneud (86%)</a:t>
            </a:r>
          </a:p>
        </p:txBody>
      </p:sp>
      <p:sp>
        <p:nvSpPr>
          <p:cNvPr id="17" name="Rectangle: Rounded Corners 16">
            <a:extLst>
              <a:ext uri="{FF2B5EF4-FFF2-40B4-BE49-F238E27FC236}">
                <a16:creationId xmlns:a16="http://schemas.microsoft.com/office/drawing/2014/main" id="{536745B5-971D-49AC-A402-6FF6402F1753}"/>
              </a:ext>
            </a:extLst>
          </p:cNvPr>
          <p:cNvSpPr/>
          <p:nvPr/>
        </p:nvSpPr>
        <p:spPr>
          <a:xfrm>
            <a:off x="3068699" y="604228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teimlo bod rhywun wedi gwahaniaethu yn eu herbyn yn y gwaith yn ystod y flwyddyn ddiwethaf (35%)</a:t>
            </a:r>
          </a:p>
        </p:txBody>
      </p:sp>
    </p:spTree>
    <p:extLst>
      <p:ext uri="{BB962C8B-B14F-4D97-AF65-F5344CB8AC3E}">
        <p14:creationId xmlns:p14="http://schemas.microsoft.com/office/powerpoint/2010/main" val="412180015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CE7D0D06-177E-C846-9CF9-E447A2B08B49}"/>
              </a:ext>
            </a:extLst>
          </p:cNvPr>
          <p:cNvGraphicFramePr>
            <a:graphicFrameLocks noGrp="1"/>
          </p:cNvGraphicFramePr>
          <p:nvPr>
            <p:extLst>
              <p:ext uri="{D42A27DB-BD31-4B8C-83A1-F6EECF244321}">
                <p14:modId xmlns:p14="http://schemas.microsoft.com/office/powerpoint/2010/main" val="3509353152"/>
              </p:ext>
            </p:extLst>
          </p:nvPr>
        </p:nvGraphicFramePr>
        <p:xfrm>
          <a:off x="512712" y="1268413"/>
          <a:ext cx="11163352" cy="1850640"/>
        </p:xfrm>
        <a:graphic>
          <a:graphicData uri="http://schemas.openxmlformats.org/drawingml/2006/table">
            <a:tbl>
              <a:tblPr firstRow="1" bandRow="1">
                <a:tableStyleId>{2D5ABB26-0587-4C30-8999-92F81FD0307C}</a:tableStyleId>
              </a:tblPr>
              <a:tblGrid>
                <a:gridCol w="8209064">
                  <a:extLst>
                    <a:ext uri="{9D8B030D-6E8A-4147-A177-3AD203B41FA5}">
                      <a16:colId xmlns:a16="http://schemas.microsoft.com/office/drawing/2014/main" val="2486422282"/>
                    </a:ext>
                  </a:extLst>
                </a:gridCol>
                <a:gridCol w="967884">
                  <a:extLst>
                    <a:ext uri="{9D8B030D-6E8A-4147-A177-3AD203B41FA5}">
                      <a16:colId xmlns:a16="http://schemas.microsoft.com/office/drawing/2014/main" val="3915770273"/>
                    </a:ext>
                  </a:extLst>
                </a:gridCol>
                <a:gridCol w="993202">
                  <a:extLst>
                    <a:ext uri="{9D8B030D-6E8A-4147-A177-3AD203B41FA5}">
                      <a16:colId xmlns:a16="http://schemas.microsoft.com/office/drawing/2014/main" val="3594724444"/>
                    </a:ext>
                  </a:extLst>
                </a:gridCol>
                <a:gridCol w="993202">
                  <a:extLst>
                    <a:ext uri="{9D8B030D-6E8A-4147-A177-3AD203B41FA5}">
                      <a16:colId xmlns:a16="http://schemas.microsoft.com/office/drawing/2014/main" val="4207732914"/>
                    </a:ext>
                  </a:extLst>
                </a:gridCol>
              </a:tblGrid>
              <a:tr h="731837">
                <a:tc>
                  <a:txBody>
                    <a:bodyPr/>
                    <a:lstStyle/>
                    <a:p>
                      <a:pPr algn="l"/>
                      <a:r>
                        <a:rPr lang="cy-GB" sz="1400" b="1" i="0" strike="noStrike" cap="none" spc="0" baseline="0">
                          <a:solidFill>
                            <a:srgbClr val="F2F2F2"/>
                          </a:solidFill>
                          <a:effectLst/>
                          <a:latin typeface="Arial"/>
                          <a:ea typeface="Arial"/>
                          <a:cs typeface="Arial"/>
                        </a:rPr>
                        <a:t>Aflonyddu a bwlio</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540000">
                <a:tc>
                  <a:txBody>
                    <a:bodyPr/>
                    <a:lstStyle/>
                    <a:p>
                      <a:pPr marL="87313" indent="0" algn="l" defTabSz="914400" rtl="0" eaLnBrk="1" fontAlgn="ctr" latinLnBrk="0" hangingPunct="1">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A ydych yn gwybod am bolisi’r brifysgol ar </a:t>
                      </a:r>
                    </a:p>
                    <a:p>
                      <a:pPr marL="87313" indent="0" algn="l" defTabSz="914400" rtl="0" eaLnBrk="1" fontAlgn="ctr" latinLnBrk="0" hangingPunct="1">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urddas wrth weithio ac astudio? </a:t>
                      </a:r>
                    </a:p>
                  </a:txBody>
                  <a:tcPr anchor="ctr">
                    <a:lnT w="12700" cap="flat" cmpd="sng" algn="ctr">
                      <a:solidFill>
                        <a:schemeClr val="bg2"/>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65%</a:t>
                      </a:r>
                    </a:p>
                  </a:txBody>
                  <a:tcPr anchor="ctr">
                    <a:lnT w="12700" cap="flat" cmpd="sng" algn="ctr">
                      <a:solidFill>
                        <a:schemeClr val="bg2"/>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lnT w="12700" cap="flat" cmpd="sng" algn="ctr">
                      <a:solidFill>
                        <a:schemeClr val="bg2"/>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868322297"/>
                  </a:ext>
                </a:extLst>
              </a:tr>
              <a:tr h="540000">
                <a:tc>
                  <a:txBody>
                    <a:bodyPr/>
                    <a:lstStyle/>
                    <a:p>
                      <a:pPr marL="87313" indent="0" algn="l" defTabSz="914400" rtl="0" eaLnBrk="1" fontAlgn="ctr" latinLnBrk="0" hangingPunct="1">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ystod y flwyddyn ddiwethaf, a ydych </a:t>
                      </a:r>
                    </a:p>
                    <a:p>
                      <a:pPr marL="87313" indent="0" algn="l" defTabSz="914400" rtl="0" eaLnBrk="1" fontAlgn="ctr" latinLnBrk="0" hangingPunct="1">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wedi cael eich bwlio neu aflonyddu yn y </a:t>
                      </a:r>
                    </a:p>
                    <a:p>
                      <a:pPr marL="87313" indent="0" algn="l" defTabSz="914400" rtl="0" eaLnBrk="1" fontAlgn="ctr" latinLnBrk="0" hangingPunct="1">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gwaith? *</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90%</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a:t>
                      </a:r>
                    </a:p>
                  </a:txBody>
                  <a:tcPr anchor="ctr">
                    <a:solidFill>
                      <a:schemeClr val="bg2">
                        <a:lumMod val="95000"/>
                      </a:schemeClr>
                    </a:solidFill>
                  </a:tcPr>
                </a:tc>
                <a:tc>
                  <a:txBody>
                    <a:bodyPr/>
                    <a:lstStyle/>
                    <a:p>
                      <a:pPr algn="ctr" fontAlgn="ctr"/>
                      <a:r>
                        <a:rPr lang="cy-GB" sz="1200" b="1" i="0" strike="noStrike" cap="none" spc="0" baseline="0">
                          <a:solidFill>
                            <a:srgbClr val="6D6E71"/>
                          </a:solidFill>
                          <a:effectLst/>
                          <a:latin typeface="Arial"/>
                          <a:ea typeface="Arial"/>
                          <a:cs typeface="Arial"/>
                        </a:rPr>
                        <a:t>-1</a:t>
                      </a:r>
                    </a:p>
                  </a:txBody>
                  <a:tcPr anchor="ctr">
                    <a:solidFill>
                      <a:schemeClr val="bg2">
                        <a:lumMod val="95000"/>
                      </a:schemeClr>
                    </a:solidFill>
                  </a:tcPr>
                </a:tc>
                <a:extLst>
                  <a:ext uri="{0D108BD9-81ED-4DB2-BD59-A6C34878D82A}">
                    <a16:rowId xmlns:a16="http://schemas.microsoft.com/office/drawing/2014/main" val="1222668292"/>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4" y="6246280"/>
            <a:ext cx="6021775" cy="429046"/>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ac eithrio ddim yn gwybod/*mae’n well gennyf beidio â dweud.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br>
              <a:rPr sz="900"/>
            </a:br>
            <a:r>
              <a:rPr lang="cy-GB" sz="900" b="1" i="0" strike="noStrike" cap="none" spc="0" baseline="0">
                <a:solidFill>
                  <a:srgbClr val="6D6E71"/>
                </a:solidFill>
                <a:effectLst/>
                <a:latin typeface="Arial"/>
                <a:ea typeface="Arial"/>
                <a:cs typeface="Arial"/>
              </a:rPr>
              <a:t>**</a:t>
            </a:r>
            <a:r>
              <a:rPr lang="cy-GB" sz="900" b="0" i="0" strike="noStrike" cap="none" spc="0" baseline="0">
                <a:solidFill>
                  <a:srgbClr val="6D6E71"/>
                </a:solidFill>
                <a:effectLst/>
                <a:latin typeface="Arial"/>
                <a:ea typeface="Arial"/>
                <a:cs typeface="Arial"/>
              </a:rPr>
              <a:t>Pob ymatebydd sydd wedi dioddef bwlio neu aflonyddu yn y flwyddyn ddiwethaf tra'n gweithio ym Mhrifysgol Bangor (98).</a:t>
            </a:r>
            <a:endParaRPr lang="en-US" sz="900"/>
          </a:p>
        </p:txBody>
      </p:sp>
      <p:sp>
        <p:nvSpPr>
          <p:cNvPr id="21" name="Title 6">
            <a:extLst>
              <a:ext uri="{FF2B5EF4-FFF2-40B4-BE49-F238E27FC236}">
                <a16:creationId xmlns:a16="http://schemas.microsoft.com/office/drawing/2014/main" id="{8DB7B8CA-2920-4869-A607-D60C52811298}"/>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31" name="Chart 30">
            <a:extLst>
              <a:ext uri="{FF2B5EF4-FFF2-40B4-BE49-F238E27FC236}">
                <a16:creationId xmlns:a16="http://schemas.microsoft.com/office/drawing/2014/main" id="{43CC03C8-D423-451C-AF9E-754BC42393B0}"/>
              </a:ext>
            </a:extLst>
          </p:cNvPr>
          <p:cNvGraphicFramePr/>
          <p:nvPr>
            <p:extLst>
              <p:ext uri="{D42A27DB-BD31-4B8C-83A1-F6EECF244321}">
                <p14:modId xmlns:p14="http://schemas.microsoft.com/office/powerpoint/2010/main" val="768571300"/>
              </p:ext>
            </p:extLst>
          </p:nvPr>
        </p:nvGraphicFramePr>
        <p:xfrm>
          <a:off x="3128964" y="2559577"/>
          <a:ext cx="5344310" cy="556322"/>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a:extLst>
              <a:ext uri="{FF2B5EF4-FFF2-40B4-BE49-F238E27FC236}">
                <a16:creationId xmlns:a16="http://schemas.microsoft.com/office/drawing/2014/main" id="{1507A2DB-E3C7-43A5-B85C-A197347ED597}"/>
              </a:ext>
            </a:extLst>
          </p:cNvPr>
          <p:cNvGrpSpPr/>
          <p:nvPr/>
        </p:nvGrpSpPr>
        <p:grpSpPr>
          <a:xfrm>
            <a:off x="3176699" y="3205527"/>
            <a:ext cx="4084188" cy="309620"/>
            <a:chOff x="2465408" y="6021012"/>
            <a:chExt cx="4084188" cy="309620"/>
          </a:xfrm>
        </p:grpSpPr>
        <p:sp>
          <p:nvSpPr>
            <p:cNvPr id="35" name="Rectangle 34">
              <a:extLst>
                <a:ext uri="{FF2B5EF4-FFF2-40B4-BE49-F238E27FC236}">
                  <a16:creationId xmlns:a16="http://schemas.microsoft.com/office/drawing/2014/main" id="{6762FB3C-1DE8-49E6-949D-06D78292C55A}"/>
                </a:ext>
              </a:extLst>
            </p:cNvPr>
            <p:cNvSpPr/>
            <p:nvPr/>
          </p:nvSpPr>
          <p:spPr>
            <a:xfrm>
              <a:off x="6048630" y="6085719"/>
              <a:ext cx="500966"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Nac ydw</a:t>
              </a:r>
            </a:p>
          </p:txBody>
        </p:sp>
        <p:sp>
          <p:nvSpPr>
            <p:cNvPr id="36" name="Oval 35">
              <a:extLst>
                <a:ext uri="{FF2B5EF4-FFF2-40B4-BE49-F238E27FC236}">
                  <a16:creationId xmlns:a16="http://schemas.microsoft.com/office/drawing/2014/main" id="{0981A9D3-8F17-49DF-9934-305101C5E78F}"/>
                </a:ext>
              </a:extLst>
            </p:cNvPr>
            <p:cNvSpPr/>
            <p:nvPr/>
          </p:nvSpPr>
          <p:spPr>
            <a:xfrm>
              <a:off x="5770381" y="6048020"/>
              <a:ext cx="223045" cy="219934"/>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7" name="Rectangle 36">
              <a:extLst>
                <a:ext uri="{FF2B5EF4-FFF2-40B4-BE49-F238E27FC236}">
                  <a16:creationId xmlns:a16="http://schemas.microsoft.com/office/drawing/2014/main" id="{E25CE1B1-C05F-4DAC-B3F9-648462A9BEA1}"/>
                </a:ext>
              </a:extLst>
            </p:cNvPr>
            <p:cNvSpPr/>
            <p:nvPr/>
          </p:nvSpPr>
          <p:spPr>
            <a:xfrm>
              <a:off x="4280541" y="6053630"/>
              <a:ext cx="1234969"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Ydw, tra'n gweithio i sefydliad gwahanol</a:t>
              </a:r>
            </a:p>
          </p:txBody>
        </p:sp>
        <p:sp>
          <p:nvSpPr>
            <p:cNvPr id="38" name="Oval 37">
              <a:extLst>
                <a:ext uri="{FF2B5EF4-FFF2-40B4-BE49-F238E27FC236}">
                  <a16:creationId xmlns:a16="http://schemas.microsoft.com/office/drawing/2014/main" id="{D2D055EA-73EF-42D1-A499-52A30D537C1C}"/>
                </a:ext>
              </a:extLst>
            </p:cNvPr>
            <p:cNvSpPr/>
            <p:nvPr/>
          </p:nvSpPr>
          <p:spPr>
            <a:xfrm>
              <a:off x="39904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9" name="Rectangle 38">
              <a:extLst>
                <a:ext uri="{FF2B5EF4-FFF2-40B4-BE49-F238E27FC236}">
                  <a16:creationId xmlns:a16="http://schemas.microsoft.com/office/drawing/2014/main" id="{414E6F1B-10A7-45E9-BDFE-4F6E8A492DFA}"/>
                </a:ext>
              </a:extLst>
            </p:cNvPr>
            <p:cNvSpPr/>
            <p:nvPr/>
          </p:nvSpPr>
          <p:spPr>
            <a:xfrm>
              <a:off x="2747291" y="6053633"/>
              <a:ext cx="1183612"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Ydw, tra'n gweithio i Brifysgol Bangor</a:t>
              </a:r>
            </a:p>
          </p:txBody>
        </p:sp>
        <p:sp>
          <p:nvSpPr>
            <p:cNvPr id="40" name="Oval 39">
              <a:extLst>
                <a:ext uri="{FF2B5EF4-FFF2-40B4-BE49-F238E27FC236}">
                  <a16:creationId xmlns:a16="http://schemas.microsoft.com/office/drawing/2014/main" id="{DEE3BE60-17DB-4E16-934D-FE75F2D8C692}"/>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43" name="TextBox 42">
            <a:extLst>
              <a:ext uri="{FF2B5EF4-FFF2-40B4-BE49-F238E27FC236}">
                <a16:creationId xmlns:a16="http://schemas.microsoft.com/office/drawing/2014/main" id="{C1389736-996B-4896-8221-11C2D93810CA}"/>
              </a:ext>
            </a:extLst>
          </p:cNvPr>
          <p:cNvSpPr txBox="1"/>
          <p:nvPr/>
        </p:nvSpPr>
        <p:spPr>
          <a:xfrm>
            <a:off x="2998298" y="3233161"/>
            <a:ext cx="206966" cy="161583"/>
          </a:xfrm>
          <a:prstGeom prst="rect">
            <a:avLst/>
          </a:prstGeom>
          <a:noFill/>
        </p:spPr>
        <p:txBody>
          <a:bodyPr wrap="square" lIns="0" tIns="0" rIns="0" bIns="0" rtlCol="0">
            <a:spAutoFit/>
          </a:bodyPr>
          <a:lstStyle/>
          <a:p>
            <a:r>
              <a:rPr lang="en-GB" sz="1050" b="1"/>
              <a:t>*</a:t>
            </a:r>
          </a:p>
        </p:txBody>
      </p:sp>
      <p:grpSp>
        <p:nvGrpSpPr>
          <p:cNvPr id="47" name="Group 46">
            <a:extLst>
              <a:ext uri="{FF2B5EF4-FFF2-40B4-BE49-F238E27FC236}">
                <a16:creationId xmlns:a16="http://schemas.microsoft.com/office/drawing/2014/main" id="{A6E8991F-FBE5-467F-82AB-357C99A5B77A}"/>
              </a:ext>
            </a:extLst>
          </p:cNvPr>
          <p:cNvGrpSpPr/>
          <p:nvPr/>
        </p:nvGrpSpPr>
        <p:grpSpPr>
          <a:xfrm>
            <a:off x="518464" y="3194854"/>
            <a:ext cx="1360779" cy="204078"/>
            <a:chOff x="2465408" y="6021012"/>
            <a:chExt cx="1360779" cy="204078"/>
          </a:xfrm>
        </p:grpSpPr>
        <p:sp>
          <p:nvSpPr>
            <p:cNvPr id="48" name="Rectangle 47">
              <a:extLst>
                <a:ext uri="{FF2B5EF4-FFF2-40B4-BE49-F238E27FC236}">
                  <a16:creationId xmlns:a16="http://schemas.microsoft.com/office/drawing/2014/main" id="{17C41F46-6AC9-4E10-8DC8-B699FCF89E16}"/>
                </a:ext>
              </a:extLst>
            </p:cNvPr>
            <p:cNvSpPr/>
            <p:nvPr/>
          </p:nvSpPr>
          <p:spPr>
            <a:xfrm>
              <a:off x="3451116" y="6053630"/>
              <a:ext cx="375071"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Nac oes</a:t>
              </a:r>
            </a:p>
          </p:txBody>
        </p:sp>
        <p:sp>
          <p:nvSpPr>
            <p:cNvPr id="49" name="Oval 48">
              <a:extLst>
                <a:ext uri="{FF2B5EF4-FFF2-40B4-BE49-F238E27FC236}">
                  <a16:creationId xmlns:a16="http://schemas.microsoft.com/office/drawing/2014/main" id="{A76A75B0-641E-42BE-887B-E24D7B42EB47}"/>
                </a:ext>
              </a:extLst>
            </p:cNvPr>
            <p:cNvSpPr/>
            <p:nvPr/>
          </p:nvSpPr>
          <p:spPr>
            <a:xfrm>
              <a:off x="3161033"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50" name="Rectangle 49">
              <a:extLst>
                <a:ext uri="{FF2B5EF4-FFF2-40B4-BE49-F238E27FC236}">
                  <a16:creationId xmlns:a16="http://schemas.microsoft.com/office/drawing/2014/main" id="{DDB14397-F520-4E1B-BE88-0368D852CBDD}"/>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Ydw</a:t>
              </a:r>
            </a:p>
          </p:txBody>
        </p:sp>
        <p:sp>
          <p:nvSpPr>
            <p:cNvPr id="51" name="Oval 50">
              <a:extLst>
                <a:ext uri="{FF2B5EF4-FFF2-40B4-BE49-F238E27FC236}">
                  <a16:creationId xmlns:a16="http://schemas.microsoft.com/office/drawing/2014/main" id="{9ED701CC-C8B4-44C1-811D-82E93071B62C}"/>
                </a:ext>
              </a:extLst>
            </p:cNvPr>
            <p:cNvSpPr/>
            <p:nvPr/>
          </p:nvSpPr>
          <p:spPr>
            <a:xfrm>
              <a:off x="2465408" y="6021012"/>
              <a:ext cx="206965" cy="204078"/>
            </a:xfrm>
            <a:prstGeom prst="ellipse">
              <a:avLst/>
            </a:prstGeom>
            <a:solidFill>
              <a:srgbClr val="8CC04B"/>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graphicFrame>
        <p:nvGraphicFramePr>
          <p:cNvPr id="52" name="Chart 51">
            <a:extLst>
              <a:ext uri="{FF2B5EF4-FFF2-40B4-BE49-F238E27FC236}">
                <a16:creationId xmlns:a16="http://schemas.microsoft.com/office/drawing/2014/main" id="{6C63DC4D-90CE-4EE0-8EFE-264760BD119D}"/>
              </a:ext>
            </a:extLst>
          </p:cNvPr>
          <p:cNvGraphicFramePr/>
          <p:nvPr>
            <p:extLst>
              <p:ext uri="{D42A27DB-BD31-4B8C-83A1-F6EECF244321}">
                <p14:modId xmlns:p14="http://schemas.microsoft.com/office/powerpoint/2010/main" val="2249203117"/>
              </p:ext>
            </p:extLst>
          </p:nvPr>
        </p:nvGraphicFramePr>
        <p:xfrm>
          <a:off x="3128963" y="1979089"/>
          <a:ext cx="5344310" cy="580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Table 21">
            <a:extLst>
              <a:ext uri="{FF2B5EF4-FFF2-40B4-BE49-F238E27FC236}">
                <a16:creationId xmlns:a16="http://schemas.microsoft.com/office/drawing/2014/main" id="{2D521D92-83C5-469B-B4F8-74DF744B60BA}"/>
              </a:ext>
            </a:extLst>
          </p:cNvPr>
          <p:cNvGraphicFramePr>
            <a:graphicFrameLocks noGrp="1"/>
          </p:cNvGraphicFramePr>
          <p:nvPr>
            <p:extLst>
              <p:ext uri="{D42A27DB-BD31-4B8C-83A1-F6EECF244321}">
                <p14:modId xmlns:p14="http://schemas.microsoft.com/office/powerpoint/2010/main" val="3391705756"/>
              </p:ext>
            </p:extLst>
          </p:nvPr>
        </p:nvGraphicFramePr>
        <p:xfrm>
          <a:off x="512711" y="3704144"/>
          <a:ext cx="8174089" cy="2180823"/>
        </p:xfrm>
        <a:graphic>
          <a:graphicData uri="http://schemas.openxmlformats.org/drawingml/2006/table">
            <a:tbl>
              <a:tblPr firstRow="1" bandRow="1">
                <a:tableStyleId>{2D5ABB26-0587-4C30-8999-92F81FD0307C}</a:tableStyleId>
              </a:tblPr>
              <a:tblGrid>
                <a:gridCol w="3721118">
                  <a:extLst>
                    <a:ext uri="{9D8B030D-6E8A-4147-A177-3AD203B41FA5}">
                      <a16:colId xmlns:a16="http://schemas.microsoft.com/office/drawing/2014/main" val="2486422282"/>
                    </a:ext>
                  </a:extLst>
                </a:gridCol>
                <a:gridCol w="2291518">
                  <a:extLst>
                    <a:ext uri="{9D8B030D-6E8A-4147-A177-3AD203B41FA5}">
                      <a16:colId xmlns:a16="http://schemas.microsoft.com/office/drawing/2014/main" val="3915770273"/>
                    </a:ext>
                  </a:extLst>
                </a:gridCol>
                <a:gridCol w="2161453">
                  <a:extLst>
                    <a:ext uri="{9D8B030D-6E8A-4147-A177-3AD203B41FA5}">
                      <a16:colId xmlns:a16="http://schemas.microsoft.com/office/drawing/2014/main" val="2258038478"/>
                    </a:ext>
                  </a:extLst>
                </a:gridCol>
              </a:tblGrid>
              <a:tr h="380823">
                <a:tc>
                  <a:txBody>
                    <a:bodyPr/>
                    <a:lstStyle/>
                    <a:p>
                      <a:pPr marL="87313" indent="0" algn="l" defTabSz="914400" rtl="0" eaLnBrk="1" fontAlgn="ctr" latinLnBrk="0" hangingPunct="1">
                        <a:lnSpc>
                          <a:spcPct val="120000"/>
                        </a:lnSpc>
                        <a:spcBef>
                          <a:spcPts val="600"/>
                        </a:spcBef>
                        <a:spcAft>
                          <a:spcPts val="600"/>
                        </a:spcAft>
                      </a:pPr>
                      <a:r>
                        <a:rPr lang="cy-GB" sz="1000" b="1" i="0" strike="noStrike" cap="none" spc="0" baseline="0">
                          <a:solidFill>
                            <a:srgbClr val="FFFFFF"/>
                          </a:solidFill>
                          <a:effectLst/>
                          <a:latin typeface="Arial"/>
                          <a:ea typeface="Arial"/>
                          <a:cs typeface="Arial"/>
                        </a:rPr>
                        <a:t>Pwy sydd/oedd yn gyfrifol am y bwlio ac aflonyddu?**</a:t>
                      </a:r>
                    </a:p>
                  </a:txBody>
                  <a:tcPr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000" b="1" i="0" u="none" strike="noStrike" kern="1200" cap="none" spc="0" normalizeH="0" baseline="0" noProof="0">
                        <a:ln>
                          <a:noFill/>
                        </a:ln>
                        <a:solidFill>
                          <a:schemeClr val="bg1"/>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0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868322297"/>
                  </a:ext>
                </a:extLst>
              </a:tr>
              <a:tr h="360000">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Cydweithiwr</a:t>
                      </a:r>
                    </a:p>
                  </a:txBody>
                  <a:tcPr marL="0" marR="0" marT="0"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cy-GB" sz="1200" b="1" i="0" strike="noStrike" cap="none" spc="0" baseline="0">
                          <a:solidFill>
                            <a:srgbClr val="92D050"/>
                          </a:solidFill>
                          <a:effectLst/>
                          <a:latin typeface="Arial"/>
                          <a:ea typeface="Arial"/>
                          <a:cs typeface="Arial"/>
                        </a:rPr>
                        <a:t>+9</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222668292"/>
                  </a:ext>
                </a:extLst>
              </a:tr>
              <a:tr h="360000">
                <a:tc>
                  <a:txBody>
                    <a:bodyPr/>
                    <a:lstStyle/>
                    <a:p>
                      <a:pPr marL="87313" lvl="0" indent="0" algn="l" fontAlgn="ctr"/>
                      <a:r>
                        <a:rPr lang="cy-GB" sz="1000" b="0" i="0" strike="noStrike" cap="none" spc="0" baseline="0">
                          <a:solidFill>
                            <a:srgbClr val="6D6E71"/>
                          </a:solidFill>
                          <a:effectLst/>
                          <a:latin typeface="Arial"/>
                          <a:ea typeface="Arial"/>
                          <a:cs typeface="Arial"/>
                        </a:rPr>
                        <a:t>Rheolwr</a:t>
                      </a:r>
                    </a:p>
                  </a:txBody>
                  <a:tcPr marL="0" marR="0" marT="0"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cy-GB" sz="1200" b="1" i="0" strike="noStrike" cap="none" spc="0" baseline="0">
                          <a:solidFill>
                            <a:srgbClr val="6D6E71"/>
                          </a:solidFill>
                          <a:effectLst/>
                          <a:latin typeface="Arial"/>
                          <a:ea typeface="Arial"/>
                          <a:cs typeface="Arial"/>
                        </a:rPr>
                        <a:t>34%</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cy-GB" sz="1200" b="1" i="0" strike="noStrike" cap="none" spc="0" baseline="0">
                          <a:solidFill>
                            <a:srgbClr val="FF0000"/>
                          </a:solidFill>
                          <a:effectLst/>
                          <a:latin typeface="Arial"/>
                          <a:ea typeface="Arial"/>
                          <a:cs typeface="Arial"/>
                        </a:rPr>
                        <a:t>-17</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9218821"/>
                  </a:ext>
                </a:extLst>
              </a:tr>
              <a:tr h="360000">
                <a:tc>
                  <a:txBody>
                    <a:bodyPr/>
                    <a:lstStyle/>
                    <a:p>
                      <a:pPr marL="87313" lvl="0" indent="0" algn="l" fontAlgn="ctr"/>
                      <a:r>
                        <a:rPr lang="cy-GB" sz="1000" b="0" i="0" strike="noStrike" cap="none" spc="0" baseline="0">
                          <a:solidFill>
                            <a:srgbClr val="6D6E71"/>
                          </a:solidFill>
                          <a:effectLst/>
                          <a:latin typeface="Arial"/>
                          <a:ea typeface="Arial"/>
                          <a:cs typeface="Arial"/>
                        </a:rPr>
                        <a:t>Myfyriwr</a:t>
                      </a:r>
                    </a:p>
                  </a:txBody>
                  <a:tcPr marL="0" marR="0" marT="0"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6%</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+2</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91349547"/>
                  </a:ext>
                </a:extLst>
              </a:tr>
              <a:tr h="360000">
                <a:tc>
                  <a:txBody>
                    <a:bodyPr/>
                    <a:lstStyle/>
                    <a:p>
                      <a:pPr marL="87313" lvl="0" indent="0" algn="l" fontAlgn="ctr"/>
                      <a:r>
                        <a:rPr lang="cy-GB" sz="1000" b="0" i="0" strike="noStrike" cap="none" spc="0" baseline="0">
                          <a:solidFill>
                            <a:srgbClr val="6D6E71"/>
                          </a:solidFill>
                          <a:effectLst/>
                          <a:latin typeface="Arial"/>
                          <a:ea typeface="Arial"/>
                          <a:cs typeface="Arial"/>
                        </a:rPr>
                        <a:t>Arall</a:t>
                      </a:r>
                    </a:p>
                  </a:txBody>
                  <a:tcPr marL="0" marR="0" marT="0"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cy-GB" sz="1200" b="1" i="0" strike="noStrike" cap="none" spc="0" baseline="0">
                          <a:solidFill>
                            <a:srgbClr val="6D6E71"/>
                          </a:solidFill>
                          <a:effectLst/>
                          <a:latin typeface="Arial"/>
                          <a:ea typeface="Arial"/>
                          <a:cs typeface="Arial"/>
                        </a:rPr>
                        <a:t>6%</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cy-GB" sz="1200" b="1" i="0" strike="noStrike" cap="none" spc="0" baseline="0">
                          <a:solidFill>
                            <a:srgbClr val="6D6E71"/>
                          </a:solidFill>
                          <a:effectLst/>
                          <a:latin typeface="Arial"/>
                          <a:ea typeface="Arial"/>
                          <a:cs typeface="Arial"/>
                        </a:rPr>
                        <a:t>-2</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4987367"/>
                  </a:ext>
                </a:extLst>
              </a:tr>
              <a:tr h="360000">
                <a:tc>
                  <a:txBody>
                    <a:bodyPr/>
                    <a:lstStyle/>
                    <a:p>
                      <a:pPr marL="182563" lvl="0" indent="-95250" algn="l" fontAlgn="ctr"/>
                      <a:r>
                        <a:rPr lang="cy-GB" sz="1000" b="0" i="0" strike="noStrike" cap="none" spc="0" baseline="0">
                          <a:solidFill>
                            <a:srgbClr val="6D6E71"/>
                          </a:solidFill>
                          <a:effectLst/>
                          <a:latin typeface="Arial"/>
                          <a:ea typeface="Arial"/>
                          <a:cs typeface="Arial"/>
                        </a:rPr>
                        <a:t>Mae’n well gennyf beidio â dweud</a:t>
                      </a:r>
                    </a:p>
                  </a:txBody>
                  <a:tcPr marL="0" marR="0" marT="0"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14%</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p>
                      <a:pPr algn="ctr" fontAlgn="ctr"/>
                      <a:r>
                        <a:rPr lang="en-GB" sz="1200" b="1" i="0" u="none" strike="noStrike">
                          <a:solidFill>
                            <a:schemeClr val="accent1"/>
                          </a:solidFill>
                          <a:effectLst/>
                          <a:latin typeface="+mn-lt"/>
                        </a:rPr>
                        <a:t> </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435923752"/>
                  </a:ext>
                </a:extLst>
              </a:tr>
            </a:tbl>
          </a:graphicData>
        </a:graphic>
      </p:graphicFrame>
    </p:spTree>
    <p:extLst>
      <p:ext uri="{BB962C8B-B14F-4D97-AF65-F5344CB8AC3E}">
        <p14:creationId xmlns:p14="http://schemas.microsoft.com/office/powerpoint/2010/main" val="22133349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DE185E-7964-1C4A-A297-6DEF7E209651}"/>
              </a:ext>
            </a:extLst>
          </p:cNvPr>
          <p:cNvSpPr>
            <a:spLocks noGrp="1"/>
          </p:cNvSpPr>
          <p:nvPr>
            <p:ph type="title"/>
          </p:nvPr>
        </p:nvSpPr>
        <p:spPr>
          <a:xfrm>
            <a:off x="520718" y="626007"/>
            <a:ext cx="10147282" cy="426720"/>
          </a:xfrm>
        </p:spPr>
        <p:txBody>
          <a:bodyPr/>
          <a:lstStyle/>
          <a:p>
            <a:r>
              <a:rPr lang="cy-GB" sz="2800" b="1" i="0" strike="noStrike" cap="none" spc="0" baseline="0">
                <a:solidFill>
                  <a:srgbClr val="6D6E71"/>
                </a:solidFill>
                <a:effectLst/>
                <a:latin typeface="Arial"/>
                <a:ea typeface="Arial"/>
                <a:cs typeface="Arial"/>
              </a:rPr>
              <a:t>Arweiniad i'r adroddiad hwn</a:t>
            </a:r>
          </a:p>
        </p:txBody>
      </p:sp>
      <p:sp>
        <p:nvSpPr>
          <p:cNvPr id="11" name="Rectangle 10">
            <a:extLst>
              <a:ext uri="{FF2B5EF4-FFF2-40B4-BE49-F238E27FC236}">
                <a16:creationId xmlns:a16="http://schemas.microsoft.com/office/drawing/2014/main" id="{8F1E09FB-D90B-A54C-9580-3140E05DD554}"/>
              </a:ext>
            </a:extLst>
          </p:cNvPr>
          <p:cNvSpPr/>
          <p:nvPr/>
        </p:nvSpPr>
        <p:spPr>
          <a:xfrm>
            <a:off x="512272" y="2906020"/>
            <a:ext cx="5327649" cy="298382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500"/>
              </a:spcAft>
              <a:buClrTx/>
              <a:buSzTx/>
              <a:buFontTx/>
              <a:buNone/>
              <a:defRPr/>
            </a:pPr>
            <a:r>
              <a:rPr lang="cy-GB" sz="1100" b="1" i="0" strike="noStrike" cap="none" spc="0" baseline="0">
                <a:solidFill>
                  <a:srgbClr val="B82233"/>
                </a:solidFill>
                <a:effectLst/>
                <a:latin typeface="Arial"/>
                <a:ea typeface="Arial"/>
                <a:cs typeface="Arial"/>
              </a:rPr>
              <a:t>Talgrynnu</a:t>
            </a:r>
          </a:p>
          <a:p>
            <a:pPr marL="0" marR="0" lvl="0" indent="0" algn="l" defTabSz="914400" rtl="0" eaLnBrk="1" fontAlgn="auto" latinLnBrk="0" hangingPunct="1">
              <a:lnSpc>
                <a:spcPct val="100000"/>
              </a:lnSpc>
              <a:spcBef>
                <a:spcPct val="0"/>
              </a:spcBef>
              <a:spcAft>
                <a:spcPts val="500"/>
              </a:spcAft>
              <a:buClrTx/>
              <a:buSzTx/>
              <a:buFontTx/>
              <a:buNone/>
              <a:defRPr/>
            </a:pPr>
            <a:r>
              <a:rPr lang="cy-GB" sz="1100" b="0" i="0" strike="noStrike" cap="none" spc="0" baseline="0">
                <a:solidFill>
                  <a:srgbClr val="6D6E71"/>
                </a:solidFill>
                <a:effectLst/>
                <a:latin typeface="Arial"/>
                <a:ea typeface="Arial"/>
                <a:cs typeface="Arial"/>
              </a:rPr>
              <a:t>Cyflwynir canlyniadau fel rhifau cyfan er mwyn hwyluso’r darllen a’r dehongli. Gwneir y talgrynnu yn ystod cam olaf y broses gyfrifo er mwyn sicrhau bod y rhifau mor gywir â phosib. Felly, pan gyflwynir y canlyniadau fel % cadarnhaol, % niwtral neu % negyddol, efallai y bydd achosion pan nad yw’r canlyniadau’n dod i gyfanswm o 100%. Ni ddylai'r gwahaniaethau amrywio +/- 1 pwynt%.</a:t>
            </a:r>
          </a:p>
          <a:p>
            <a:pPr marL="0" marR="0" lvl="0" indent="0" algn="l" defTabSz="914400" rtl="0" eaLnBrk="1" fontAlgn="auto" latinLnBrk="0" hangingPunct="1">
              <a:lnSpc>
                <a:spcPct val="100000"/>
              </a:lnSpc>
              <a:spcBef>
                <a:spcPct val="0"/>
              </a:spcBef>
              <a:spcAft>
                <a:spcPts val="500"/>
              </a:spcAft>
              <a:buClrTx/>
              <a:buSzTx/>
              <a:buFontTx/>
              <a:buNone/>
              <a:defRPr/>
            </a:pPr>
            <a:endParaRPr kumimoji="0" lang="en-GB" sz="1100" b="0" i="0" u="none" strike="noStrike" kern="1200" cap="none" spc="0" normalizeH="0" baseline="0" noProof="0">
              <a:ln>
                <a:noFill/>
              </a:ln>
              <a:solidFill>
                <a:srgbClr val="6D6E71"/>
              </a:solidFill>
              <a:effectLst/>
              <a:uLnTx/>
              <a:uFillTx/>
              <a:latin typeface="Arial"/>
              <a:ea typeface="+mn-ea"/>
              <a:cs typeface="+mn-cs"/>
            </a:endParaRPr>
          </a:p>
          <a:p>
            <a:pPr marL="0" marR="0" lvl="0" indent="0" algn="l" defTabSz="914400" rtl="0" eaLnBrk="1" fontAlgn="auto" latinLnBrk="0" hangingPunct="1">
              <a:lnSpc>
                <a:spcPct val="100000"/>
              </a:lnSpc>
              <a:spcBef>
                <a:spcPct val="0"/>
              </a:spcBef>
              <a:spcAft>
                <a:spcPts val="500"/>
              </a:spcAft>
              <a:buClrTx/>
              <a:buSzTx/>
              <a:buFontTx/>
              <a:buNone/>
              <a:defRPr/>
            </a:pPr>
            <a:endParaRPr kumimoji="0" lang="en-GB" sz="1100" b="0" i="0" u="none" strike="noStrike" kern="1200" cap="none" spc="0" normalizeH="0" baseline="0" noProof="0">
              <a:ln>
                <a:noFill/>
              </a:ln>
              <a:solidFill>
                <a:srgbClr val="6D6E71"/>
              </a:solidFill>
              <a:effectLst/>
              <a:uLnTx/>
              <a:uFillTx/>
              <a:latin typeface="Arial"/>
              <a:ea typeface="+mn-ea"/>
              <a:cs typeface="+mn-cs"/>
            </a:endParaRPr>
          </a:p>
          <a:p>
            <a:pPr marL="0" marR="0" lvl="0" indent="0" algn="l" defTabSz="914400" rtl="0" eaLnBrk="1" fontAlgn="auto" latinLnBrk="0" hangingPunct="1">
              <a:lnSpc>
                <a:spcPct val="100000"/>
              </a:lnSpc>
              <a:spcBef>
                <a:spcPct val="0"/>
              </a:spcBef>
              <a:spcAft>
                <a:spcPts val="500"/>
              </a:spcAft>
              <a:buClrTx/>
              <a:buSzTx/>
              <a:buFontTx/>
              <a:buNone/>
              <a:defRPr/>
            </a:pPr>
            <a:endParaRPr kumimoji="0" lang="en-GB" sz="1100" b="0" i="0" u="none" strike="noStrike" kern="1200" cap="none" spc="0" normalizeH="0" baseline="0" noProof="0">
              <a:ln>
                <a:noFill/>
              </a:ln>
              <a:solidFill>
                <a:srgbClr val="6D6E71"/>
              </a:solidFill>
              <a:effectLst/>
              <a:uLnTx/>
              <a:uFillTx/>
              <a:latin typeface="Arial"/>
              <a:ea typeface="+mn-ea"/>
              <a:cs typeface="+mn-cs"/>
            </a:endParaRPr>
          </a:p>
          <a:p>
            <a:pPr marL="0" marR="0" lvl="0" indent="0" algn="l" defTabSz="914400" rtl="0" eaLnBrk="1" fontAlgn="auto" latinLnBrk="0" hangingPunct="1">
              <a:lnSpc>
                <a:spcPct val="100000"/>
              </a:lnSpc>
              <a:spcBef>
                <a:spcPct val="0"/>
              </a:spcBef>
              <a:spcAft>
                <a:spcPts val="500"/>
              </a:spcAft>
              <a:buClrTx/>
              <a:buSzTx/>
              <a:buFontTx/>
              <a:buNone/>
              <a:defRPr/>
            </a:pPr>
            <a:endParaRPr kumimoji="0" lang="en-GB" sz="1100" b="0" i="0" u="none" strike="noStrike" kern="1200" cap="none" spc="0" normalizeH="0" baseline="0" noProof="0">
              <a:ln>
                <a:noFill/>
              </a:ln>
              <a:solidFill>
                <a:srgbClr val="6D6E71"/>
              </a:solidFill>
              <a:effectLst/>
              <a:uLnTx/>
              <a:uFillTx/>
              <a:latin typeface="Arial"/>
              <a:ea typeface="+mn-ea"/>
              <a:cs typeface="+mn-cs"/>
            </a:endParaRPr>
          </a:p>
          <a:p>
            <a:pPr marL="0" marR="0" lvl="0" indent="0" algn="l" defTabSz="914400" rtl="0" eaLnBrk="1" fontAlgn="auto" latinLnBrk="0" hangingPunct="1">
              <a:lnSpc>
                <a:spcPct val="100000"/>
              </a:lnSpc>
              <a:spcBef>
                <a:spcPct val="0"/>
              </a:spcBef>
              <a:spcAft>
                <a:spcPts val="500"/>
              </a:spcAft>
              <a:buClrTx/>
              <a:buSzTx/>
              <a:buFontTx/>
              <a:buNone/>
              <a:defRPr/>
            </a:pPr>
            <a:endParaRPr kumimoji="0" lang="en-GB" sz="1100" b="0" i="0" u="none" strike="noStrike" kern="1200" cap="none" spc="0" normalizeH="0" baseline="0" noProof="0">
              <a:ln>
                <a:noFill/>
              </a:ln>
              <a:solidFill>
                <a:srgbClr val="6D6E71"/>
              </a:solidFill>
              <a:effectLst/>
              <a:uLnTx/>
              <a:uFillTx/>
              <a:latin typeface="Arial"/>
              <a:ea typeface="+mn-ea"/>
              <a:cs typeface="+mn-cs"/>
            </a:endParaRPr>
          </a:p>
          <a:p>
            <a:pPr marL="0" marR="0" lvl="0" indent="0" algn="l" defTabSz="914400" rtl="0" eaLnBrk="1" fontAlgn="auto" latinLnBrk="0" hangingPunct="1">
              <a:lnSpc>
                <a:spcPct val="100000"/>
              </a:lnSpc>
              <a:spcBef>
                <a:spcPct val="0"/>
              </a:spcBef>
              <a:spcAft>
                <a:spcPts val="500"/>
              </a:spcAft>
              <a:buClrTx/>
              <a:buSzTx/>
              <a:buFontTx/>
              <a:buNone/>
              <a:defRPr/>
            </a:pPr>
            <a:r>
              <a:rPr lang="cy-GB" sz="1100" b="0" i="0" strike="noStrike" cap="none" spc="0" baseline="0">
                <a:solidFill>
                  <a:srgbClr val="6D6E71"/>
                </a:solidFill>
                <a:effectLst/>
                <a:latin typeface="Arial"/>
                <a:ea typeface="Arial"/>
                <a:cs typeface="Arial"/>
              </a:rPr>
              <a:t>Efallai hefyd y bydd gwahaniaethau talgrynnu o +/-1% pan </a:t>
            </a:r>
            <a:br>
              <a:rPr sz="1100"/>
            </a:br>
            <a:r>
              <a:rPr lang="cy-GB" sz="1100" b="0" i="0" strike="noStrike" cap="none" spc="0" baseline="0">
                <a:solidFill>
                  <a:srgbClr val="6D6E71"/>
                </a:solidFill>
                <a:effectLst/>
                <a:latin typeface="Arial"/>
                <a:ea typeface="Arial"/>
                <a:cs typeface="Arial"/>
              </a:rPr>
              <a:t>dangosir yr amrywiannau. </a:t>
            </a:r>
          </a:p>
        </p:txBody>
      </p:sp>
      <p:sp>
        <p:nvSpPr>
          <p:cNvPr id="12" name="Rectangle 11">
            <a:extLst>
              <a:ext uri="{FF2B5EF4-FFF2-40B4-BE49-F238E27FC236}">
                <a16:creationId xmlns:a16="http://schemas.microsoft.com/office/drawing/2014/main" id="{EE75B195-3315-F849-83EC-4D0042DB2A6E}"/>
              </a:ext>
            </a:extLst>
          </p:cNvPr>
          <p:cNvSpPr/>
          <p:nvPr/>
        </p:nvSpPr>
        <p:spPr>
          <a:xfrm>
            <a:off x="512273" y="1316254"/>
            <a:ext cx="5327649" cy="142934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500"/>
              </a:spcAft>
              <a:buClrTx/>
              <a:buSzTx/>
              <a:buFontTx/>
              <a:buNone/>
              <a:defRPr/>
            </a:pPr>
            <a:r>
              <a:rPr lang="cy-GB" sz="1100" b="1" i="0" strike="noStrike" cap="none" spc="0" baseline="0">
                <a:solidFill>
                  <a:srgbClr val="B82233"/>
                </a:solidFill>
                <a:effectLst/>
                <a:latin typeface="Arial"/>
                <a:ea typeface="Arial"/>
                <a:cs typeface="Arial"/>
              </a:rPr>
              <a:t>Cyfrinachedd</a:t>
            </a:r>
          </a:p>
          <a:p>
            <a:pPr marL="0" marR="0" lvl="0" indent="0" algn="l" defTabSz="914400" rtl="0" eaLnBrk="1" fontAlgn="auto" latinLnBrk="0" hangingPunct="1">
              <a:lnSpc>
                <a:spcPct val="100000"/>
              </a:lnSpc>
              <a:spcBef>
                <a:spcPct val="0"/>
              </a:spcBef>
              <a:spcAft>
                <a:spcPts val="500"/>
              </a:spcAft>
              <a:buClrTx/>
              <a:buSzTx/>
              <a:buFontTx/>
              <a:buNone/>
              <a:defRPr/>
            </a:pPr>
            <a:r>
              <a:rPr lang="cy-GB" sz="1100" b="0" i="0" strike="noStrike" cap="none" spc="0" baseline="0">
                <a:solidFill>
                  <a:srgbClr val="6D6E71"/>
                </a:solidFill>
                <a:effectLst/>
                <a:latin typeface="Arial"/>
                <a:ea typeface="Arial"/>
                <a:cs typeface="Arial"/>
              </a:rPr>
              <a:t>Nid yw DJS Research yn cyflwyno canlyniadau grwpiau mewn modd y gellir adnabod unigolion yn y grwpiau. Ni chaiff canlyniadau timau neu grwpiau demograffig gyda llai na 10 ymateb eu cyflwyno yn yr adroddiadau. Ond bydd eu data yn dal i gyfrannu at y sgorau ar gyfer eu coleg a'r brifysgol yn gyffredinol. </a:t>
            </a:r>
          </a:p>
        </p:txBody>
      </p:sp>
      <p:sp>
        <p:nvSpPr>
          <p:cNvPr id="13" name="Rectangle 12">
            <a:extLst>
              <a:ext uri="{FF2B5EF4-FFF2-40B4-BE49-F238E27FC236}">
                <a16:creationId xmlns:a16="http://schemas.microsoft.com/office/drawing/2014/main" id="{80DBA9AF-5C2A-3A46-9FA3-F5700ACD16FF}"/>
              </a:ext>
            </a:extLst>
          </p:cNvPr>
          <p:cNvSpPr/>
          <p:nvPr/>
        </p:nvSpPr>
        <p:spPr>
          <a:xfrm>
            <a:off x="6348412" y="3624642"/>
            <a:ext cx="5324475" cy="2380117"/>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ts val="500"/>
              </a:spcAft>
              <a:buClrTx/>
              <a:buSzTx/>
              <a:buFontTx/>
              <a:buNone/>
              <a:defRPr/>
            </a:pPr>
            <a:r>
              <a:rPr lang="cy-GB" sz="1100" b="1" i="0" strike="noStrike" cap="none" spc="0" baseline="0">
                <a:solidFill>
                  <a:srgbClr val="B82233"/>
                </a:solidFill>
                <a:effectLst/>
                <a:latin typeface="Arial"/>
                <a:ea typeface="Arial"/>
                <a:cs typeface="Arial"/>
              </a:rPr>
              <a:t>% cadarnhaol</a:t>
            </a:r>
          </a:p>
          <a:p>
            <a:pPr marL="0" marR="0" lvl="0" indent="0" algn="l" defTabSz="914400" rtl="0" eaLnBrk="1" fontAlgn="auto" latinLnBrk="0" hangingPunct="1">
              <a:lnSpc>
                <a:spcPct val="100000"/>
              </a:lnSpc>
              <a:spcBef>
                <a:spcPct val="0"/>
              </a:spcBef>
              <a:spcAft>
                <a:spcPts val="500"/>
              </a:spcAft>
              <a:buClrTx/>
              <a:buSzTx/>
              <a:buFontTx/>
              <a:buNone/>
              <a:defRPr/>
            </a:pPr>
            <a:r>
              <a:rPr lang="cy-GB" sz="1100" b="0" i="0" strike="noStrike" cap="none" spc="0" baseline="0">
                <a:solidFill>
                  <a:srgbClr val="6D6E71"/>
                </a:solidFill>
                <a:effectLst/>
                <a:latin typeface="Arial"/>
                <a:ea typeface="Arial"/>
                <a:cs typeface="Arial"/>
              </a:rPr>
              <a:t>Pan dangosir canlyniadau fel canrannau cadarnhaol </a:t>
            </a:r>
            <a:br>
              <a:rPr sz="1100"/>
            </a:br>
            <a:r>
              <a:rPr lang="cy-GB" sz="1100" b="0" i="0" strike="noStrike" cap="none" spc="0" baseline="0">
                <a:solidFill>
                  <a:srgbClr val="6D6E71"/>
                </a:solidFill>
                <a:effectLst/>
                <a:latin typeface="Arial"/>
                <a:ea typeface="Arial"/>
                <a:cs typeface="Arial"/>
              </a:rPr>
              <a:t>(% cadarnhaol), cyfrifir y rhain drwy adio ymatebion cadarnhaol (“cytuno’n gryf + cytuno”) a’u rhannu â nifer yr ymatebwyr a atebodd y cwestiwn.</a:t>
            </a:r>
          </a:p>
          <a:p>
            <a:pPr marL="0" marR="0" lvl="0" indent="0" algn="l" defTabSz="914400" rtl="0" eaLnBrk="1" fontAlgn="auto" latinLnBrk="0" hangingPunct="1">
              <a:lnSpc>
                <a:spcPct val="100000"/>
              </a:lnSpc>
              <a:spcBef>
                <a:spcPct val="0"/>
              </a:spcBef>
              <a:spcAft>
                <a:spcPts val="500"/>
              </a:spcAft>
              <a:buClrTx/>
              <a:buSzTx/>
              <a:buFontTx/>
              <a:buNone/>
              <a:defRPr/>
            </a:pPr>
            <a:endParaRPr kumimoji="0" lang="en-GB" sz="1100" b="0" i="0" u="none" strike="noStrike" kern="1200" cap="none" spc="0" normalizeH="0" baseline="0" noProof="0">
              <a:ln>
                <a:noFill/>
              </a:ln>
              <a:solidFill>
                <a:srgbClr val="6D6E71"/>
              </a:solidFill>
              <a:effectLst/>
              <a:uLnTx/>
              <a:uFillTx/>
              <a:latin typeface="Arial"/>
              <a:ea typeface="+mn-ea"/>
              <a:cs typeface="+mn-cs"/>
            </a:endParaRPr>
          </a:p>
          <a:p>
            <a:pPr marL="0" marR="0" lvl="0" indent="0" algn="l" defTabSz="914400" rtl="0" eaLnBrk="1" fontAlgn="auto" latinLnBrk="0" hangingPunct="1">
              <a:lnSpc>
                <a:spcPct val="100000"/>
              </a:lnSpc>
              <a:spcBef>
                <a:spcPct val="0"/>
              </a:spcBef>
              <a:spcAft>
                <a:spcPts val="500"/>
              </a:spcAft>
              <a:buClrTx/>
              <a:buSzTx/>
              <a:buFontTx/>
              <a:buNone/>
              <a:defRPr/>
            </a:pPr>
            <a:endParaRPr kumimoji="0" lang="en-GB" sz="1100" b="0" i="0" u="none" strike="noStrike" kern="1200" cap="none" spc="0" normalizeH="0" baseline="0" noProof="0">
              <a:ln>
                <a:noFill/>
              </a:ln>
              <a:solidFill>
                <a:srgbClr val="6D6E71"/>
              </a:solidFill>
              <a:effectLst/>
              <a:uLnTx/>
              <a:uFillTx/>
              <a:latin typeface="Arial"/>
              <a:ea typeface="+mn-ea"/>
              <a:cs typeface="+mn-cs"/>
            </a:endParaRPr>
          </a:p>
        </p:txBody>
      </p:sp>
      <p:graphicFrame>
        <p:nvGraphicFramePr>
          <p:cNvPr id="14" name="Table 13">
            <a:extLst>
              <a:ext uri="{FF2B5EF4-FFF2-40B4-BE49-F238E27FC236}">
                <a16:creationId xmlns:a16="http://schemas.microsoft.com/office/drawing/2014/main" id="{FBB6839D-98D1-FC49-8073-AB505BA62A77}"/>
              </a:ext>
            </a:extLst>
          </p:cNvPr>
          <p:cNvGraphicFramePr>
            <a:graphicFrameLocks noGrp="1"/>
          </p:cNvGraphicFramePr>
          <p:nvPr>
            <p:extLst>
              <p:ext uri="{D42A27DB-BD31-4B8C-83A1-F6EECF244321}">
                <p14:modId xmlns:p14="http://schemas.microsoft.com/office/powerpoint/2010/main" val="2551546881"/>
              </p:ext>
            </p:extLst>
          </p:nvPr>
        </p:nvGraphicFramePr>
        <p:xfrm>
          <a:off x="711053" y="4187597"/>
          <a:ext cx="4892691" cy="1019396"/>
        </p:xfrm>
        <a:graphic>
          <a:graphicData uri="http://schemas.openxmlformats.org/drawingml/2006/table">
            <a:tbl>
              <a:tblPr firstRow="1" bandRow="1"/>
              <a:tblGrid>
                <a:gridCol w="698954">
                  <a:extLst>
                    <a:ext uri="{9D8B030D-6E8A-4147-A177-3AD203B41FA5}">
                      <a16:colId xmlns:a16="http://schemas.microsoft.com/office/drawing/2014/main" val="3993607920"/>
                    </a:ext>
                  </a:extLst>
                </a:gridCol>
                <a:gridCol w="834937">
                  <a:extLst>
                    <a:ext uri="{9D8B030D-6E8A-4147-A177-3AD203B41FA5}">
                      <a16:colId xmlns:a16="http://schemas.microsoft.com/office/drawing/2014/main" val="313092369"/>
                    </a:ext>
                  </a:extLst>
                </a:gridCol>
                <a:gridCol w="562974">
                  <a:extLst>
                    <a:ext uri="{9D8B030D-6E8A-4147-A177-3AD203B41FA5}">
                      <a16:colId xmlns:a16="http://schemas.microsoft.com/office/drawing/2014/main" val="2517204774"/>
                    </a:ext>
                  </a:extLst>
                </a:gridCol>
                <a:gridCol w="661690">
                  <a:extLst>
                    <a:ext uri="{9D8B030D-6E8A-4147-A177-3AD203B41FA5}">
                      <a16:colId xmlns:a16="http://schemas.microsoft.com/office/drawing/2014/main" val="2418571813"/>
                    </a:ext>
                  </a:extLst>
                </a:gridCol>
                <a:gridCol w="616498">
                  <a:extLst>
                    <a:ext uri="{9D8B030D-6E8A-4147-A177-3AD203B41FA5}">
                      <a16:colId xmlns:a16="http://schemas.microsoft.com/office/drawing/2014/main" val="3115020761"/>
                    </a:ext>
                  </a:extLst>
                </a:gridCol>
                <a:gridCol w="821120">
                  <a:extLst>
                    <a:ext uri="{9D8B030D-6E8A-4147-A177-3AD203B41FA5}">
                      <a16:colId xmlns:a16="http://schemas.microsoft.com/office/drawing/2014/main" val="1699492006"/>
                    </a:ext>
                  </a:extLst>
                </a:gridCol>
                <a:gridCol w="696518">
                  <a:extLst>
                    <a:ext uri="{9D8B030D-6E8A-4147-A177-3AD203B41FA5}">
                      <a16:colId xmlns:a16="http://schemas.microsoft.com/office/drawing/2014/main" val="578852332"/>
                    </a:ext>
                  </a:extLst>
                </a:gridCol>
              </a:tblGrid>
              <a:tr h="278323">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endParaRPr lang="en-GB" sz="600">
                        <a:solidFill>
                          <a:schemeClr val="tx1"/>
                        </a:solidFill>
                        <a:latin typeface="Arial" panose="020B0604020202020204" pitchFamily="34" charset="0"/>
                        <a:cs typeface="Arial" panose="020B0604020202020204" pitchFamily="34" charset="0"/>
                      </a:endParaRPr>
                    </a:p>
                  </a:txBody>
                  <a:tcPr anchor="ctr">
                    <a:lnL>
                      <a:noFill/>
                    </a:lnL>
                    <a:lnR>
                      <a:noFill/>
                    </a:lnR>
                    <a:lnT w="12700" cmpd="sng">
                      <a:solidFill>
                        <a:srgbClr val="6D6E71"/>
                      </a:solid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r>
                        <a:rPr lang="cy-GB" sz="600" b="1" i="0" strike="noStrike" cap="none" spc="0" baseline="0">
                          <a:solidFill>
                            <a:srgbClr val="B82233"/>
                          </a:solidFill>
                          <a:effectLst/>
                          <a:latin typeface="Arial"/>
                          <a:ea typeface="Arial"/>
                          <a:cs typeface="Arial"/>
                        </a:rPr>
                        <a:t>Cytuno’n gryf </a:t>
                      </a:r>
                    </a:p>
                  </a:txBody>
                  <a:tcPr anchor="ctr">
                    <a:lnL>
                      <a:noFill/>
                    </a:lnL>
                    <a:lnR>
                      <a:noFill/>
                    </a:lnR>
                    <a:lnT w="12700" cmpd="sng">
                      <a:solidFill>
                        <a:srgbClr val="6D6E71"/>
                      </a:solid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r>
                        <a:rPr lang="cy-GB" sz="600" b="1" i="0" strike="noStrike" cap="none" spc="0" baseline="0">
                          <a:solidFill>
                            <a:srgbClr val="B82233"/>
                          </a:solidFill>
                          <a:effectLst/>
                          <a:latin typeface="Arial"/>
                          <a:ea typeface="Arial"/>
                          <a:cs typeface="Arial"/>
                        </a:rPr>
                        <a:t>Cytuno</a:t>
                      </a:r>
                    </a:p>
                  </a:txBody>
                  <a:tcPr anchor="ctr">
                    <a:lnL>
                      <a:noFill/>
                    </a:lnL>
                    <a:lnR>
                      <a:noFill/>
                    </a:lnR>
                    <a:lnT w="12700" cmpd="sng">
                      <a:solidFill>
                        <a:srgbClr val="6D6E71"/>
                      </a:solid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r>
                        <a:rPr lang="cy-GB" sz="600" b="1" i="0" strike="noStrike" cap="none" spc="0" baseline="0">
                          <a:solidFill>
                            <a:srgbClr val="B82233"/>
                          </a:solidFill>
                          <a:effectLst/>
                          <a:latin typeface="Arial"/>
                          <a:ea typeface="Arial"/>
                          <a:cs typeface="Arial"/>
                        </a:rPr>
                        <a:t>Ddim yn cytuno nac yn anghytuno</a:t>
                      </a:r>
                    </a:p>
                  </a:txBody>
                  <a:tcPr anchor="ctr">
                    <a:lnL>
                      <a:noFill/>
                    </a:lnL>
                    <a:lnR>
                      <a:noFill/>
                    </a:lnR>
                    <a:lnT w="12700" cmpd="sng">
                      <a:solidFill>
                        <a:srgbClr val="6D6E71"/>
                      </a:solid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r>
                        <a:rPr lang="cy-GB" sz="600" b="1" i="0" strike="noStrike" cap="none" spc="0" baseline="0">
                          <a:solidFill>
                            <a:srgbClr val="B82233"/>
                          </a:solidFill>
                          <a:effectLst/>
                          <a:latin typeface="Arial"/>
                          <a:ea typeface="Arial"/>
                          <a:cs typeface="Arial"/>
                        </a:rPr>
                        <a:t>Anghytuno </a:t>
                      </a:r>
                    </a:p>
                  </a:txBody>
                  <a:tcPr anchor="ctr">
                    <a:lnL>
                      <a:noFill/>
                    </a:lnL>
                    <a:lnR>
                      <a:noFill/>
                    </a:lnR>
                    <a:lnT w="12700" cmpd="sng">
                      <a:solidFill>
                        <a:srgbClr val="6D6E71"/>
                      </a:solid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r>
                        <a:rPr lang="cy-GB" sz="600" b="1" i="0" strike="noStrike" cap="none" spc="0" baseline="0">
                          <a:solidFill>
                            <a:srgbClr val="B82233"/>
                          </a:solidFill>
                          <a:effectLst/>
                          <a:latin typeface="Arial"/>
                          <a:ea typeface="Arial"/>
                          <a:cs typeface="Arial"/>
                        </a:rPr>
                        <a:t>Anghytuno’n gryf</a:t>
                      </a:r>
                    </a:p>
                  </a:txBody>
                  <a:tcPr anchor="ctr">
                    <a:lnL>
                      <a:noFill/>
                    </a:lnL>
                    <a:lnR>
                      <a:noFill/>
                    </a:lnR>
                    <a:lnT w="12700" cmpd="sng">
                      <a:solidFill>
                        <a:srgbClr val="6D6E71"/>
                      </a:solid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r>
                        <a:rPr lang="cy-GB" sz="600" b="1" i="0" strike="noStrike" cap="none" spc="0" baseline="0">
                          <a:solidFill>
                            <a:srgbClr val="B82233"/>
                          </a:solidFill>
                          <a:effectLst/>
                          <a:latin typeface="Arial"/>
                          <a:ea typeface="Arial"/>
                          <a:cs typeface="Arial"/>
                        </a:rPr>
                        <a:t>Cyfanswm</a:t>
                      </a:r>
                    </a:p>
                  </a:txBody>
                  <a:tcPr anchor="ctr">
                    <a:lnL>
                      <a:noFill/>
                    </a:lnL>
                    <a:lnR>
                      <a:noFill/>
                    </a:lnR>
                    <a:lnT w="12700" cmpd="sng">
                      <a:solidFill>
                        <a:srgbClr val="6D6E71"/>
                      </a:solid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269773"/>
                  </a:ext>
                </a:extLst>
              </a:tr>
              <a:tr h="28787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GB" sz="600" b="1">
                          <a:solidFill>
                            <a:schemeClr val="accent2"/>
                          </a:solidFill>
                          <a:latin typeface="Arial" panose="020B0604020202020204" pitchFamily="34" charset="0"/>
                          <a:cs typeface="Arial" panose="020B0604020202020204" pitchFamily="34" charset="0"/>
                        </a:rPr>
                        <a:t>%</a:t>
                      </a:r>
                    </a:p>
                  </a:txBody>
                  <a:tcPr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0" i="0" strike="noStrike" cap="none" spc="0" baseline="0">
                          <a:solidFill>
                            <a:srgbClr val="6D6E71"/>
                          </a:solidFill>
                          <a:effectLst/>
                          <a:latin typeface="Arial"/>
                          <a:ea typeface="Arial"/>
                          <a:cs typeface="Arial"/>
                        </a:rPr>
                        <a:t>24.63%</a:t>
                      </a:r>
                    </a:p>
                  </a:txBody>
                  <a:tcPr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0" i="0" strike="noStrike" cap="none" spc="0" baseline="0">
                          <a:solidFill>
                            <a:srgbClr val="6D6E71"/>
                          </a:solidFill>
                          <a:effectLst/>
                          <a:latin typeface="Arial"/>
                          <a:ea typeface="Arial"/>
                          <a:cs typeface="Arial"/>
                        </a:rPr>
                        <a:t>27.08%</a:t>
                      </a:r>
                    </a:p>
                  </a:txBody>
                  <a:tcPr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0" i="0" strike="noStrike" cap="none" spc="0" baseline="0">
                          <a:solidFill>
                            <a:srgbClr val="6D6E71"/>
                          </a:solidFill>
                          <a:effectLst/>
                          <a:latin typeface="Arial"/>
                          <a:ea typeface="Arial"/>
                          <a:cs typeface="Arial"/>
                        </a:rPr>
                        <a:t>28.71%</a:t>
                      </a:r>
                    </a:p>
                  </a:txBody>
                  <a:tcPr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0" i="0" strike="noStrike" cap="none" spc="0" baseline="0">
                          <a:solidFill>
                            <a:srgbClr val="6D6E71"/>
                          </a:solidFill>
                          <a:effectLst/>
                          <a:latin typeface="Arial"/>
                          <a:ea typeface="Arial"/>
                          <a:cs typeface="Arial"/>
                        </a:rPr>
                        <a:t>15.66%</a:t>
                      </a:r>
                    </a:p>
                  </a:txBody>
                  <a:tcPr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0" i="0" strike="noStrike" cap="none" spc="0" baseline="0">
                          <a:solidFill>
                            <a:srgbClr val="6D6E71"/>
                          </a:solidFill>
                          <a:effectLst/>
                          <a:latin typeface="Arial"/>
                          <a:ea typeface="Arial"/>
                          <a:cs typeface="Arial"/>
                        </a:rPr>
                        <a:t>3.92%</a:t>
                      </a:r>
                    </a:p>
                  </a:txBody>
                  <a:tcPr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1" i="0" strike="noStrike" cap="none" spc="0" baseline="0">
                          <a:solidFill>
                            <a:srgbClr val="6D6E71"/>
                          </a:solidFill>
                          <a:effectLst/>
                          <a:latin typeface="Arial"/>
                          <a:ea typeface="Arial"/>
                          <a:cs typeface="Arial"/>
                        </a:rPr>
                        <a:t>100%</a:t>
                      </a:r>
                    </a:p>
                  </a:txBody>
                  <a:tcPr anchor="ct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9930446"/>
                  </a:ext>
                </a:extLst>
              </a:tr>
              <a:tr h="245364">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1" i="0" strike="noStrike" cap="none" spc="0" baseline="0">
                          <a:solidFill>
                            <a:srgbClr val="B82233"/>
                          </a:solidFill>
                          <a:effectLst/>
                          <a:latin typeface="Arial"/>
                          <a:ea typeface="Arial"/>
                          <a:cs typeface="Arial"/>
                        </a:rPr>
                        <a:t>% wedi ei dalgrynnu</a:t>
                      </a:r>
                    </a:p>
                  </a:txBody>
                  <a:tcPr anchor="ctr">
                    <a:lnL>
                      <a:noFill/>
                    </a:lnL>
                    <a:lnR>
                      <a:noFill/>
                    </a:lnR>
                    <a:lnT w="3175" cap="flat" cmpd="sng" algn="ctr">
                      <a:solidFill>
                        <a:schemeClr val="tx1"/>
                      </a:solidFill>
                      <a:prstDash val="solid"/>
                      <a:round/>
                      <a:headEnd type="none" w="med" len="med"/>
                      <a:tailEnd type="none" w="med" len="med"/>
                    </a:lnT>
                    <a:lnB w="12700" cmpd="sng">
                      <a:solidFill>
                        <a:srgbClr val="6D6E71"/>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0" i="0" strike="noStrike" cap="none" spc="0" baseline="0">
                          <a:solidFill>
                            <a:srgbClr val="6D6E71"/>
                          </a:solidFill>
                          <a:effectLst/>
                          <a:latin typeface="Arial"/>
                          <a:ea typeface="Arial"/>
                          <a:cs typeface="Arial"/>
                        </a:rPr>
                        <a:t>25%</a:t>
                      </a:r>
                    </a:p>
                  </a:txBody>
                  <a:tcPr anchor="ctr">
                    <a:lnL>
                      <a:noFill/>
                    </a:lnL>
                    <a:lnR>
                      <a:noFill/>
                    </a:lnR>
                    <a:lnT w="3175" cap="flat" cmpd="sng" algn="ctr">
                      <a:solidFill>
                        <a:schemeClr val="tx1"/>
                      </a:solidFill>
                      <a:prstDash val="solid"/>
                      <a:round/>
                      <a:headEnd type="none" w="med" len="med"/>
                      <a:tailEnd type="none" w="med" len="med"/>
                    </a:lnT>
                    <a:lnB w="12700" cmpd="sng">
                      <a:solidFill>
                        <a:srgbClr val="6D6E71"/>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0" i="0" strike="noStrike" cap="none" spc="0" baseline="0">
                          <a:solidFill>
                            <a:srgbClr val="6D6E71"/>
                          </a:solidFill>
                          <a:effectLst/>
                          <a:latin typeface="Arial"/>
                          <a:ea typeface="Arial"/>
                          <a:cs typeface="Arial"/>
                        </a:rPr>
                        <a:t>27%</a:t>
                      </a:r>
                    </a:p>
                  </a:txBody>
                  <a:tcPr anchor="ctr">
                    <a:lnL>
                      <a:noFill/>
                    </a:lnL>
                    <a:lnR>
                      <a:noFill/>
                    </a:lnR>
                    <a:lnT w="3175" cap="flat" cmpd="sng" algn="ctr">
                      <a:solidFill>
                        <a:schemeClr val="tx1"/>
                      </a:solidFill>
                      <a:prstDash val="solid"/>
                      <a:round/>
                      <a:headEnd type="none" w="med" len="med"/>
                      <a:tailEnd type="none" w="med" len="med"/>
                    </a:lnT>
                    <a:lnB w="12700" cmpd="sng">
                      <a:solidFill>
                        <a:srgbClr val="6D6E71"/>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0" i="0" strike="noStrike" cap="none" spc="0" baseline="0">
                          <a:solidFill>
                            <a:srgbClr val="6D6E71"/>
                          </a:solidFill>
                          <a:effectLst/>
                          <a:latin typeface="Arial"/>
                          <a:ea typeface="Arial"/>
                          <a:cs typeface="Arial"/>
                        </a:rPr>
                        <a:t>29%</a:t>
                      </a:r>
                    </a:p>
                  </a:txBody>
                  <a:tcPr anchor="ctr">
                    <a:lnL>
                      <a:noFill/>
                    </a:lnL>
                    <a:lnR>
                      <a:noFill/>
                    </a:lnR>
                    <a:lnT w="3175" cap="flat" cmpd="sng" algn="ctr">
                      <a:solidFill>
                        <a:schemeClr val="tx1"/>
                      </a:solidFill>
                      <a:prstDash val="solid"/>
                      <a:round/>
                      <a:headEnd type="none" w="med" len="med"/>
                      <a:tailEnd type="none" w="med" len="med"/>
                    </a:lnT>
                    <a:lnB w="12700" cmpd="sng">
                      <a:solidFill>
                        <a:srgbClr val="6D6E71"/>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0" i="0" strike="noStrike" cap="none" spc="0" baseline="0">
                          <a:solidFill>
                            <a:srgbClr val="6D6E71"/>
                          </a:solidFill>
                          <a:effectLst/>
                          <a:latin typeface="Arial"/>
                          <a:ea typeface="Arial"/>
                          <a:cs typeface="Arial"/>
                        </a:rPr>
                        <a:t>16%</a:t>
                      </a:r>
                    </a:p>
                  </a:txBody>
                  <a:tcPr anchor="ctr">
                    <a:lnL>
                      <a:noFill/>
                    </a:lnL>
                    <a:lnR>
                      <a:noFill/>
                    </a:lnR>
                    <a:lnT w="3175" cap="flat" cmpd="sng" algn="ctr">
                      <a:solidFill>
                        <a:schemeClr val="tx1"/>
                      </a:solidFill>
                      <a:prstDash val="solid"/>
                      <a:round/>
                      <a:headEnd type="none" w="med" len="med"/>
                      <a:tailEnd type="none" w="med" len="med"/>
                    </a:lnT>
                    <a:lnB w="12700" cmpd="sng">
                      <a:solidFill>
                        <a:srgbClr val="6D6E71"/>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0" i="0" strike="noStrike" cap="none" spc="0" baseline="0">
                          <a:solidFill>
                            <a:srgbClr val="6D6E71"/>
                          </a:solidFill>
                          <a:effectLst/>
                          <a:latin typeface="Arial"/>
                          <a:ea typeface="Arial"/>
                          <a:cs typeface="Arial"/>
                        </a:rPr>
                        <a:t>4%</a:t>
                      </a:r>
                    </a:p>
                  </a:txBody>
                  <a:tcPr anchor="ctr">
                    <a:lnL>
                      <a:noFill/>
                    </a:lnL>
                    <a:lnR>
                      <a:noFill/>
                    </a:lnR>
                    <a:lnT w="3175" cap="flat" cmpd="sng" algn="ctr">
                      <a:solidFill>
                        <a:schemeClr val="tx1"/>
                      </a:solidFill>
                      <a:prstDash val="solid"/>
                      <a:round/>
                      <a:headEnd type="none" w="med" len="med"/>
                      <a:tailEnd type="none" w="med" len="med"/>
                    </a:lnT>
                    <a:lnB w="12700" cmpd="sng">
                      <a:solidFill>
                        <a:srgbClr val="6D6E71"/>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cy-GB" sz="600" b="1" i="0" strike="noStrike" cap="none" spc="0" baseline="0">
                          <a:solidFill>
                            <a:srgbClr val="6D6E71"/>
                          </a:solidFill>
                          <a:effectLst/>
                          <a:latin typeface="Arial"/>
                          <a:ea typeface="Arial"/>
                          <a:cs typeface="Arial"/>
                        </a:rPr>
                        <a:t>101%</a:t>
                      </a:r>
                    </a:p>
                  </a:txBody>
                  <a:tcPr anchor="ctr">
                    <a:lnL>
                      <a:noFill/>
                    </a:lnL>
                    <a:lnR>
                      <a:noFill/>
                    </a:lnR>
                    <a:lnT w="3175" cap="flat" cmpd="sng" algn="ctr">
                      <a:solidFill>
                        <a:schemeClr val="tx1"/>
                      </a:solidFill>
                      <a:prstDash val="solid"/>
                      <a:round/>
                      <a:headEnd type="none" w="med" len="med"/>
                      <a:tailEnd type="none" w="med" len="med"/>
                    </a:lnT>
                    <a:lnB w="12700" cmpd="sng">
                      <a:solidFill>
                        <a:srgbClr val="6D6E71"/>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9896992"/>
                  </a:ext>
                </a:extLst>
              </a:tr>
            </a:tbl>
          </a:graphicData>
        </a:graphic>
      </p:graphicFrame>
      <p:graphicFrame>
        <p:nvGraphicFramePr>
          <p:cNvPr id="15" name="Chart 14">
            <a:extLst>
              <a:ext uri="{FF2B5EF4-FFF2-40B4-BE49-F238E27FC236}">
                <a16:creationId xmlns:a16="http://schemas.microsoft.com/office/drawing/2014/main" id="{8EFCF2C1-8B20-9E45-93EE-EF98E17133DD}"/>
              </a:ext>
            </a:extLst>
          </p:cNvPr>
          <p:cNvGraphicFramePr/>
          <p:nvPr>
            <p:extLst>
              <p:ext uri="{D42A27DB-BD31-4B8C-83A1-F6EECF244321}">
                <p14:modId xmlns:p14="http://schemas.microsoft.com/office/powerpoint/2010/main" val="3263917557"/>
              </p:ext>
            </p:extLst>
          </p:nvPr>
        </p:nvGraphicFramePr>
        <p:xfrm>
          <a:off x="6345239" y="5294486"/>
          <a:ext cx="5197492" cy="576064"/>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Arrow Connector 15">
            <a:extLst>
              <a:ext uri="{FF2B5EF4-FFF2-40B4-BE49-F238E27FC236}">
                <a16:creationId xmlns:a16="http://schemas.microsoft.com/office/drawing/2014/main" id="{7F8F4087-E640-C742-AA5A-1E02B1D69EAC}"/>
              </a:ext>
            </a:extLst>
          </p:cNvPr>
          <p:cNvCxnSpPr/>
          <p:nvPr/>
        </p:nvCxnSpPr>
        <p:spPr>
          <a:xfrm flipH="1">
            <a:off x="9098030" y="5229716"/>
            <a:ext cx="0" cy="2046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0D8B15-2EDC-014D-A644-64C790828256}"/>
              </a:ext>
            </a:extLst>
          </p:cNvPr>
          <p:cNvSpPr txBox="1"/>
          <p:nvPr/>
        </p:nvSpPr>
        <p:spPr>
          <a:xfrm>
            <a:off x="6543327" y="4874446"/>
            <a:ext cx="716874" cy="914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600" b="1" i="0" strike="noStrike" cap="none" spc="0" baseline="0">
                <a:solidFill>
                  <a:srgbClr val="6D6E71"/>
                </a:solidFill>
                <a:effectLst/>
                <a:latin typeface="Arial"/>
                <a:ea typeface="Arial"/>
                <a:cs typeface="Arial"/>
              </a:rPr>
              <a:t>Cytuno’n gryf </a:t>
            </a:r>
          </a:p>
        </p:txBody>
      </p:sp>
      <p:sp>
        <p:nvSpPr>
          <p:cNvPr id="18" name="TextBox 17">
            <a:extLst>
              <a:ext uri="{FF2B5EF4-FFF2-40B4-BE49-F238E27FC236}">
                <a16:creationId xmlns:a16="http://schemas.microsoft.com/office/drawing/2014/main" id="{2FF8F3D2-7EFE-7548-B171-993256E6C909}"/>
              </a:ext>
            </a:extLst>
          </p:cNvPr>
          <p:cNvSpPr txBox="1"/>
          <p:nvPr/>
        </p:nvSpPr>
        <p:spPr>
          <a:xfrm>
            <a:off x="7533354" y="4874446"/>
            <a:ext cx="716874" cy="914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600" b="1" i="0" strike="noStrike" cap="none" spc="0" baseline="0">
                <a:solidFill>
                  <a:srgbClr val="6D6E71"/>
                </a:solidFill>
                <a:effectLst/>
                <a:latin typeface="Arial"/>
                <a:ea typeface="Arial"/>
                <a:cs typeface="Arial"/>
              </a:rPr>
              <a:t>Cytuno</a:t>
            </a:r>
          </a:p>
        </p:txBody>
      </p:sp>
      <p:sp>
        <p:nvSpPr>
          <p:cNvPr id="19" name="TextBox 18">
            <a:extLst>
              <a:ext uri="{FF2B5EF4-FFF2-40B4-BE49-F238E27FC236}">
                <a16:creationId xmlns:a16="http://schemas.microsoft.com/office/drawing/2014/main" id="{DA9C7B3F-2835-C547-9DB1-9E8A5C861F98}"/>
              </a:ext>
            </a:extLst>
          </p:cNvPr>
          <p:cNvSpPr txBox="1"/>
          <p:nvPr/>
        </p:nvSpPr>
        <p:spPr>
          <a:xfrm>
            <a:off x="8502755" y="4874446"/>
            <a:ext cx="716874" cy="1828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600" b="1" i="0" strike="noStrike" cap="none" spc="0" baseline="0">
                <a:solidFill>
                  <a:srgbClr val="6D6E71"/>
                </a:solidFill>
                <a:effectLst/>
                <a:latin typeface="Arial"/>
                <a:ea typeface="Arial"/>
                <a:cs typeface="Arial"/>
              </a:rPr>
              <a:t>Ddim yn cytuno nac yn anghytuno</a:t>
            </a:r>
          </a:p>
        </p:txBody>
      </p:sp>
      <p:sp>
        <p:nvSpPr>
          <p:cNvPr id="20" name="TextBox 19">
            <a:extLst>
              <a:ext uri="{FF2B5EF4-FFF2-40B4-BE49-F238E27FC236}">
                <a16:creationId xmlns:a16="http://schemas.microsoft.com/office/drawing/2014/main" id="{EC41E9C1-01BA-A641-8CDB-1A23E2643235}"/>
              </a:ext>
            </a:extLst>
          </p:cNvPr>
          <p:cNvSpPr txBox="1"/>
          <p:nvPr/>
        </p:nvSpPr>
        <p:spPr>
          <a:xfrm>
            <a:off x="9479032" y="4874446"/>
            <a:ext cx="930038" cy="914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600" b="1" i="0" strike="noStrike" cap="none" spc="0" baseline="0">
                <a:solidFill>
                  <a:srgbClr val="6D6E71"/>
                </a:solidFill>
                <a:effectLst/>
                <a:latin typeface="Arial"/>
                <a:ea typeface="Arial"/>
                <a:cs typeface="Arial"/>
              </a:rPr>
              <a:t>Anghytuno </a:t>
            </a:r>
          </a:p>
        </p:txBody>
      </p:sp>
      <p:sp>
        <p:nvSpPr>
          <p:cNvPr id="21" name="TextBox 20">
            <a:extLst>
              <a:ext uri="{FF2B5EF4-FFF2-40B4-BE49-F238E27FC236}">
                <a16:creationId xmlns:a16="http://schemas.microsoft.com/office/drawing/2014/main" id="{5C37E2A6-E620-194C-9A20-3682CF7FA8F2}"/>
              </a:ext>
            </a:extLst>
          </p:cNvPr>
          <p:cNvSpPr txBox="1"/>
          <p:nvPr/>
        </p:nvSpPr>
        <p:spPr>
          <a:xfrm>
            <a:off x="10469059" y="4874446"/>
            <a:ext cx="930038" cy="914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600" b="1" i="0" strike="noStrike" cap="none" spc="0" baseline="0">
                <a:solidFill>
                  <a:srgbClr val="6D6E71"/>
                </a:solidFill>
                <a:effectLst/>
                <a:latin typeface="Arial"/>
                <a:ea typeface="Arial"/>
                <a:cs typeface="Arial"/>
              </a:rPr>
              <a:t>Anghytuno’n gryf</a:t>
            </a:r>
          </a:p>
        </p:txBody>
      </p:sp>
      <p:sp>
        <p:nvSpPr>
          <p:cNvPr id="22" name="TextBox 21">
            <a:extLst>
              <a:ext uri="{FF2B5EF4-FFF2-40B4-BE49-F238E27FC236}">
                <a16:creationId xmlns:a16="http://schemas.microsoft.com/office/drawing/2014/main" id="{140E91E9-D0A2-A041-AB8C-45A317463B99}"/>
              </a:ext>
            </a:extLst>
          </p:cNvPr>
          <p:cNvSpPr txBox="1"/>
          <p:nvPr/>
        </p:nvSpPr>
        <p:spPr>
          <a:xfrm>
            <a:off x="6543328" y="5726968"/>
            <a:ext cx="1244948" cy="914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600" b="1" i="0" strike="noStrike" cap="none" spc="0" baseline="0">
                <a:solidFill>
                  <a:srgbClr val="6D6E71"/>
                </a:solidFill>
                <a:effectLst/>
                <a:latin typeface="Arial"/>
                <a:ea typeface="Arial"/>
                <a:cs typeface="Arial"/>
              </a:rPr>
              <a:t>Ymateb cadarnhaol</a:t>
            </a:r>
          </a:p>
        </p:txBody>
      </p:sp>
      <p:sp>
        <p:nvSpPr>
          <p:cNvPr id="23" name="TextBox 22">
            <a:extLst>
              <a:ext uri="{FF2B5EF4-FFF2-40B4-BE49-F238E27FC236}">
                <a16:creationId xmlns:a16="http://schemas.microsoft.com/office/drawing/2014/main" id="{FEF6B100-5376-514E-911F-B96A61F5B8B2}"/>
              </a:ext>
            </a:extLst>
          </p:cNvPr>
          <p:cNvSpPr txBox="1"/>
          <p:nvPr/>
        </p:nvSpPr>
        <p:spPr>
          <a:xfrm>
            <a:off x="8172746" y="5726969"/>
            <a:ext cx="1519875" cy="914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600" b="1" i="0" strike="noStrike" cap="none" spc="0" baseline="0">
                <a:solidFill>
                  <a:srgbClr val="6D6E71"/>
                </a:solidFill>
                <a:effectLst/>
                <a:latin typeface="Arial"/>
                <a:ea typeface="Arial"/>
                <a:cs typeface="Arial"/>
              </a:rPr>
              <a:t>Ymateb niwtral</a:t>
            </a:r>
          </a:p>
        </p:txBody>
      </p:sp>
      <p:sp>
        <p:nvSpPr>
          <p:cNvPr id="24" name="TextBox 23">
            <a:extLst>
              <a:ext uri="{FF2B5EF4-FFF2-40B4-BE49-F238E27FC236}">
                <a16:creationId xmlns:a16="http://schemas.microsoft.com/office/drawing/2014/main" id="{5E2138F5-8C80-224F-91EB-CF7358C1D8F9}"/>
              </a:ext>
            </a:extLst>
          </p:cNvPr>
          <p:cNvSpPr txBox="1"/>
          <p:nvPr/>
        </p:nvSpPr>
        <p:spPr>
          <a:xfrm>
            <a:off x="9822791" y="5726969"/>
            <a:ext cx="1576305" cy="914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600" b="1" i="0" strike="noStrike" cap="none" spc="0" baseline="0">
                <a:solidFill>
                  <a:srgbClr val="6D6E71"/>
                </a:solidFill>
                <a:effectLst/>
                <a:latin typeface="Arial"/>
                <a:ea typeface="Arial"/>
                <a:cs typeface="Arial"/>
              </a:rPr>
              <a:t>Ymateb negyddol</a:t>
            </a:r>
          </a:p>
        </p:txBody>
      </p:sp>
      <p:cxnSp>
        <p:nvCxnSpPr>
          <p:cNvPr id="25" name="Elbow Connector 24">
            <a:extLst>
              <a:ext uri="{FF2B5EF4-FFF2-40B4-BE49-F238E27FC236}">
                <a16:creationId xmlns:a16="http://schemas.microsoft.com/office/drawing/2014/main" id="{11D1F823-9A34-634B-9D66-78581DC8F20F}"/>
              </a:ext>
            </a:extLst>
          </p:cNvPr>
          <p:cNvCxnSpPr/>
          <p:nvPr/>
        </p:nvCxnSpPr>
        <p:spPr>
          <a:xfrm rot="16200000" flipH="1">
            <a:off x="6950967" y="5164007"/>
            <a:ext cx="319591" cy="25762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740A9F7F-3C4B-C84E-9ACE-F3B69B513354}"/>
              </a:ext>
            </a:extLst>
          </p:cNvPr>
          <p:cNvCxnSpPr/>
          <p:nvPr/>
        </p:nvCxnSpPr>
        <p:spPr>
          <a:xfrm rot="5400000">
            <a:off x="7710035" y="5153981"/>
            <a:ext cx="315489" cy="28177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C1E194AD-EB82-2842-9BCE-989193A004D5}"/>
              </a:ext>
            </a:extLst>
          </p:cNvPr>
          <p:cNvCxnSpPr/>
          <p:nvPr/>
        </p:nvCxnSpPr>
        <p:spPr>
          <a:xfrm rot="16200000" flipH="1">
            <a:off x="9962301" y="5164008"/>
            <a:ext cx="319591" cy="25762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226AD4E0-897A-6344-BCEE-BACE568E19CD}"/>
              </a:ext>
            </a:extLst>
          </p:cNvPr>
          <p:cNvCxnSpPr/>
          <p:nvPr/>
        </p:nvCxnSpPr>
        <p:spPr>
          <a:xfrm rot="5400000">
            <a:off x="10721369" y="5153982"/>
            <a:ext cx="315489" cy="28177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B976ADDD-A0B4-074F-85C5-C7BBB583B139}"/>
              </a:ext>
            </a:extLst>
          </p:cNvPr>
          <p:cNvGraphicFramePr/>
          <p:nvPr>
            <p:extLst>
              <p:ext uri="{D42A27DB-BD31-4B8C-83A1-F6EECF244321}">
                <p14:modId xmlns:p14="http://schemas.microsoft.com/office/powerpoint/2010/main" val="2266859412"/>
              </p:ext>
            </p:extLst>
          </p:nvPr>
        </p:nvGraphicFramePr>
        <p:xfrm>
          <a:off x="6345239" y="4945615"/>
          <a:ext cx="5197492" cy="576064"/>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a:extLst>
              <a:ext uri="{FF2B5EF4-FFF2-40B4-BE49-F238E27FC236}">
                <a16:creationId xmlns:a16="http://schemas.microsoft.com/office/drawing/2014/main" id="{BB154A6D-DCD5-4216-BF4A-81B8F28F4239}"/>
              </a:ext>
            </a:extLst>
          </p:cNvPr>
          <p:cNvSpPr/>
          <p:nvPr/>
        </p:nvSpPr>
        <p:spPr>
          <a:xfrm>
            <a:off x="6352078" y="1321167"/>
            <a:ext cx="5327649" cy="216340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500"/>
              </a:spcAft>
              <a:buClrTx/>
              <a:buSzTx/>
              <a:buFontTx/>
              <a:buNone/>
              <a:defRPr/>
            </a:pPr>
            <a:r>
              <a:rPr lang="cy-GB" sz="1100" b="1" i="0" strike="noStrike" cap="none" spc="0" baseline="0" err="1">
                <a:solidFill>
                  <a:srgbClr val="B82233"/>
                </a:solidFill>
                <a:effectLst/>
                <a:latin typeface="Arial"/>
                <a:ea typeface="Arial"/>
                <a:cs typeface="Arial"/>
              </a:rPr>
              <a:t>Cymhariaethau</a:t>
            </a:r>
            <a:endParaRPr lang="cy-GB" sz="1100" b="1" i="0" strike="noStrike" cap="none" spc="0" baseline="0">
              <a:solidFill>
                <a:srgbClr val="B82233"/>
              </a:solidFill>
              <a:effectLst/>
              <a:latin typeface="Arial"/>
              <a:ea typeface="Arial"/>
              <a:cs typeface="Arial"/>
            </a:endParaRPr>
          </a:p>
          <a:p>
            <a:pPr>
              <a:spcAft>
                <a:spcPts val="500"/>
              </a:spcAft>
              <a:defRPr/>
            </a:pPr>
            <a:r>
              <a:rPr lang="cy-GB" sz="1100" b="0" i="0" strike="noStrike" cap="none" spc="0" baseline="0">
                <a:solidFill>
                  <a:srgbClr val="6D6E71"/>
                </a:solidFill>
                <a:effectLst/>
                <a:latin typeface="Arial"/>
                <a:ea typeface="Arial"/>
                <a:cs typeface="Arial"/>
              </a:rPr>
              <a:t>Lle bo’n bosib, caiff y sgorau eu cymharu â’r sgorau a gasglwyd yn Arolwg Staff 2020 Prifysgol Bangor. Bryd hynny, gofynnwyd cwestiynau’r arolwg gan ddefnyddio graddfa bedwar pwynt yn hytrach na’r raddfa bum pwynt a ddefnyddiwyd yn 2022 (gweler sleid 10 am ragor o wybodaeth). Felly, rhaid bod yn ofalus wrth gymharu canlyniadau’r ddau.</a:t>
            </a:r>
            <a:endParaRPr kumimoji="0" lang="en-GB" sz="1100" b="0" i="0" u="none" strike="noStrike" kern="1200" cap="none" spc="0" normalizeH="0" baseline="0" noProof="0">
              <a:ln>
                <a:noFill/>
              </a:ln>
              <a:solidFill>
                <a:srgbClr val="6D6E71"/>
              </a:solidFill>
              <a:effectLst/>
              <a:uLnTx/>
              <a:uFillTx/>
              <a:latin typeface="Arial"/>
              <a:ea typeface="+mn-ea"/>
              <a:cs typeface="+mn-cs"/>
            </a:endParaRPr>
          </a:p>
          <a:p>
            <a:pPr marL="0" marR="0" lvl="0" indent="0" algn="l" defTabSz="914400" rtl="0" eaLnBrk="1" fontAlgn="auto" latinLnBrk="0" hangingPunct="1">
              <a:lnSpc>
                <a:spcPct val="100000"/>
              </a:lnSpc>
              <a:spcBef>
                <a:spcPct val="0"/>
              </a:spcBef>
              <a:spcAft>
                <a:spcPts val="500"/>
              </a:spcAft>
              <a:buClrTx/>
              <a:buSzTx/>
              <a:buFontTx/>
              <a:buNone/>
              <a:defRPr/>
            </a:pPr>
            <a:r>
              <a:rPr lang="cy-GB" sz="1100" b="0" i="0" strike="noStrike" cap="none" spc="0" baseline="0">
                <a:solidFill>
                  <a:srgbClr val="6D6E71"/>
                </a:solidFill>
                <a:effectLst/>
                <a:latin typeface="Arial"/>
                <a:ea typeface="Arial"/>
                <a:cs typeface="Arial"/>
              </a:rPr>
              <a:t>Mae'r canlyniadau hefyd wedi eu cymharu â thua 50,000 o ymatebion a gasglwyd mewn nifer o brifysgolion eraill, yn bennaf ers 2020 ('meincnod SAU'). Mae hyn yn sicrhau bod sgoriau cyfartalog y brifysgol yn cael eu cymharu mewn modd dibynadwy â set ddata a gasglwyd ers dechrau pandemig Covid-19.</a:t>
            </a:r>
          </a:p>
        </p:txBody>
      </p:sp>
    </p:spTree>
    <p:extLst>
      <p:ext uri="{BB962C8B-B14F-4D97-AF65-F5344CB8AC3E}">
        <p14:creationId xmlns:p14="http://schemas.microsoft.com/office/powerpoint/2010/main" val="53566918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3855403208"/>
              </p:ext>
            </p:extLst>
          </p:nvPr>
        </p:nvGraphicFramePr>
        <p:xfrm>
          <a:off x="515938" y="1268412"/>
          <a:ext cx="5327649" cy="4145208"/>
        </p:xfrm>
        <a:graphic>
          <a:graphicData uri="http://schemas.openxmlformats.org/drawingml/2006/table">
            <a:tbl>
              <a:tblPr firstRow="1" bandRow="1">
                <a:tableStyleId>{2D5ABB26-0587-4C30-8999-92F81FD0307C}</a:tableStyleId>
              </a:tblPr>
              <a:tblGrid>
                <a:gridCol w="2698750">
                  <a:extLst>
                    <a:ext uri="{9D8B030D-6E8A-4147-A177-3AD203B41FA5}">
                      <a16:colId xmlns:a16="http://schemas.microsoft.com/office/drawing/2014/main" val="2486422282"/>
                    </a:ext>
                  </a:extLst>
                </a:gridCol>
                <a:gridCol w="1228725">
                  <a:extLst>
                    <a:ext uri="{9D8B030D-6E8A-4147-A177-3AD203B41FA5}">
                      <a16:colId xmlns:a16="http://schemas.microsoft.com/office/drawing/2014/main" val="3915770273"/>
                    </a:ext>
                  </a:extLst>
                </a:gridCol>
                <a:gridCol w="1400174">
                  <a:extLst>
                    <a:ext uri="{9D8B030D-6E8A-4147-A177-3AD203B41FA5}">
                      <a16:colId xmlns:a16="http://schemas.microsoft.com/office/drawing/2014/main" val="2258038478"/>
                    </a:ext>
                  </a:extLst>
                </a:gridCol>
              </a:tblGrid>
              <a:tr h="603251">
                <a:tc>
                  <a:txBody>
                    <a:bodyPr/>
                    <a:lstStyle/>
                    <a:p>
                      <a:pPr algn="l"/>
                      <a:r>
                        <a:rPr lang="cy-GB" sz="1400" b="1" i="0" strike="noStrike" cap="none" spc="0" baseline="0">
                          <a:solidFill>
                            <a:srgbClr val="F2F2F2"/>
                          </a:solidFill>
                          <a:effectLst/>
                          <a:latin typeface="Arial"/>
                          <a:ea typeface="Arial"/>
                          <a:cs typeface="Arial"/>
                        </a:rPr>
                        <a:t>Aflonyddu a bwlio (II)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cy-GB" sz="1100" b="1" i="0" strike="noStrike" cap="none" spc="0" baseline="0">
                          <a:solidFill>
                            <a:srgbClr val="FFFFFF"/>
                          </a:solidFill>
                          <a:effectLst/>
                          <a:latin typeface="Arial"/>
                          <a:ea typeface="Arial"/>
                          <a:cs typeface="Arial"/>
                        </a:rPr>
                        <a:t>% a ddewisodd yr opsiwn</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671512">
                <a:tc>
                  <a:txBody>
                    <a:bodyPr/>
                    <a:lstStyle/>
                    <a:p>
                      <a:pPr marL="0" indent="0" algn="l" defTabSz="914400" rtl="0" eaLnBrk="1" fontAlgn="ctr" latinLnBrk="0" hangingPunct="1">
                        <a:lnSpc>
                          <a:spcPct val="100000"/>
                        </a:lnSpc>
                        <a:spcBef>
                          <a:spcPts val="600"/>
                        </a:spcBef>
                        <a:spcAft>
                          <a:spcPts val="600"/>
                        </a:spcAft>
                      </a:pPr>
                      <a:r>
                        <a:rPr lang="cy-GB" sz="1400" b="1" i="0" strike="noStrike" cap="none" spc="0" baseline="0">
                          <a:solidFill>
                            <a:srgbClr val="6D6E71"/>
                          </a:solidFill>
                          <a:effectLst/>
                          <a:latin typeface="Arial"/>
                          <a:ea typeface="Arial"/>
                          <a:cs typeface="Arial"/>
                        </a:rPr>
                        <a:t>Beth oedd ffurf y bwlio a’r aflonyddu?</a:t>
                      </a:r>
                    </a:p>
                  </a:txBody>
                  <a:tcPr anchor="ctr">
                    <a:lnT w="12700" cap="flat" cmpd="sng" algn="ctr">
                      <a:solidFill>
                        <a:schemeClr val="bg2"/>
                      </a:solidFill>
                      <a:prstDash val="solid"/>
                      <a:round/>
                      <a:headEnd type="none" w="med" len="med"/>
                      <a:tailEnd type="none" w="med" len="med"/>
                    </a:lnT>
                  </a:tcPr>
                </a:tc>
                <a:tc>
                  <a:txBody>
                    <a:bodyPr/>
                    <a:lstStyle/>
                    <a:p>
                      <a:pPr algn="ctr" fontAlgn="ctr"/>
                      <a:endParaRPr lang="en-GB" sz="1400" b="1" i="0" u="none" strike="noStrike">
                        <a:effectLst/>
                        <a:latin typeface="Arial" panose="020B0604020202020204" pitchFamily="34" charset="0"/>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algn="ctr" fontAlgn="ctr"/>
                      <a:endParaRPr lang="en-GB" sz="1400" b="1" i="0" u="none" strike="noStrike">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868322297"/>
                  </a:ext>
                </a:extLst>
              </a:tr>
              <a:tr h="400566">
                <a:tc>
                  <a:txBody>
                    <a:bodyPr/>
                    <a:lstStyle/>
                    <a:p>
                      <a:pPr algn="l" fontAlgn="b"/>
                      <a:r>
                        <a:rPr lang="cy-GB" sz="1000" b="0" i="0" strike="noStrike" cap="none" spc="0" baseline="0">
                          <a:solidFill>
                            <a:srgbClr val="6D6E71"/>
                          </a:solidFill>
                          <a:effectLst/>
                          <a:latin typeface="Arial"/>
                          <a:ea typeface="Arial"/>
                          <a:cs typeface="Arial"/>
                        </a:rPr>
                        <a:t>Iaith nawddoglyd</a:t>
                      </a:r>
                    </a:p>
                  </a:txBody>
                  <a:tcPr marL="6350" marR="6350" marT="6350" marB="0" anchor="ctr">
                    <a:lnR w="12700" cap="flat" cmpd="sng" algn="ctr">
                      <a:solidFill>
                        <a:schemeClr val="bg1"/>
                      </a:solidFill>
                      <a:prstDash val="solid"/>
                      <a:round/>
                      <a:headEnd type="none" w="med" len="med"/>
                      <a:tailEnd type="none" w="med" len="med"/>
                    </a:lnR>
                    <a:solidFill>
                      <a:schemeClr val="bg2">
                        <a:lumMod val="95000"/>
                      </a:schemeClr>
                    </a:solidFill>
                  </a:tcPr>
                </a:tc>
                <a:tc>
                  <a:txBody>
                    <a:bodyPr/>
                    <a:lstStyle/>
                    <a:p>
                      <a:pPr algn="ctr" fontAlgn="b"/>
                      <a:r>
                        <a:rPr lang="cy-GB" sz="1200" b="1" i="0" strike="noStrike" cap="none" spc="0" baseline="0">
                          <a:solidFill>
                            <a:srgbClr val="6D6E71"/>
                          </a:solidFill>
                          <a:effectLst/>
                          <a:latin typeface="Arial"/>
                          <a:ea typeface="Arial"/>
                          <a:cs typeface="Arial"/>
                        </a:rPr>
                        <a:t>47%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95000"/>
                      </a:schemeClr>
                    </a:solidFill>
                  </a:tcPr>
                </a:tc>
                <a:tc>
                  <a:txBody>
                    <a:bodyPr/>
                    <a:lstStyle/>
                    <a:p>
                      <a:pPr algn="ctr" fontAlgn="b"/>
                      <a:r>
                        <a:rPr lang="cy-GB" sz="1200" b="1" i="0" strike="noStrike" cap="none" spc="0" baseline="0">
                          <a:solidFill>
                            <a:srgbClr val="FF0000"/>
                          </a:solidFill>
                          <a:effectLst/>
                          <a:latin typeface="Arial"/>
                          <a:ea typeface="Arial"/>
                          <a:cs typeface="Arial"/>
                        </a:rPr>
                        <a:t>-6</a:t>
                      </a:r>
                    </a:p>
                  </a:txBody>
                  <a:tcPr marL="6350" marR="6350" marT="6350" marB="0" anchor="ctr">
                    <a:lnL w="12700" cap="flat" cmpd="sng" algn="ctr">
                      <a:solidFill>
                        <a:schemeClr val="bg1"/>
                      </a:solidFill>
                      <a:prstDash val="solid"/>
                      <a:round/>
                      <a:headEnd type="none" w="med" len="med"/>
                      <a:tailEnd type="none" w="med" len="med"/>
                    </a:lnL>
                    <a:solidFill>
                      <a:schemeClr val="bg2">
                        <a:lumMod val="95000"/>
                      </a:schemeClr>
                    </a:solidFill>
                  </a:tcPr>
                </a:tc>
                <a:extLst>
                  <a:ext uri="{0D108BD9-81ED-4DB2-BD59-A6C34878D82A}">
                    <a16:rowId xmlns:a16="http://schemas.microsoft.com/office/drawing/2014/main" val="1222668292"/>
                  </a:ext>
                </a:extLst>
              </a:tr>
              <a:tr h="400566">
                <a:tc>
                  <a:txBody>
                    <a:bodyPr/>
                    <a:lstStyle/>
                    <a:p>
                      <a:pPr algn="l" fontAlgn="b"/>
                      <a:r>
                        <a:rPr lang="cy-GB" sz="1000" b="0" i="0" strike="noStrike" cap="none" spc="0" baseline="0">
                          <a:solidFill>
                            <a:srgbClr val="6D6E71"/>
                          </a:solidFill>
                          <a:effectLst/>
                          <a:latin typeface="Arial"/>
                          <a:ea typeface="Arial"/>
                          <a:cs typeface="Arial"/>
                        </a:rPr>
                        <a:t>Agwedd elyniaethus</a:t>
                      </a:r>
                    </a:p>
                  </a:txBody>
                  <a:tcPr marL="6350" marR="6350" marT="6350" marB="0" anchor="ctr">
                    <a:lnR w="12700" cap="flat" cmpd="sng" algn="ctr">
                      <a:solidFill>
                        <a:schemeClr val="bg1"/>
                      </a:solidFill>
                      <a:prstDash val="solid"/>
                      <a:round/>
                      <a:headEnd type="none" w="med" len="med"/>
                      <a:tailEnd type="none" w="med" len="med"/>
                    </a:lnR>
                  </a:tcPr>
                </a:tc>
                <a:tc>
                  <a:txBody>
                    <a:bodyPr/>
                    <a:lstStyle/>
                    <a:p>
                      <a:pPr algn="ctr" fontAlgn="b"/>
                      <a:r>
                        <a:rPr lang="cy-GB" sz="1200" b="1" i="0" strike="noStrike" cap="none" spc="0" baseline="0">
                          <a:solidFill>
                            <a:srgbClr val="6D6E71"/>
                          </a:solidFill>
                          <a:effectLst/>
                          <a:latin typeface="Arial"/>
                          <a:ea typeface="Arial"/>
                          <a:cs typeface="Arial"/>
                        </a:rPr>
                        <a:t>46%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r>
                        <a:rPr lang="cy-GB" sz="1200" b="1" i="0" strike="noStrike" cap="none" spc="0" baseline="0">
                          <a:solidFill>
                            <a:srgbClr val="FF0000"/>
                          </a:solidFill>
                          <a:effectLst/>
                          <a:latin typeface="Arial"/>
                          <a:ea typeface="Arial"/>
                          <a:cs typeface="Arial"/>
                        </a:rPr>
                        <a:t>-9</a:t>
                      </a:r>
                    </a:p>
                  </a:txBody>
                  <a:tcPr marL="6350" marR="6350" marT="635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9218821"/>
                  </a:ext>
                </a:extLst>
              </a:tr>
              <a:tr h="400566">
                <a:tc>
                  <a:txBody>
                    <a:bodyPr/>
                    <a:lstStyle/>
                    <a:p>
                      <a:pPr algn="l" fontAlgn="b"/>
                      <a:r>
                        <a:rPr lang="cy-GB" sz="1000" b="0" i="0" strike="noStrike" cap="none" spc="0" baseline="0">
                          <a:solidFill>
                            <a:srgbClr val="6D6E71"/>
                          </a:solidFill>
                          <a:effectLst/>
                          <a:latin typeface="Arial"/>
                          <a:ea typeface="Arial"/>
                          <a:cs typeface="Arial"/>
                        </a:rPr>
                        <a:t>Beirniadaeth ormodol</a:t>
                      </a:r>
                    </a:p>
                  </a:txBody>
                  <a:tcPr marL="6350" marR="6350" marT="6350" marB="0" anchor="ctr">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6D6E71"/>
                          </a:solidFill>
                          <a:effectLst/>
                          <a:latin typeface="Arial"/>
                          <a:ea typeface="Arial"/>
                          <a:cs typeface="Arial"/>
                        </a:rPr>
                        <a:t>43%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6D6E71"/>
                          </a:solidFill>
                          <a:effectLst/>
                          <a:latin typeface="Arial"/>
                          <a:ea typeface="Arial"/>
                          <a:cs typeface="Arial"/>
                        </a:rPr>
                        <a:t>+3</a:t>
                      </a:r>
                    </a:p>
                  </a:txBody>
                  <a:tcPr marL="6350" marR="6350" marT="6350" marB="0" anchor="ctr">
                    <a:lnL w="12700" cap="flat" cmpd="sng" algn="ctr">
                      <a:solidFill>
                        <a:schemeClr val="bg1"/>
                      </a:solidFill>
                      <a:prstDash val="solid"/>
                      <a:round/>
                      <a:headEnd type="none" w="med" len="med"/>
                      <a:tailEnd type="none" w="med" len="med"/>
                    </a:lnL>
                    <a:solidFill>
                      <a:srgbClr val="E6E6E6"/>
                    </a:solidFill>
                  </a:tcPr>
                </a:tc>
                <a:extLst>
                  <a:ext uri="{0D108BD9-81ED-4DB2-BD59-A6C34878D82A}">
                    <a16:rowId xmlns:a16="http://schemas.microsoft.com/office/drawing/2014/main" val="1591349547"/>
                  </a:ext>
                </a:extLst>
              </a:tr>
              <a:tr h="467049">
                <a:tc>
                  <a:txBody>
                    <a:bodyPr/>
                    <a:lstStyle/>
                    <a:p>
                      <a:pPr algn="l" fontAlgn="b"/>
                      <a:r>
                        <a:rPr lang="cy-GB" sz="1000" b="0" i="0" strike="noStrike" cap="none" spc="0" baseline="0">
                          <a:solidFill>
                            <a:srgbClr val="6D6E71"/>
                          </a:solidFill>
                          <a:effectLst/>
                          <a:latin typeface="Arial"/>
                          <a:ea typeface="Arial"/>
                          <a:cs typeface="Arial"/>
                        </a:rPr>
                        <a:t>Cael eich anwybyddu</a:t>
                      </a:r>
                    </a:p>
                  </a:txBody>
                  <a:tcPr marL="6350" marR="6350" marT="6350" marB="0" anchor="ctr">
                    <a:lnR w="12700" cap="flat" cmpd="sng" algn="ctr">
                      <a:solidFill>
                        <a:schemeClr val="bg1"/>
                      </a:solidFill>
                      <a:prstDash val="solid"/>
                      <a:round/>
                      <a:headEnd type="none" w="med" len="med"/>
                      <a:tailEnd type="none" w="med" len="med"/>
                    </a:lnR>
                  </a:tcPr>
                </a:tc>
                <a:tc>
                  <a:txBody>
                    <a:bodyPr/>
                    <a:lstStyle/>
                    <a:p>
                      <a:pPr algn="ctr" fontAlgn="b"/>
                      <a:r>
                        <a:rPr lang="cy-GB" sz="1200" b="1" i="0" strike="noStrike" cap="none" spc="0" baseline="0">
                          <a:solidFill>
                            <a:srgbClr val="6D6E71"/>
                          </a:solidFill>
                          <a:effectLst/>
                          <a:latin typeface="Arial"/>
                          <a:ea typeface="Arial"/>
                          <a:cs typeface="Arial"/>
                        </a:rPr>
                        <a:t>36%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b"/>
                      <a:r>
                        <a:rPr lang="cy-GB" sz="1200" b="1" i="0" strike="noStrike" cap="none" spc="0" baseline="0">
                          <a:solidFill>
                            <a:srgbClr val="FF0000"/>
                          </a:solidFill>
                          <a:effectLst/>
                          <a:latin typeface="Arial"/>
                          <a:ea typeface="Arial"/>
                          <a:cs typeface="Arial"/>
                        </a:rPr>
                        <a:t>-12</a:t>
                      </a:r>
                    </a:p>
                  </a:txBody>
                  <a:tcPr marL="6350" marR="6350" marT="635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74987367"/>
                  </a:ext>
                </a:extLst>
              </a:tr>
              <a:tr h="400566">
                <a:tc>
                  <a:txBody>
                    <a:bodyPr/>
                    <a:lstStyle/>
                    <a:p>
                      <a:pPr algn="l" fontAlgn="b"/>
                      <a:r>
                        <a:rPr lang="cy-GB" sz="1000" b="0" i="0" strike="noStrike" cap="none" spc="0" baseline="0">
                          <a:solidFill>
                            <a:srgbClr val="6D6E71"/>
                          </a:solidFill>
                          <a:effectLst/>
                          <a:latin typeface="Arial"/>
                          <a:ea typeface="Arial"/>
                          <a:cs typeface="Arial"/>
                        </a:rPr>
                        <a:t>Cael eich trin yn annheg, yn wahanol i bawb arall</a:t>
                      </a:r>
                    </a:p>
                  </a:txBody>
                  <a:tcPr marL="6350" marR="6350" marT="6350" marB="0" anchor="ctr">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6D6E71"/>
                          </a:solidFill>
                          <a:effectLst/>
                          <a:latin typeface="Arial"/>
                          <a:ea typeface="Arial"/>
                          <a:cs typeface="Arial"/>
                        </a:rPr>
                        <a:t>32%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FF0000"/>
                          </a:solidFill>
                          <a:effectLst/>
                          <a:latin typeface="Arial"/>
                          <a:ea typeface="Arial"/>
                          <a:cs typeface="Arial"/>
                        </a:rPr>
                        <a:t>-8</a:t>
                      </a:r>
                    </a:p>
                  </a:txBody>
                  <a:tcPr marL="6350" marR="6350" marT="6350" marB="0" anchor="ctr">
                    <a:lnL w="12700" cap="flat" cmpd="sng" algn="ctr">
                      <a:solidFill>
                        <a:schemeClr val="bg1"/>
                      </a:solidFill>
                      <a:prstDash val="solid"/>
                      <a:round/>
                      <a:headEnd type="none" w="med" len="med"/>
                      <a:tailEnd type="none" w="med" len="med"/>
                    </a:lnL>
                    <a:solidFill>
                      <a:srgbClr val="E6E6E6"/>
                    </a:solidFill>
                  </a:tcPr>
                </a:tc>
                <a:extLst>
                  <a:ext uri="{0D108BD9-81ED-4DB2-BD59-A6C34878D82A}">
                    <a16:rowId xmlns:a16="http://schemas.microsoft.com/office/drawing/2014/main" val="3435923752"/>
                  </a:ext>
                </a:extLst>
              </a:tr>
              <a:tr h="400566">
                <a:tc>
                  <a:txBody>
                    <a:bodyPr/>
                    <a:lstStyle/>
                    <a:p>
                      <a:pPr algn="l" fontAlgn="b"/>
                      <a:r>
                        <a:rPr lang="cy-GB" sz="1000" b="0" i="0" strike="noStrike" cap="none" spc="0" baseline="0">
                          <a:solidFill>
                            <a:srgbClr val="6D6E71"/>
                          </a:solidFill>
                          <a:effectLst/>
                          <a:latin typeface="Arial"/>
                          <a:ea typeface="Arial"/>
                          <a:cs typeface="Arial"/>
                        </a:rPr>
                        <a:t>Gweithredu rheolau yn fympwyol</a:t>
                      </a:r>
                    </a:p>
                  </a:txBody>
                  <a:tcPr marL="6350" marR="6350" marT="6350" marB="0" anchor="ctr">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cy-GB" sz="1200" b="1" i="0" strike="noStrike" cap="none" spc="0" baseline="0">
                          <a:solidFill>
                            <a:srgbClr val="6D6E71"/>
                          </a:solidFill>
                          <a:effectLst/>
                          <a:latin typeface="Arial"/>
                          <a:ea typeface="Arial"/>
                          <a:cs typeface="Arial"/>
                        </a:rPr>
                        <a:t>31%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cy-GB" sz="1200" b="1" i="0" strike="noStrike" cap="none" spc="0" baseline="0">
                          <a:solidFill>
                            <a:srgbClr val="FF0000"/>
                          </a:solidFill>
                          <a:effectLst/>
                          <a:latin typeface="Arial"/>
                          <a:ea typeface="Arial"/>
                          <a:cs typeface="Arial"/>
                        </a:rPr>
                        <a:t>-18</a:t>
                      </a:r>
                    </a:p>
                  </a:txBody>
                  <a:tcPr marL="6350" marR="6350" marT="6350" marB="0"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857975979"/>
                  </a:ext>
                </a:extLst>
              </a:tr>
              <a:tr h="400566">
                <a:tc>
                  <a:txBody>
                    <a:bodyPr/>
                    <a:lstStyle/>
                    <a:p>
                      <a:pPr algn="l" fontAlgn="b"/>
                      <a:r>
                        <a:rPr lang="cy-GB" sz="1000" b="0" i="0" strike="noStrike" cap="none" spc="0" baseline="0">
                          <a:solidFill>
                            <a:srgbClr val="6D6E71"/>
                          </a:solidFill>
                          <a:effectLst/>
                          <a:latin typeface="Arial"/>
                          <a:ea typeface="Arial"/>
                          <a:cs typeface="Arial"/>
                        </a:rPr>
                        <a:t>Edrychiadau neu sylwadau annymunol</a:t>
                      </a:r>
                    </a:p>
                  </a:txBody>
                  <a:tcPr marL="6350" marR="6350" marT="6350" marB="0" anchor="ctr">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6D6E71"/>
                          </a:solidFill>
                          <a:effectLst/>
                          <a:latin typeface="Arial"/>
                          <a:ea typeface="Arial"/>
                          <a:cs typeface="Arial"/>
                        </a:rPr>
                        <a:t>28%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FF0000"/>
                          </a:solidFill>
                          <a:effectLst/>
                          <a:latin typeface="Arial"/>
                          <a:ea typeface="Arial"/>
                          <a:cs typeface="Arial"/>
                        </a:rPr>
                        <a:t>-11</a:t>
                      </a:r>
                    </a:p>
                  </a:txBody>
                  <a:tcPr marL="6350" marR="6350" marT="6350" marB="0" anchor="ctr">
                    <a:lnL w="12700" cap="flat" cmpd="sng" algn="ctr">
                      <a:solidFill>
                        <a:schemeClr val="bg1"/>
                      </a:solidFill>
                      <a:prstDash val="solid"/>
                      <a:round/>
                      <a:headEnd type="none" w="med" len="med"/>
                      <a:tailEnd type="none" w="med" len="med"/>
                    </a:lnL>
                    <a:solidFill>
                      <a:srgbClr val="E6E6E6"/>
                    </a:solidFill>
                  </a:tcPr>
                </a:tc>
                <a:extLst>
                  <a:ext uri="{0D108BD9-81ED-4DB2-BD59-A6C34878D82A}">
                    <a16:rowId xmlns:a16="http://schemas.microsoft.com/office/drawing/2014/main" val="1554436100"/>
                  </a:ext>
                </a:extLst>
              </a:tr>
            </a:tbl>
          </a:graphicData>
        </a:graphic>
      </p:graphicFrame>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sp>
        <p:nvSpPr>
          <p:cNvPr id="22" name="Footer Placeholder 1">
            <a:extLst>
              <a:ext uri="{FF2B5EF4-FFF2-40B4-BE49-F238E27FC236}">
                <a16:creationId xmlns:a16="http://schemas.microsoft.com/office/drawing/2014/main" id="{640F2D18-3D8A-46F2-8680-C3E1D6F51ADB}"/>
              </a:ext>
            </a:extLst>
          </p:cNvPr>
          <p:cNvSpPr>
            <a:spLocks noGrp="1"/>
          </p:cNvSpPr>
          <p:nvPr>
            <p:ph type="ftr" sz="quarter" idx="3"/>
          </p:nvPr>
        </p:nvSpPr>
        <p:spPr>
          <a:xfrm>
            <a:off x="2468821" y="6152168"/>
            <a:ext cx="6456518" cy="313114"/>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Pob ymatebydd sydd wedi dioddef bwlio neu aflonyddu tra'n gweithio ym Mhrifysgol Bangor. ac eithrio mae’n well gennyf beidio â dweud (98).</a:t>
            </a:r>
            <a:endParaRPr lang="en-US" sz="900"/>
          </a:p>
        </p:txBody>
      </p:sp>
      <p:graphicFrame>
        <p:nvGraphicFramePr>
          <p:cNvPr id="5" name="Table 4">
            <a:extLst>
              <a:ext uri="{FF2B5EF4-FFF2-40B4-BE49-F238E27FC236}">
                <a16:creationId xmlns:a16="http://schemas.microsoft.com/office/drawing/2014/main" id="{06E21AE6-8EF8-DD49-8390-76EAC3B47972}"/>
              </a:ext>
            </a:extLst>
          </p:cNvPr>
          <p:cNvGraphicFramePr>
            <a:graphicFrameLocks noGrp="1"/>
          </p:cNvGraphicFramePr>
          <p:nvPr>
            <p:extLst>
              <p:ext uri="{D42A27DB-BD31-4B8C-83A1-F6EECF244321}">
                <p14:modId xmlns:p14="http://schemas.microsoft.com/office/powerpoint/2010/main" val="3476469069"/>
              </p:ext>
            </p:extLst>
          </p:nvPr>
        </p:nvGraphicFramePr>
        <p:xfrm>
          <a:off x="6359527" y="1268413"/>
          <a:ext cx="5327649" cy="4131309"/>
        </p:xfrm>
        <a:graphic>
          <a:graphicData uri="http://schemas.openxmlformats.org/drawingml/2006/table">
            <a:tbl>
              <a:tblPr firstRow="1" bandRow="1">
                <a:tableStyleId>{2D5ABB26-0587-4C30-8999-92F81FD0307C}</a:tableStyleId>
              </a:tblPr>
              <a:tblGrid>
                <a:gridCol w="2698749">
                  <a:extLst>
                    <a:ext uri="{9D8B030D-6E8A-4147-A177-3AD203B41FA5}">
                      <a16:colId xmlns:a16="http://schemas.microsoft.com/office/drawing/2014/main" val="2486422282"/>
                    </a:ext>
                  </a:extLst>
                </a:gridCol>
                <a:gridCol w="1357313">
                  <a:extLst>
                    <a:ext uri="{9D8B030D-6E8A-4147-A177-3AD203B41FA5}">
                      <a16:colId xmlns:a16="http://schemas.microsoft.com/office/drawing/2014/main" val="3915770273"/>
                    </a:ext>
                  </a:extLst>
                </a:gridCol>
                <a:gridCol w="1271587">
                  <a:extLst>
                    <a:ext uri="{9D8B030D-6E8A-4147-A177-3AD203B41FA5}">
                      <a16:colId xmlns:a16="http://schemas.microsoft.com/office/drawing/2014/main" val="2258038478"/>
                    </a:ext>
                  </a:extLst>
                </a:gridCol>
              </a:tblGrid>
              <a:tr h="603250">
                <a:tc>
                  <a:txBody>
                    <a:bodyPr/>
                    <a:lstStyle/>
                    <a:p>
                      <a:pPr algn="l"/>
                      <a:r>
                        <a:rPr lang="cy-GB" sz="1400" b="1" i="0" strike="noStrike" cap="none" spc="0" baseline="0">
                          <a:solidFill>
                            <a:srgbClr val="F2F2F2"/>
                          </a:solidFill>
                          <a:effectLst/>
                          <a:latin typeface="Arial"/>
                          <a:ea typeface="Arial"/>
                          <a:cs typeface="Arial"/>
                        </a:rPr>
                        <a:t>Aflonyddu a bwlio (II)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cy-GB" sz="1100" b="1" i="0" strike="noStrike" cap="none" spc="0" baseline="0">
                          <a:solidFill>
                            <a:srgbClr val="FFFFFF"/>
                          </a:solidFill>
                          <a:effectLst/>
                          <a:latin typeface="Arial"/>
                          <a:ea typeface="Arial"/>
                          <a:cs typeface="Arial"/>
                        </a:rPr>
                        <a:t>% a ddewisodd yr opsiwn</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432044">
                <a:tc>
                  <a:txBody>
                    <a:bodyPr/>
                    <a:lstStyle/>
                    <a:p>
                      <a:pPr algn="l" fontAlgn="b"/>
                      <a:r>
                        <a:rPr lang="cy-GB" sz="1000" b="0" i="0" strike="noStrike" cap="none" spc="0" baseline="0">
                          <a:solidFill>
                            <a:srgbClr val="6D6E71"/>
                          </a:solidFill>
                          <a:effectLst/>
                          <a:latin typeface="Arial"/>
                          <a:ea typeface="Arial"/>
                          <a:cs typeface="Arial"/>
                        </a:rPr>
                        <a:t>Ymddygiad sarhaus</a:t>
                      </a:r>
                    </a:p>
                  </a:txBody>
                  <a:tcPr marL="6350" marR="6350" marT="6350" marB="0" anchor="ctr">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bg1"/>
                    </a:solidFill>
                  </a:tcPr>
                </a:tc>
                <a:tc>
                  <a:txBody>
                    <a:bodyPr/>
                    <a:lstStyle/>
                    <a:p>
                      <a:pPr algn="ctr" fontAlgn="b"/>
                      <a:r>
                        <a:rPr lang="cy-GB" sz="1200" b="1" i="0" strike="noStrike" cap="none" spc="0" baseline="0">
                          <a:solidFill>
                            <a:srgbClr val="6D6E71"/>
                          </a:solidFill>
                          <a:effectLst/>
                          <a:latin typeface="Arial"/>
                          <a:ea typeface="Arial"/>
                          <a:cs typeface="Arial"/>
                        </a:rPr>
                        <a:t>27%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bg1"/>
                    </a:solidFill>
                  </a:tcPr>
                </a:tc>
                <a:tc>
                  <a:txBody>
                    <a:bodyPr/>
                    <a:lstStyle/>
                    <a:p>
                      <a:pPr algn="ctr" fontAlgn="b"/>
                      <a:r>
                        <a:rPr lang="cy-GB" sz="1200" b="1" i="0" strike="noStrike" cap="none" spc="0" baseline="0">
                          <a:solidFill>
                            <a:srgbClr val="FF0000"/>
                          </a:solidFill>
                          <a:effectLst/>
                          <a:latin typeface="Arial"/>
                          <a:ea typeface="Arial"/>
                          <a:cs typeface="Arial"/>
                        </a:rPr>
                        <a:t>-13</a:t>
                      </a: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2"/>
                      </a:solidFill>
                      <a:prstDash val="solid"/>
                      <a:round/>
                      <a:headEnd type="none" w="med" len="med"/>
                      <a:tailEnd type="none" w="med" len="med"/>
                    </a:lnT>
                    <a:solidFill>
                      <a:schemeClr val="bg1"/>
                    </a:solidFill>
                  </a:tcPr>
                </a:tc>
                <a:extLst>
                  <a:ext uri="{0D108BD9-81ED-4DB2-BD59-A6C34878D82A}">
                    <a16:rowId xmlns:a16="http://schemas.microsoft.com/office/drawing/2014/main" val="453464420"/>
                  </a:ext>
                </a:extLst>
              </a:tr>
              <a:tr h="432044">
                <a:tc>
                  <a:txBody>
                    <a:bodyPr/>
                    <a:lstStyle/>
                    <a:p>
                      <a:pPr algn="l" fontAlgn="b"/>
                      <a:r>
                        <a:rPr lang="cy-GB" sz="1000" b="0" i="0" strike="noStrike" cap="none" spc="0" baseline="0">
                          <a:solidFill>
                            <a:srgbClr val="6D6E71"/>
                          </a:solidFill>
                          <a:effectLst/>
                          <a:latin typeface="Arial"/>
                          <a:ea typeface="Arial"/>
                          <a:cs typeface="Arial"/>
                        </a:rPr>
                        <a:t>Bygythiadau am sicrwydd eich swydd</a:t>
                      </a:r>
                    </a:p>
                  </a:txBody>
                  <a:tcPr marL="6350" marR="6350" marT="6350" marB="0" anchor="ctr">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6D6E71"/>
                          </a:solidFill>
                          <a:effectLst/>
                          <a:latin typeface="Arial"/>
                          <a:ea typeface="Arial"/>
                          <a:cs typeface="Arial"/>
                        </a:rPr>
                        <a:t>21%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FF0000"/>
                          </a:solidFill>
                          <a:effectLst/>
                          <a:latin typeface="Arial"/>
                          <a:ea typeface="Arial"/>
                          <a:cs typeface="Arial"/>
                        </a:rPr>
                        <a:t>-17</a:t>
                      </a:r>
                    </a:p>
                  </a:txBody>
                  <a:tcPr marL="6350" marR="6350" marT="6350" marB="0" anchor="ctr">
                    <a:lnL w="12700" cap="flat" cmpd="sng" algn="ctr">
                      <a:solidFill>
                        <a:schemeClr val="bg1"/>
                      </a:solidFill>
                      <a:prstDash val="solid"/>
                      <a:round/>
                      <a:headEnd type="none" w="med" len="med"/>
                      <a:tailEnd type="none" w="med" len="med"/>
                    </a:lnL>
                    <a:solidFill>
                      <a:srgbClr val="E6E6E6"/>
                    </a:solidFill>
                  </a:tcPr>
                </a:tc>
                <a:extLst>
                  <a:ext uri="{0D108BD9-81ED-4DB2-BD59-A6C34878D82A}">
                    <a16:rowId xmlns:a16="http://schemas.microsoft.com/office/drawing/2014/main" val="2657240593"/>
                  </a:ext>
                </a:extLst>
              </a:tr>
              <a:tr h="503751">
                <a:tc>
                  <a:txBody>
                    <a:bodyPr/>
                    <a:lstStyle/>
                    <a:p>
                      <a:pPr algn="l" fontAlgn="b"/>
                      <a:r>
                        <a:rPr lang="cy-GB" sz="1000" b="0" i="0" strike="noStrike" cap="none" spc="0" baseline="0">
                          <a:solidFill>
                            <a:srgbClr val="6D6E71"/>
                          </a:solidFill>
                          <a:effectLst/>
                          <a:latin typeface="Arial"/>
                          <a:ea typeface="Arial"/>
                          <a:cs typeface="Arial"/>
                        </a:rPr>
                        <a:t>Pennu dyddiadau cau afrealistig</a:t>
                      </a:r>
                    </a:p>
                  </a:txBody>
                  <a:tcPr marL="6350" marR="6350" marT="6350" marB="0" anchor="ctr">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cy-GB" sz="1200" b="1" i="0" strike="noStrike" cap="none" spc="0" baseline="0">
                          <a:solidFill>
                            <a:srgbClr val="6D6E71"/>
                          </a:solidFill>
                          <a:effectLst/>
                          <a:latin typeface="Arial"/>
                          <a:ea typeface="Arial"/>
                          <a:cs typeface="Arial"/>
                        </a:rPr>
                        <a:t>14%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cy-GB" sz="1200" b="1" i="0" strike="noStrike" cap="none" spc="0" baseline="0">
                          <a:solidFill>
                            <a:srgbClr val="6D6E71"/>
                          </a:solidFill>
                          <a:effectLst/>
                          <a:latin typeface="Arial"/>
                          <a:ea typeface="Arial"/>
                          <a:cs typeface="Arial"/>
                        </a:rPr>
                        <a:t>-4</a:t>
                      </a:r>
                    </a:p>
                  </a:txBody>
                  <a:tcPr marL="6350" marR="6350" marT="6350" marB="0"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4041059723"/>
                  </a:ext>
                </a:extLst>
              </a:tr>
              <a:tr h="432044">
                <a:tc>
                  <a:txBody>
                    <a:bodyPr/>
                    <a:lstStyle/>
                    <a:p>
                      <a:pPr algn="l" fontAlgn="b"/>
                      <a:r>
                        <a:rPr lang="cy-GB" sz="1000" b="0" i="0" strike="noStrike" cap="none" spc="0" baseline="0">
                          <a:solidFill>
                            <a:srgbClr val="6D6E71"/>
                          </a:solidFill>
                          <a:effectLst/>
                          <a:latin typeface="Arial"/>
                          <a:ea typeface="Arial"/>
                          <a:cs typeface="Arial"/>
                        </a:rPr>
                        <a:t>Iaith sarhaus</a:t>
                      </a:r>
                    </a:p>
                  </a:txBody>
                  <a:tcPr marL="6350" marR="6350" marT="6350" marB="0" anchor="ctr">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6D6E71"/>
                          </a:solidFill>
                          <a:effectLst/>
                          <a:latin typeface="Arial"/>
                          <a:ea typeface="Arial"/>
                          <a:cs typeface="Arial"/>
                        </a:rPr>
                        <a:t>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FF0000"/>
                          </a:solidFill>
                          <a:effectLst/>
                          <a:latin typeface="Arial"/>
                          <a:ea typeface="Arial"/>
                          <a:cs typeface="Arial"/>
                        </a:rPr>
                        <a:t>-13</a:t>
                      </a:r>
                    </a:p>
                  </a:txBody>
                  <a:tcPr marL="6350" marR="6350" marT="6350" marB="0" anchor="ctr">
                    <a:lnL w="12700" cap="flat" cmpd="sng" algn="ctr">
                      <a:solidFill>
                        <a:schemeClr val="bg1"/>
                      </a:solidFill>
                      <a:prstDash val="solid"/>
                      <a:round/>
                      <a:headEnd type="none" w="med" len="med"/>
                      <a:tailEnd type="none" w="med" len="med"/>
                    </a:lnL>
                    <a:solidFill>
                      <a:srgbClr val="E6E6E6"/>
                    </a:solidFill>
                  </a:tcPr>
                </a:tc>
                <a:extLst>
                  <a:ext uri="{0D108BD9-81ED-4DB2-BD59-A6C34878D82A}">
                    <a16:rowId xmlns:a16="http://schemas.microsoft.com/office/drawing/2014/main" val="2445770099"/>
                  </a:ext>
                </a:extLst>
              </a:tr>
              <a:tr h="432044">
                <a:tc>
                  <a:txBody>
                    <a:bodyPr/>
                    <a:lstStyle/>
                    <a:p>
                      <a:pPr algn="l" fontAlgn="b"/>
                      <a:r>
                        <a:rPr lang="cy-GB" sz="1000" b="0" i="0" strike="noStrike" cap="none" spc="0" baseline="0">
                          <a:solidFill>
                            <a:srgbClr val="6D6E71"/>
                          </a:solidFill>
                          <a:effectLst/>
                          <a:latin typeface="Arial"/>
                          <a:ea typeface="Arial"/>
                          <a:cs typeface="Arial"/>
                        </a:rPr>
                        <a:t>Cyffwrdd â chi’n amhriodol</a:t>
                      </a:r>
                    </a:p>
                  </a:txBody>
                  <a:tcPr marL="6350" marR="6350" marT="6350" marB="0" anchor="ctr">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cy-GB" sz="1200" b="1" i="0" strike="noStrike" cap="none" spc="0" baseline="0">
                          <a:solidFill>
                            <a:srgbClr val="6D6E71"/>
                          </a:solidFill>
                          <a:effectLst/>
                          <a:latin typeface="Arial"/>
                          <a:ea typeface="Arial"/>
                          <a:cs typeface="Arial"/>
                        </a:rPr>
                        <a:t>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cy-GB" sz="1200" b="1" i="0" strike="noStrike" cap="none" spc="0" baseline="0">
                          <a:solidFill>
                            <a:srgbClr val="6D6E71"/>
                          </a:solidFill>
                          <a:effectLst/>
                          <a:latin typeface="Arial"/>
                          <a:ea typeface="Arial"/>
                          <a:cs typeface="Arial"/>
                        </a:rPr>
                        <a:t>+1</a:t>
                      </a:r>
                    </a:p>
                  </a:txBody>
                  <a:tcPr marL="6350" marR="6350" marT="6350" marB="0"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513899624"/>
                  </a:ext>
                </a:extLst>
              </a:tr>
              <a:tr h="432044">
                <a:tc>
                  <a:txBody>
                    <a:bodyPr/>
                    <a:lstStyle/>
                    <a:p>
                      <a:pPr algn="l" fontAlgn="b"/>
                      <a:r>
                        <a:rPr lang="cy-GB" sz="1000" b="0" i="0" strike="noStrike" cap="none" spc="0" baseline="0">
                          <a:solidFill>
                            <a:srgbClr val="6D6E71"/>
                          </a:solidFill>
                          <a:effectLst/>
                          <a:latin typeface="Arial"/>
                          <a:ea typeface="Arial"/>
                          <a:cs typeface="Arial"/>
                        </a:rPr>
                        <a:t>Hil/ethnigrwydd</a:t>
                      </a:r>
                    </a:p>
                  </a:txBody>
                  <a:tcPr marL="6350" marR="6350" marT="6350" marB="0" anchor="ctr">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6D6E71"/>
                          </a:solidFill>
                          <a:effectLst/>
                          <a:latin typeface="Arial"/>
                          <a:ea typeface="Arial"/>
                          <a:cs typeface="Arial"/>
                        </a:rPr>
                        <a:t>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6E6E6"/>
                    </a:solidFill>
                  </a:tcPr>
                </a:tc>
                <a:tc>
                  <a:txBody>
                    <a:bodyPr/>
                    <a:lstStyle/>
                    <a:p>
                      <a:pPr algn="ctr" fontAlgn="b"/>
                      <a:endParaRPr lang="en-GB" sz="1200" b="1" i="0" u="none" strike="noStrike">
                        <a:solidFill>
                          <a:srgbClr val="6D6E71"/>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solidFill>
                      <a:srgbClr val="E6E6E6"/>
                    </a:solidFill>
                  </a:tcPr>
                </a:tc>
                <a:extLst>
                  <a:ext uri="{0D108BD9-81ED-4DB2-BD59-A6C34878D82A}">
                    <a16:rowId xmlns:a16="http://schemas.microsoft.com/office/drawing/2014/main" val="1741559605"/>
                  </a:ext>
                </a:extLst>
              </a:tr>
              <a:tr h="432044">
                <a:tc>
                  <a:txBody>
                    <a:bodyPr/>
                    <a:lstStyle/>
                    <a:p>
                      <a:pPr algn="l" fontAlgn="b"/>
                      <a:r>
                        <a:rPr lang="cy-GB" sz="1000" b="0" i="0" strike="noStrike" cap="none" spc="0" baseline="0">
                          <a:solidFill>
                            <a:srgbClr val="6D6E71"/>
                          </a:solidFill>
                          <a:effectLst/>
                          <a:latin typeface="Arial"/>
                          <a:ea typeface="Arial"/>
                          <a:cs typeface="Arial"/>
                        </a:rPr>
                        <a:t> Rhywiol</a:t>
                      </a:r>
                    </a:p>
                  </a:txBody>
                  <a:tcPr marL="6350" marR="6350" marT="6350" marB="0" anchor="ctr">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cy-GB" sz="1200" b="1" i="0" strike="noStrike" cap="none" spc="0" baseline="0">
                          <a:solidFill>
                            <a:srgbClr val="6D6E71"/>
                          </a:solidFill>
                          <a:effectLst/>
                          <a:latin typeface="Arial"/>
                          <a:ea typeface="Arial"/>
                          <a:cs typeface="Arial"/>
                        </a:rPr>
                        <a:t>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endParaRPr lang="en-GB" sz="1200" b="1" i="0" u="none" strike="noStrike">
                        <a:solidFill>
                          <a:srgbClr val="6D6E71"/>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218704368"/>
                  </a:ext>
                </a:extLst>
              </a:tr>
              <a:tr h="432044">
                <a:tc>
                  <a:txBody>
                    <a:bodyPr/>
                    <a:lstStyle/>
                    <a:p>
                      <a:pPr algn="l" fontAlgn="b"/>
                      <a:r>
                        <a:rPr lang="cy-GB" sz="1000" b="0" i="0" strike="noStrike" cap="none" spc="0" baseline="0">
                          <a:solidFill>
                            <a:srgbClr val="6D6E71"/>
                          </a:solidFill>
                          <a:effectLst/>
                          <a:latin typeface="Arial"/>
                          <a:ea typeface="Arial"/>
                          <a:cs typeface="Arial"/>
                        </a:rPr>
                        <a:t>Arall (rhowch fanylion…)</a:t>
                      </a:r>
                    </a:p>
                  </a:txBody>
                  <a:tcPr marL="6350" marR="6350" marT="6350" marB="0" anchor="ctr">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6D6E71"/>
                          </a:solidFill>
                          <a:effectLst/>
                          <a:latin typeface="Arial"/>
                          <a:ea typeface="Arial"/>
                          <a:cs typeface="Arial"/>
                        </a:rPr>
                        <a:t>10%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6E6E6"/>
                    </a:solidFill>
                  </a:tcPr>
                </a:tc>
                <a:tc>
                  <a:txBody>
                    <a:bodyPr/>
                    <a:lstStyle/>
                    <a:p>
                      <a:pPr algn="ctr" fontAlgn="b"/>
                      <a:r>
                        <a:rPr lang="cy-GB" sz="1200" b="1" i="0" strike="noStrike" cap="none" spc="0" baseline="0">
                          <a:solidFill>
                            <a:srgbClr val="FF0000"/>
                          </a:solidFill>
                          <a:effectLst/>
                          <a:latin typeface="Arial"/>
                          <a:ea typeface="Arial"/>
                          <a:cs typeface="Arial"/>
                        </a:rPr>
                        <a:t>-12</a:t>
                      </a:r>
                    </a:p>
                  </a:txBody>
                  <a:tcPr marL="6350" marR="6350" marT="6350" marB="0" anchor="ctr">
                    <a:lnL w="12700" cap="flat" cmpd="sng" algn="ctr">
                      <a:solidFill>
                        <a:schemeClr val="bg1"/>
                      </a:solidFill>
                      <a:prstDash val="solid"/>
                      <a:round/>
                      <a:headEnd type="none" w="med" len="med"/>
                      <a:tailEnd type="none" w="med" len="med"/>
                    </a:lnL>
                    <a:solidFill>
                      <a:srgbClr val="E6E6E6"/>
                    </a:solidFill>
                  </a:tcPr>
                </a:tc>
                <a:extLst>
                  <a:ext uri="{0D108BD9-81ED-4DB2-BD59-A6C34878D82A}">
                    <a16:rowId xmlns:a16="http://schemas.microsoft.com/office/drawing/2014/main" val="2953885829"/>
                  </a:ext>
                </a:extLst>
              </a:tr>
            </a:tbl>
          </a:graphicData>
        </a:graphic>
      </p:graphicFrame>
    </p:spTree>
    <p:extLst>
      <p:ext uri="{BB962C8B-B14F-4D97-AF65-F5344CB8AC3E}">
        <p14:creationId xmlns:p14="http://schemas.microsoft.com/office/powerpoint/2010/main" val="93946985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4089591512"/>
              </p:ext>
            </p:extLst>
          </p:nvPr>
        </p:nvGraphicFramePr>
        <p:xfrm>
          <a:off x="520717" y="1182686"/>
          <a:ext cx="11155344" cy="3155314"/>
        </p:xfrm>
        <a:graphic>
          <a:graphicData uri="http://schemas.openxmlformats.org/drawingml/2006/table">
            <a:tbl>
              <a:tblPr firstRow="1" bandRow="1">
                <a:tableStyleId>{2D5ABB26-0587-4C30-8999-92F81FD0307C}</a:tableStyleId>
              </a:tblPr>
              <a:tblGrid>
                <a:gridCol w="3894121">
                  <a:extLst>
                    <a:ext uri="{9D8B030D-6E8A-4147-A177-3AD203B41FA5}">
                      <a16:colId xmlns:a16="http://schemas.microsoft.com/office/drawing/2014/main" val="2486422282"/>
                    </a:ext>
                  </a:extLst>
                </a:gridCol>
                <a:gridCol w="3886200">
                  <a:extLst>
                    <a:ext uri="{9D8B030D-6E8A-4147-A177-3AD203B41FA5}">
                      <a16:colId xmlns:a16="http://schemas.microsoft.com/office/drawing/2014/main" val="3915770273"/>
                    </a:ext>
                  </a:extLst>
                </a:gridCol>
                <a:gridCol w="3375023">
                  <a:extLst>
                    <a:ext uri="{9D8B030D-6E8A-4147-A177-3AD203B41FA5}">
                      <a16:colId xmlns:a16="http://schemas.microsoft.com/office/drawing/2014/main" val="2258038478"/>
                    </a:ext>
                  </a:extLst>
                </a:gridCol>
              </a:tblGrid>
              <a:tr h="537472">
                <a:tc>
                  <a:txBody>
                    <a:bodyPr/>
                    <a:lstStyle/>
                    <a:p>
                      <a:pPr algn="l"/>
                      <a:r>
                        <a:rPr lang="cy-GB" sz="1400" b="1" i="0" strike="noStrike" cap="none" spc="0" baseline="0">
                          <a:solidFill>
                            <a:srgbClr val="F2F2F2"/>
                          </a:solidFill>
                          <a:effectLst/>
                          <a:latin typeface="Arial"/>
                          <a:ea typeface="Arial"/>
                          <a:cs typeface="Arial"/>
                        </a:rPr>
                        <a:t>Aflonyddu a bwlio (III)</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a ddewisodd yr opsiwn</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457842">
                <a:tc>
                  <a:txBody>
                    <a:bodyPr/>
                    <a:lstStyle/>
                    <a:p>
                      <a:pPr marL="87313" indent="0" algn="l" defTabSz="914400" rtl="0" eaLnBrk="1" fontAlgn="ctr" latinLnBrk="0" hangingPunct="1">
                        <a:lnSpc>
                          <a:spcPct val="120000"/>
                        </a:lnSpc>
                        <a:spcBef>
                          <a:spcPts val="600"/>
                        </a:spcBef>
                        <a:spcAft>
                          <a:spcPts val="600"/>
                        </a:spcAft>
                      </a:pPr>
                      <a:r>
                        <a:rPr lang="cy-GB" sz="1100" b="1" i="0" strike="noStrike" cap="none" spc="0" baseline="0">
                          <a:solidFill>
                            <a:srgbClr val="6D6E71"/>
                          </a:solidFill>
                          <a:effectLst/>
                          <a:latin typeface="Arial"/>
                          <a:ea typeface="Arial"/>
                          <a:cs typeface="Arial"/>
                        </a:rPr>
                        <a:t>A wnaethoch roi gwybod am y bwlio a'r aflonyddu?</a:t>
                      </a:r>
                    </a:p>
                  </a:txBody>
                  <a:tcPr anchor="ctr">
                    <a:lnT w="12700" cap="flat" cmpd="sng" algn="ctr">
                      <a:solidFill>
                        <a:schemeClr val="bg2"/>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100" b="1" i="0" u="none" strike="noStrike" kern="1200" cap="none" spc="0" normalizeH="0" baseline="0" noProof="0">
                        <a:ln>
                          <a:noFill/>
                        </a:ln>
                        <a:solidFill>
                          <a:schemeClr val="tx1"/>
                        </a:solidFill>
                        <a:effectLst/>
                        <a:uLnTx/>
                        <a:uFillTx/>
                        <a:latin typeface="+mn-lt"/>
                        <a:ea typeface="+mn-ea"/>
                        <a:cs typeface="+mn-cs"/>
                      </a:endParaRPr>
                    </a:p>
                  </a:txBody>
                  <a:tcPr anchor="ctr">
                    <a:lnT w="12700" cap="flat" cmpd="sng" algn="ctr">
                      <a:solidFill>
                        <a:schemeClr val="bg2"/>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868322297"/>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Do – i reolwr</a:t>
                      </a:r>
                    </a:p>
                  </a:txBody>
                  <a:tcPr marL="0" marR="0" marT="0" marB="0" anchor="ctr">
                    <a:solidFill>
                      <a:schemeClr val="bg2">
                        <a:lumMod val="95000"/>
                      </a:schemeClr>
                    </a:solidFill>
                  </a:tcPr>
                </a:tc>
                <a:tc>
                  <a:txBody>
                    <a:bodyPr/>
                    <a:lstStyle/>
                    <a:p>
                      <a:pPr algn="ctr" fontAlgn="ctr"/>
                      <a:r>
                        <a:rPr lang="cy-GB" sz="1200" b="1" i="0" strike="noStrike" cap="none" spc="0" baseline="0">
                          <a:solidFill>
                            <a:srgbClr val="6D6E71"/>
                          </a:solidFill>
                          <a:effectLst/>
                          <a:latin typeface="Arial"/>
                          <a:ea typeface="Arial"/>
                          <a:cs typeface="Arial"/>
                        </a:rPr>
                        <a:t>41%</a:t>
                      </a:r>
                    </a:p>
                  </a:txBody>
                  <a:tcPr marL="0" marR="0" marT="0" marB="0" anchor="ctr">
                    <a:solidFill>
                      <a:schemeClr val="bg2">
                        <a:lumMod val="95000"/>
                      </a:schemeClr>
                    </a:solidFill>
                  </a:tcPr>
                </a:tc>
                <a:tc>
                  <a:txBody>
                    <a:bodyPr/>
                    <a:lstStyle/>
                    <a:p>
                      <a:pPr algn="ctr" fontAlgn="ctr"/>
                      <a:endParaRPr lang="en-GB" sz="1200" b="1" i="0" u="none" strike="noStrike">
                        <a:solidFill>
                          <a:srgbClr val="92D050"/>
                        </a:solidFill>
                        <a:effectLst/>
                        <a:latin typeface="Arial" panose="020B0604020202020204" pitchFamily="34" charset="0"/>
                      </a:endParaRPr>
                    </a:p>
                  </a:txBody>
                  <a:tcPr marL="0" marR="0" marT="0" marB="0" anchor="ctr">
                    <a:solidFill>
                      <a:schemeClr val="bg2">
                        <a:lumMod val="95000"/>
                      </a:schemeClr>
                    </a:solidFill>
                  </a:tcPr>
                </a:tc>
                <a:extLst>
                  <a:ext uri="{0D108BD9-81ED-4DB2-BD59-A6C34878D82A}">
                    <a16:rowId xmlns:a16="http://schemas.microsoft.com/office/drawing/2014/main" val="1222668292"/>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Do – i Adnoddau Dynol</a:t>
                      </a:r>
                    </a:p>
                  </a:txBody>
                  <a:tcPr marL="0" marR="0" marT="0" marB="0" anchor="ctr"/>
                </a:tc>
                <a:tc>
                  <a:txBody>
                    <a:bodyPr/>
                    <a:lstStyle/>
                    <a:p>
                      <a:pPr algn="ctr" fontAlgn="ctr"/>
                      <a:r>
                        <a:rPr lang="cy-GB" sz="1200" b="1" i="0" strike="noStrike" cap="none" spc="0" baseline="0">
                          <a:solidFill>
                            <a:srgbClr val="6D6E71"/>
                          </a:solidFill>
                          <a:effectLst/>
                          <a:latin typeface="Arial"/>
                          <a:ea typeface="Arial"/>
                          <a:cs typeface="Arial"/>
                        </a:rPr>
                        <a:t>26%</a:t>
                      </a:r>
                    </a:p>
                  </a:txBody>
                  <a:tcPr marL="0" marR="0" marT="0" marB="0" anchor="ctr"/>
                </a:tc>
                <a:tc>
                  <a:txBody>
                    <a:bodyPr/>
                    <a:lstStyle/>
                    <a:p>
                      <a:pPr algn="ctr" fontAlgn="ctr"/>
                      <a:endParaRPr lang="en-GB" sz="1200" b="1" i="0" u="none" strike="noStrike">
                        <a:solidFill>
                          <a:srgbClr val="FF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99218821"/>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Do – i Bwyllgor Gweithredu’r brifysgol</a:t>
                      </a:r>
                    </a:p>
                  </a:txBody>
                  <a:tcPr marL="0" marR="0" marT="0" marB="0" anchor="c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3%</a:t>
                      </a:r>
                    </a:p>
                  </a:txBody>
                  <a:tcPr marL="0" marR="0" marT="0" marB="0" anchor="ctr">
                    <a:solidFill>
                      <a:srgbClr val="E6E6E6"/>
                    </a:solidFill>
                  </a:tcPr>
                </a:tc>
                <a:tc>
                  <a:txBody>
                    <a:bodyPr/>
                    <a:lstStyle/>
                    <a:p>
                      <a:pPr algn="ctr" fontAlgn="ctr"/>
                      <a:endParaRPr lang="en-GB" sz="1200" b="1" i="0" u="none" strike="noStrike">
                        <a:solidFill>
                          <a:srgbClr val="6D6E71"/>
                        </a:solidFill>
                        <a:effectLst/>
                        <a:latin typeface="Arial" panose="020B0604020202020204" pitchFamily="34" charset="0"/>
                      </a:endParaRPr>
                    </a:p>
                  </a:txBody>
                  <a:tcPr marL="0" marR="0" marT="0" marB="0" anchor="ctr">
                    <a:solidFill>
                      <a:srgbClr val="E6E6E6"/>
                    </a:solidFill>
                  </a:tcPr>
                </a:tc>
                <a:extLst>
                  <a:ext uri="{0D108BD9-81ED-4DB2-BD59-A6C34878D82A}">
                    <a16:rowId xmlns:a16="http://schemas.microsoft.com/office/drawing/2014/main" val="1591349547"/>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Do - i gynrychiolydd undeb llafur</a:t>
                      </a:r>
                    </a:p>
                  </a:txBody>
                  <a:tcPr marL="0" marR="0" marT="0" marB="0" anchor="ctr"/>
                </a:tc>
                <a:tc>
                  <a:txBody>
                    <a:bodyPr/>
                    <a:lstStyle/>
                    <a:p>
                      <a:pPr algn="ctr" fontAlgn="ctr"/>
                      <a:r>
                        <a:rPr lang="cy-GB" sz="1200" b="1" i="0" strike="noStrike" cap="none" spc="0" baseline="0">
                          <a:solidFill>
                            <a:srgbClr val="6D6E71"/>
                          </a:solidFill>
                          <a:effectLst/>
                          <a:latin typeface="Arial"/>
                          <a:ea typeface="Arial"/>
                          <a:cs typeface="Arial"/>
                        </a:rPr>
                        <a:t>9%</a:t>
                      </a:r>
                    </a:p>
                  </a:txBody>
                  <a:tcPr marL="0" marR="0" marT="0" marB="0" anchor="ctr"/>
                </a:tc>
                <a:tc>
                  <a:txBody>
                    <a:bodyPr/>
                    <a:lstStyle/>
                    <a:p>
                      <a:pPr algn="ctr" fontAlgn="ctr"/>
                      <a:endParaRPr lang="en-GB" sz="1200" b="1" i="0" u="none" strike="noStrike">
                        <a:solidFill>
                          <a:srgbClr val="6D6E71"/>
                        </a:solidFill>
                        <a:effectLst/>
                        <a:latin typeface="Arial" panose="020B0604020202020204" pitchFamily="34" charset="0"/>
                      </a:endParaRPr>
                    </a:p>
                  </a:txBody>
                  <a:tcPr marL="0" marR="0" marT="0" marB="0" anchor="ctr"/>
                </a:tc>
                <a:extLst>
                  <a:ext uri="{0D108BD9-81ED-4DB2-BD59-A6C34878D82A}">
                    <a16:rowId xmlns:a16="http://schemas.microsoft.com/office/drawing/2014/main" val="2674987367"/>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Do – i rywun arall (rhowch fanylion)</a:t>
                      </a:r>
                    </a:p>
                  </a:txBody>
                  <a:tcPr marL="0" marR="0" marT="0" marB="0" anchor="ctr">
                    <a:solidFill>
                      <a:srgbClr val="E6E6E6"/>
                    </a:solidFill>
                  </a:tcPr>
                </a:tc>
                <a:tc>
                  <a:txBody>
                    <a:bodyPr/>
                    <a:lstStyle/>
                    <a:p>
                      <a:pPr algn="ctr" fontAlgn="ctr"/>
                      <a:r>
                        <a:rPr lang="cy-GB" sz="1200" b="1" i="0" strike="noStrike" cap="none" spc="0" baseline="0">
                          <a:solidFill>
                            <a:srgbClr val="6D6E71"/>
                          </a:solidFill>
                          <a:effectLst/>
                          <a:latin typeface="Arial"/>
                          <a:ea typeface="Arial"/>
                          <a:cs typeface="Arial"/>
                        </a:rPr>
                        <a:t>3%</a:t>
                      </a:r>
                    </a:p>
                  </a:txBody>
                  <a:tcPr marL="0" marR="0" marT="0" marB="0" anchor="ctr">
                    <a:solidFill>
                      <a:srgbClr val="E6E6E6"/>
                    </a:solidFill>
                  </a:tcPr>
                </a:tc>
                <a:tc>
                  <a:txBody>
                    <a:bodyPr/>
                    <a:lstStyle/>
                    <a:p>
                      <a:pPr algn="ctr" fontAlgn="ctr"/>
                      <a:endParaRPr lang="en-GB" sz="1200" b="1" i="0" u="none" strike="noStrike">
                        <a:solidFill>
                          <a:schemeClr val="accent1"/>
                        </a:solidFill>
                        <a:effectLst/>
                        <a:latin typeface="Arial" panose="020B0604020202020204" pitchFamily="34" charset="0"/>
                      </a:endParaRPr>
                    </a:p>
                  </a:txBody>
                  <a:tcPr marL="0" marR="0" marT="0" marB="0" anchor="ctr">
                    <a:solidFill>
                      <a:srgbClr val="E6E6E6"/>
                    </a:solidFill>
                  </a:tcPr>
                </a:tc>
                <a:extLst>
                  <a:ext uri="{0D108BD9-81ED-4DB2-BD59-A6C34878D82A}">
                    <a16:rowId xmlns:a16="http://schemas.microsoft.com/office/drawing/2014/main" val="3435923752"/>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Naddo</a:t>
                      </a:r>
                    </a:p>
                  </a:txBody>
                  <a:tcPr marL="0" marR="0" marT="0" marB="0" anchor="ctr">
                    <a:solidFill>
                      <a:schemeClr val="bg1"/>
                    </a:solidFill>
                  </a:tcPr>
                </a:tc>
                <a:tc>
                  <a:txBody>
                    <a:bodyPr/>
                    <a:lstStyle/>
                    <a:p>
                      <a:pPr algn="ctr" fontAlgn="ctr"/>
                      <a:r>
                        <a:rPr lang="cy-GB" sz="1200" b="1" i="0" strike="noStrike" cap="none" spc="0" baseline="0">
                          <a:solidFill>
                            <a:srgbClr val="6D6E71"/>
                          </a:solidFill>
                          <a:effectLst/>
                          <a:latin typeface="Arial"/>
                          <a:ea typeface="Arial"/>
                          <a:cs typeface="Arial"/>
                        </a:rPr>
                        <a:t>42%</a:t>
                      </a:r>
                    </a:p>
                  </a:txBody>
                  <a:tcPr marL="0" marR="0" marT="0" marB="0" anchor="ctr">
                    <a:solidFill>
                      <a:schemeClr val="bg1"/>
                    </a:solidFill>
                  </a:tcPr>
                </a:tc>
                <a:tc>
                  <a:txBody>
                    <a:bodyPr/>
                    <a:lstStyle/>
                    <a:p>
                      <a:pPr algn="ctr" fontAlgn="ctr"/>
                      <a:endParaRPr lang="en-GB" sz="1200" b="1" i="0" u="none" strike="noStrike">
                        <a:solidFill>
                          <a:schemeClr val="accent1"/>
                        </a:solidFill>
                        <a:effectLst/>
                        <a:latin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401017897"/>
                  </a:ext>
                </a:extLst>
              </a:tr>
            </a:tbl>
          </a:graphicData>
        </a:graphic>
      </p:graphicFrame>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7" name="Table 6">
            <a:extLst>
              <a:ext uri="{FF2B5EF4-FFF2-40B4-BE49-F238E27FC236}">
                <a16:creationId xmlns:a16="http://schemas.microsoft.com/office/drawing/2014/main" id="{F4D0EEBE-F3C2-4DBD-908E-96588D4ED5A4}"/>
              </a:ext>
            </a:extLst>
          </p:cNvPr>
          <p:cNvGraphicFramePr>
            <a:graphicFrameLocks noGrp="1"/>
          </p:cNvGraphicFramePr>
          <p:nvPr>
            <p:extLst>
              <p:ext uri="{D42A27DB-BD31-4B8C-83A1-F6EECF244321}">
                <p14:modId xmlns:p14="http://schemas.microsoft.com/office/powerpoint/2010/main" val="1262946568"/>
              </p:ext>
            </p:extLst>
          </p:nvPr>
        </p:nvGraphicFramePr>
        <p:xfrm>
          <a:off x="520718" y="4427976"/>
          <a:ext cx="11155345" cy="1466144"/>
        </p:xfrm>
        <a:graphic>
          <a:graphicData uri="http://schemas.openxmlformats.org/drawingml/2006/table">
            <a:tbl>
              <a:tblPr firstRow="1" bandRow="1">
                <a:tableStyleId>{2D5ABB26-0587-4C30-8999-92F81FD0307C}</a:tableStyleId>
              </a:tblPr>
              <a:tblGrid>
                <a:gridCol w="3894120">
                  <a:extLst>
                    <a:ext uri="{9D8B030D-6E8A-4147-A177-3AD203B41FA5}">
                      <a16:colId xmlns:a16="http://schemas.microsoft.com/office/drawing/2014/main" val="2486422282"/>
                    </a:ext>
                  </a:extLst>
                </a:gridCol>
                <a:gridCol w="3442825">
                  <a:extLst>
                    <a:ext uri="{9D8B030D-6E8A-4147-A177-3AD203B41FA5}">
                      <a16:colId xmlns:a16="http://schemas.microsoft.com/office/drawing/2014/main" val="3915770273"/>
                    </a:ext>
                  </a:extLst>
                </a:gridCol>
                <a:gridCol w="3818400">
                  <a:extLst>
                    <a:ext uri="{9D8B030D-6E8A-4147-A177-3AD203B41FA5}">
                      <a16:colId xmlns:a16="http://schemas.microsoft.com/office/drawing/2014/main" val="2258038478"/>
                    </a:ext>
                  </a:extLst>
                </a:gridCol>
              </a:tblGrid>
              <a:tr h="386144">
                <a:tc>
                  <a:txBody>
                    <a:bodyPr/>
                    <a:lstStyle/>
                    <a:p>
                      <a:pPr marL="87313" indent="0" algn="l" defTabSz="914400" rtl="0" eaLnBrk="1" fontAlgn="ctr" latinLnBrk="0" hangingPunct="1">
                        <a:lnSpc>
                          <a:spcPct val="120000"/>
                        </a:lnSpc>
                        <a:spcBef>
                          <a:spcPts val="600"/>
                        </a:spcBef>
                        <a:spcAft>
                          <a:spcPts val="600"/>
                        </a:spcAft>
                      </a:pPr>
                      <a:r>
                        <a:rPr lang="cy-GB" sz="1000" b="1" i="0" strike="noStrike" cap="none" spc="0" baseline="0">
                          <a:solidFill>
                            <a:srgbClr val="FFFFFF"/>
                          </a:solidFill>
                          <a:effectLst/>
                          <a:latin typeface="Arial"/>
                          <a:ea typeface="Arial"/>
                          <a:cs typeface="Arial"/>
                        </a:rPr>
                        <a:t>A gafodd eich cwyn ei datrys yn briodol?</a:t>
                      </a:r>
                    </a:p>
                  </a:txBody>
                  <a:tcPr marL="113401" marR="113401" marT="56699" marB="56699"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lang="en-GB" sz="1000" b="1" u="none" strike="noStrike" kern="1200" noProof="0">
                        <a:solidFill>
                          <a:schemeClr val="bg1"/>
                        </a:solidFill>
                        <a:effectLst/>
                        <a:latin typeface="+mn-lt"/>
                        <a:ea typeface="+mn-ea"/>
                        <a:cs typeface="+mn-cs"/>
                      </a:endParaRPr>
                    </a:p>
                  </a:txBody>
                  <a:tcPr marL="113401" marR="113401" marT="56699" marB="566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000" b="1" i="0" u="none" strike="noStrike" kern="1200" cap="none" spc="0" normalizeH="0" baseline="0">
                        <a:ln>
                          <a:noFill/>
                        </a:ln>
                        <a:solidFill>
                          <a:schemeClr val="bg1"/>
                        </a:solidFill>
                        <a:effectLst/>
                        <a:uLnTx/>
                        <a:uFillTx/>
                        <a:latin typeface="+mn-lt"/>
                        <a:ea typeface="+mn-ea"/>
                        <a:cs typeface="+mn-cs"/>
                      </a:endParaRPr>
                    </a:p>
                  </a:txBody>
                  <a:tcPr marL="113401" marR="113401" marT="56699" marB="56699" anchor="ctr">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868322297"/>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Do</a:t>
                      </a:r>
                    </a:p>
                  </a:txBody>
                  <a:tcPr marL="0" marR="0" marT="0"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216000" algn="ctr" fontAlgn="ctr"/>
                      <a:r>
                        <a:rPr lang="cy-GB" sz="1200" b="1" i="0" strike="noStrike" cap="none" spc="0" baseline="0">
                          <a:solidFill>
                            <a:srgbClr val="6D6E71"/>
                          </a:solidFill>
                          <a:effectLst/>
                          <a:latin typeface="Arial"/>
                          <a:ea typeface="Arial"/>
                          <a:cs typeface="Arial"/>
                        </a:rPr>
                        <a:t>      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216000" algn="ctr" fontAlgn="ctr"/>
                      <a:r>
                        <a:rPr lang="cy-GB" sz="1200" b="1" i="0" strike="noStrike" cap="none" spc="0" baseline="0">
                          <a:solidFill>
                            <a:srgbClr val="92D050"/>
                          </a:solidFill>
                          <a:effectLst/>
                          <a:latin typeface="Arial"/>
                          <a:ea typeface="Arial"/>
                          <a:cs typeface="Arial"/>
                        </a:rPr>
                        <a:t>+16</a:t>
                      </a:r>
                    </a:p>
                  </a:txBody>
                  <a:tcPr marL="0" marR="0" marT="0" marB="0" anchor="ctr">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222668292"/>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Mae'r gwyn yn parhau</a:t>
                      </a:r>
                    </a:p>
                  </a:txBody>
                  <a:tcPr marL="0" marR="0" marT="0"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16000" algn="ctr" fontAlgn="ctr"/>
                      <a:r>
                        <a:rPr lang="cy-GB" sz="1200" b="1" i="0" strike="noStrike" cap="none" spc="0" baseline="0">
                          <a:solidFill>
                            <a:srgbClr val="6D6E71"/>
                          </a:solidFill>
                          <a:effectLst/>
                          <a:latin typeface="Arial"/>
                          <a:ea typeface="Arial"/>
                          <a:cs typeface="Arial"/>
                        </a:rPr>
                        <a:t>     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16000" algn="ctr" fontAlgn="ctr"/>
                      <a:r>
                        <a:rPr lang="en-GB" sz="1200" b="0" i="0" u="none" strike="noStrike">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9218821"/>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Naddo</a:t>
                      </a:r>
                    </a:p>
                  </a:txBody>
                  <a:tcPr marL="0" marR="0" marT="0"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216000" algn="ctr" fontAlgn="ctr"/>
                      <a:r>
                        <a:rPr lang="cy-GB" sz="1200" b="1" i="0" strike="noStrike" cap="none" spc="0" baseline="0">
                          <a:solidFill>
                            <a:srgbClr val="6D6E71"/>
                          </a:solidFill>
                          <a:effectLst/>
                          <a:latin typeface="Arial"/>
                          <a:ea typeface="Arial"/>
                          <a:cs typeface="Arial"/>
                        </a:rPr>
                        <a:t>      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216000" algn="ctr" fontAlgn="ctr"/>
                      <a:r>
                        <a:rPr lang="cy-GB" sz="1200" b="1" i="0" strike="noStrike" cap="none" spc="0" baseline="0">
                          <a:solidFill>
                            <a:srgbClr val="FF0000"/>
                          </a:solidFill>
                          <a:effectLst/>
                          <a:latin typeface="Arial"/>
                          <a:ea typeface="Arial"/>
                          <a:cs typeface="Arial"/>
                        </a:rPr>
                        <a:t>-34</a:t>
                      </a:r>
                    </a:p>
                  </a:txBody>
                  <a:tcPr marL="0" marR="0" marT="0" marB="0" anchor="ctr">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91349547"/>
                  </a:ext>
                </a:extLst>
              </a:tr>
            </a:tbl>
          </a:graphicData>
        </a:graphic>
      </p:graphicFrame>
      <p:sp>
        <p:nvSpPr>
          <p:cNvPr id="6" name="Footer Placeholder 1">
            <a:extLst>
              <a:ext uri="{FF2B5EF4-FFF2-40B4-BE49-F238E27FC236}">
                <a16:creationId xmlns:a16="http://schemas.microsoft.com/office/drawing/2014/main" id="{5AFC3CBE-C310-EB43-B02B-4F92B51B6171}"/>
              </a:ext>
            </a:extLst>
          </p:cNvPr>
          <p:cNvSpPr txBox="1"/>
          <p:nvPr/>
        </p:nvSpPr>
        <p:spPr>
          <a:xfrm>
            <a:off x="2468821" y="6087686"/>
            <a:ext cx="5822692" cy="27828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Pob ymatebydd sydd wedi dioddef bwlio neu aflonyddu tra'n gweithio ym Mhrifysgol Bangor. ac eithrio mae’n well gennyf beidio â dweud (92).</a:t>
            </a:r>
          </a:p>
          <a:p>
            <a:r>
              <a:rPr lang="cy-GB" sz="900" b="1" i="0" strike="noStrike" cap="none" spc="0" baseline="0">
                <a:solidFill>
                  <a:srgbClr val="6D6E71"/>
                </a:solidFill>
                <a:effectLst/>
                <a:latin typeface="Arial"/>
                <a:ea typeface="Arial"/>
                <a:cs typeface="Arial"/>
              </a:rPr>
              <a:t>*</a:t>
            </a:r>
            <a:r>
              <a:rPr lang="cy-GB" sz="900" b="0" i="0" strike="noStrike" cap="none" spc="0" baseline="0">
                <a:solidFill>
                  <a:srgbClr val="6D6E71"/>
                </a:solidFill>
                <a:effectLst/>
                <a:latin typeface="Arial"/>
                <a:ea typeface="Arial"/>
                <a:cs typeface="Arial"/>
              </a:rPr>
              <a:t>Yr holl ymatebwyr a adroddodd am fwlio neu aflonyddu ac eithrio ddim yn gwybod (44). </a:t>
            </a:r>
            <a:endParaRPr lang="en-US" sz="900"/>
          </a:p>
        </p:txBody>
      </p:sp>
    </p:spTree>
    <p:extLst>
      <p:ext uri="{BB962C8B-B14F-4D97-AF65-F5344CB8AC3E}">
        <p14:creationId xmlns:p14="http://schemas.microsoft.com/office/powerpoint/2010/main" val="299836026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1305230412"/>
              </p:ext>
            </p:extLst>
          </p:nvPr>
        </p:nvGraphicFramePr>
        <p:xfrm>
          <a:off x="515937" y="1268413"/>
          <a:ext cx="11160126" cy="3911248"/>
        </p:xfrm>
        <a:graphic>
          <a:graphicData uri="http://schemas.openxmlformats.org/drawingml/2006/table">
            <a:tbl>
              <a:tblPr firstRow="1" bandRow="1">
                <a:tableStyleId>{2D5ABB26-0587-4C30-8999-92F81FD0307C}</a:tableStyleId>
              </a:tblPr>
              <a:tblGrid>
                <a:gridCol w="3720042">
                  <a:extLst>
                    <a:ext uri="{9D8B030D-6E8A-4147-A177-3AD203B41FA5}">
                      <a16:colId xmlns:a16="http://schemas.microsoft.com/office/drawing/2014/main" val="2486422282"/>
                    </a:ext>
                  </a:extLst>
                </a:gridCol>
                <a:gridCol w="3720042">
                  <a:extLst>
                    <a:ext uri="{9D8B030D-6E8A-4147-A177-3AD203B41FA5}">
                      <a16:colId xmlns:a16="http://schemas.microsoft.com/office/drawing/2014/main" val="3915770273"/>
                    </a:ext>
                  </a:extLst>
                </a:gridCol>
                <a:gridCol w="3720042">
                  <a:extLst>
                    <a:ext uri="{9D8B030D-6E8A-4147-A177-3AD203B41FA5}">
                      <a16:colId xmlns:a16="http://schemas.microsoft.com/office/drawing/2014/main" val="2258038478"/>
                    </a:ext>
                  </a:extLst>
                </a:gridCol>
              </a:tblGrid>
              <a:tr h="537472">
                <a:tc>
                  <a:txBody>
                    <a:bodyPr/>
                    <a:lstStyle/>
                    <a:p>
                      <a:pPr algn="l"/>
                      <a:r>
                        <a:rPr lang="cy-GB" sz="1400" b="1" i="0" strike="noStrike" cap="none" spc="0" baseline="0">
                          <a:solidFill>
                            <a:srgbClr val="F2F2F2"/>
                          </a:solidFill>
                          <a:effectLst/>
                          <a:latin typeface="Arial"/>
                          <a:ea typeface="Arial"/>
                          <a:cs typeface="Arial"/>
                        </a:rPr>
                        <a:t>Aflonyddu a bwlio (IV)</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a ddewisodd yr opsiwn</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457842">
                <a:tc>
                  <a:txBody>
                    <a:bodyPr/>
                    <a:lstStyle/>
                    <a:p>
                      <a:pPr marL="87313" indent="0" algn="l" defTabSz="914400" rtl="0" eaLnBrk="1" fontAlgn="ctr" latinLnBrk="0" hangingPunct="1">
                        <a:lnSpc>
                          <a:spcPct val="120000"/>
                        </a:lnSpc>
                        <a:spcBef>
                          <a:spcPts val="600"/>
                        </a:spcBef>
                        <a:spcAft>
                          <a:spcPts val="600"/>
                        </a:spcAft>
                      </a:pPr>
                      <a:r>
                        <a:rPr lang="cy-GB" sz="1100" b="1" i="0" strike="noStrike" cap="none" spc="0" baseline="0">
                          <a:solidFill>
                            <a:srgbClr val="6D6E71"/>
                          </a:solidFill>
                          <a:effectLst/>
                          <a:latin typeface="Arial"/>
                          <a:ea typeface="Arial"/>
                          <a:cs typeface="Arial"/>
                        </a:rPr>
                        <a:t>Pam wnaethoch chi benderfynu peidio â rhoi gwybod amdano?</a:t>
                      </a:r>
                    </a:p>
                  </a:txBody>
                  <a:tcPr anchor="ctr">
                    <a:lnT w="12700" cap="flat" cmpd="sng" algn="ctr">
                      <a:solidFill>
                        <a:schemeClr val="bg2"/>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lang="en-GB" sz="1400" b="1" kern="1200" noProof="0">
                        <a:solidFill>
                          <a:schemeClr val="bg2"/>
                        </a:solidFill>
                        <a:latin typeface="+mn-lt"/>
                        <a:ea typeface="Verdana" panose="020B0604030504040204" pitchFamily="34" charset="0"/>
                        <a:cs typeface="+mn-cs"/>
                      </a:endParaRPr>
                    </a:p>
                  </a:txBody>
                  <a:tcPr anchor="ctr">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868322297"/>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Wedi datrys y mater heb ei adrodd</a:t>
                      </a:r>
                    </a:p>
                  </a:txBody>
                  <a:tcPr marL="0" marR="0" marT="0" marB="0" anchor="ctr">
                    <a:solidFill>
                      <a:schemeClr val="bg2">
                        <a:lumMod val="95000"/>
                      </a:schemeClr>
                    </a:solidFill>
                  </a:tcPr>
                </a:tc>
                <a:tc>
                  <a:txBody>
                    <a:bodyPr/>
                    <a:lstStyle/>
                    <a:p>
                      <a:pPr marL="216000" algn="ctr" fontAlgn="ctr"/>
                      <a:r>
                        <a:rPr lang="cy-GB" sz="1200" b="1" i="0" strike="noStrike" cap="none" spc="0" baseline="0">
                          <a:solidFill>
                            <a:srgbClr val="6D6E71"/>
                          </a:solidFill>
                          <a:effectLst/>
                          <a:latin typeface="Arial"/>
                          <a:ea typeface="Arial"/>
                          <a:cs typeface="Arial"/>
                        </a:rPr>
                        <a:t>0%</a:t>
                      </a:r>
                    </a:p>
                  </a:txBody>
                  <a:tcPr marL="0" marR="0" marT="0" marB="0" anchor="ctr">
                    <a:lnR w="12700" cap="flat" cmpd="sng" algn="ctr">
                      <a:noFill/>
                      <a:prstDash val="solid"/>
                      <a:round/>
                      <a:headEnd type="none" w="med" len="med"/>
                      <a:tailEnd type="none" w="med" len="med"/>
                    </a:lnR>
                    <a:solidFill>
                      <a:schemeClr val="bg2">
                        <a:lumMod val="95000"/>
                      </a:schemeClr>
                    </a:solidFill>
                  </a:tcPr>
                </a:tc>
                <a:tc>
                  <a:txBody>
                    <a:bodyPr/>
                    <a:lstStyle/>
                    <a:p>
                      <a:pPr marL="216000" algn="ctr" fontAlgn="ctr"/>
                      <a:r>
                        <a:rPr lang="cy-GB" sz="1200" b="1" i="0" strike="noStrike" cap="none" spc="0" baseline="0">
                          <a:solidFill>
                            <a:srgbClr val="6D6E71"/>
                          </a:solidFill>
                          <a:effectLst/>
                          <a:latin typeface="Arial"/>
                          <a:ea typeface="Arial"/>
                          <a:cs typeface="Arial"/>
                        </a:rPr>
                        <a:t>-2</a:t>
                      </a:r>
                    </a:p>
                  </a:txBody>
                  <a:tcPr marL="0" marR="0" marT="0" marB="0" anchor="ctr">
                    <a:lnL w="12700" cap="flat" cmpd="sng" algn="ctr">
                      <a:noFill/>
                      <a:prstDash val="solid"/>
                      <a:round/>
                      <a:headEnd type="none" w="med" len="med"/>
                      <a:tailEnd type="none" w="med" len="med"/>
                    </a:lnL>
                    <a:solidFill>
                      <a:schemeClr val="bg2">
                        <a:lumMod val="95000"/>
                      </a:schemeClr>
                    </a:solidFill>
                  </a:tcPr>
                </a:tc>
                <a:extLst>
                  <a:ext uri="{0D108BD9-81ED-4DB2-BD59-A6C34878D82A}">
                    <a16:rowId xmlns:a16="http://schemas.microsoft.com/office/drawing/2014/main" val="1222668292"/>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Roeddwn yn teimlo na fyddai unrhyw beth yn digwydd</a:t>
                      </a:r>
                    </a:p>
                  </a:txBody>
                  <a:tcPr marL="0" marR="0" marT="0" marB="0" anchor="ctr"/>
                </a:tc>
                <a:tc>
                  <a:txBody>
                    <a:bodyPr/>
                    <a:lstStyle/>
                    <a:p>
                      <a:pPr marL="216000" algn="ctr" fontAlgn="ctr"/>
                      <a:r>
                        <a:rPr lang="cy-GB" sz="1200" b="1" i="0" strike="noStrike" cap="none" spc="0" baseline="0">
                          <a:solidFill>
                            <a:srgbClr val="6D6E71"/>
                          </a:solidFill>
                          <a:effectLst/>
                          <a:latin typeface="Arial"/>
                          <a:ea typeface="Arial"/>
                          <a:cs typeface="Arial"/>
                        </a:rPr>
                        <a:t>74%</a:t>
                      </a:r>
                    </a:p>
                  </a:txBody>
                  <a:tcPr marL="0" marR="0" marT="0" marB="0" anchor="ctr">
                    <a:lnR w="12700" cap="flat" cmpd="sng" algn="ctr">
                      <a:noFill/>
                      <a:prstDash val="solid"/>
                      <a:round/>
                      <a:headEnd type="none" w="med" len="med"/>
                      <a:tailEnd type="none" w="med" len="med"/>
                    </a:lnR>
                  </a:tcPr>
                </a:tc>
                <a:tc>
                  <a:txBody>
                    <a:bodyPr/>
                    <a:lstStyle/>
                    <a:p>
                      <a:pPr marL="216000" algn="ctr" fontAlgn="ctr"/>
                      <a:r>
                        <a:rPr lang="cy-GB" sz="1200" b="1" i="0" strike="noStrike" cap="none" spc="0" baseline="0">
                          <a:solidFill>
                            <a:srgbClr val="92D050"/>
                          </a:solidFill>
                          <a:effectLst/>
                          <a:latin typeface="Arial"/>
                          <a:ea typeface="Arial"/>
                          <a:cs typeface="Arial"/>
                        </a:rPr>
                        <a:t>+6</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099218821"/>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Nid oeddwn yn ymwybodol o'r gweithdrefnau</a:t>
                      </a:r>
                    </a:p>
                  </a:txBody>
                  <a:tcPr marL="0" marR="0" marT="0" marB="0" anchor="ctr">
                    <a:solidFill>
                      <a:srgbClr val="E6E6E6"/>
                    </a:solidFill>
                  </a:tcPr>
                </a:tc>
                <a:tc>
                  <a:txBody>
                    <a:bodyPr/>
                    <a:lstStyle/>
                    <a:p>
                      <a:pPr marL="216000" algn="ctr" fontAlgn="ctr"/>
                      <a:r>
                        <a:rPr lang="cy-GB" sz="1200" b="1" i="0" strike="noStrike" cap="none" spc="0" baseline="0">
                          <a:solidFill>
                            <a:srgbClr val="6D6E71"/>
                          </a:solidFill>
                          <a:effectLst/>
                          <a:latin typeface="Arial"/>
                          <a:ea typeface="Arial"/>
                          <a:cs typeface="Arial"/>
                        </a:rPr>
                        <a:t>8%</a:t>
                      </a:r>
                    </a:p>
                  </a:txBody>
                  <a:tcPr marL="0" marR="0" marT="0" marB="0" anchor="ctr">
                    <a:lnR w="12700" cap="flat" cmpd="sng" algn="ctr">
                      <a:noFill/>
                      <a:prstDash val="solid"/>
                      <a:round/>
                      <a:headEnd type="none" w="med" len="med"/>
                      <a:tailEnd type="none" w="med" len="med"/>
                    </a:lnR>
                    <a:solidFill>
                      <a:srgbClr val="E6E6E6"/>
                    </a:solidFill>
                  </a:tcPr>
                </a:tc>
                <a:tc>
                  <a:txBody>
                    <a:bodyPr/>
                    <a:lstStyle/>
                    <a:p>
                      <a:pPr marL="216000" algn="ctr" fontAlgn="ctr"/>
                      <a:r>
                        <a:rPr lang="cy-GB" sz="1200" b="1" i="0" strike="noStrike" cap="none" spc="0" baseline="0">
                          <a:solidFill>
                            <a:srgbClr val="92D050"/>
                          </a:solidFill>
                          <a:effectLst/>
                          <a:latin typeface="Arial"/>
                          <a:ea typeface="Arial"/>
                          <a:cs typeface="Arial"/>
                        </a:rPr>
                        <a:t>+6</a:t>
                      </a:r>
                    </a:p>
                  </a:txBody>
                  <a:tcPr marL="0" marR="0" marT="0" marB="0" anchor="ctr">
                    <a:lnL w="12700" cap="flat" cmpd="sng" algn="ctr">
                      <a:noFill/>
                      <a:prstDash val="solid"/>
                      <a:round/>
                      <a:headEnd type="none" w="med" len="med"/>
                      <a:tailEnd type="none" w="med" len="med"/>
                    </a:lnL>
                    <a:solidFill>
                      <a:srgbClr val="E6E6E6"/>
                    </a:solidFill>
                  </a:tcPr>
                </a:tc>
                <a:extLst>
                  <a:ext uri="{0D108BD9-81ED-4DB2-BD59-A6C34878D82A}">
                    <a16:rowId xmlns:a16="http://schemas.microsoft.com/office/drawing/2014/main" val="1591349547"/>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Roedd gennyf bryderon am gael fy labelu fel rhywun sy'n codi twrw</a:t>
                      </a:r>
                    </a:p>
                  </a:txBody>
                  <a:tcPr marL="0" marR="0" marT="0" marB="0" anchor="ctr"/>
                </a:tc>
                <a:tc>
                  <a:txBody>
                    <a:bodyPr/>
                    <a:lstStyle/>
                    <a:p>
                      <a:pPr marL="216000" algn="ctr" fontAlgn="ctr"/>
                      <a:r>
                        <a:rPr lang="cy-GB" sz="1200" b="1" i="0" strike="noStrike" cap="none" spc="0" baseline="0">
                          <a:solidFill>
                            <a:srgbClr val="6D6E71"/>
                          </a:solidFill>
                          <a:effectLst/>
                          <a:latin typeface="Arial"/>
                          <a:ea typeface="Arial"/>
                          <a:cs typeface="Arial"/>
                        </a:rPr>
                        <a:t>66%</a:t>
                      </a:r>
                    </a:p>
                  </a:txBody>
                  <a:tcPr marL="0" marR="0" marT="0" marB="0" anchor="ctr">
                    <a:lnR w="12700" cap="flat" cmpd="sng" algn="ctr">
                      <a:noFill/>
                      <a:prstDash val="solid"/>
                      <a:round/>
                      <a:headEnd type="none" w="med" len="med"/>
                      <a:tailEnd type="none" w="med" len="med"/>
                    </a:lnR>
                  </a:tcPr>
                </a:tc>
                <a:tc>
                  <a:txBody>
                    <a:bodyPr/>
                    <a:lstStyle/>
                    <a:p>
                      <a:pPr marL="216000" algn="ctr" fontAlgn="ctr"/>
                      <a:r>
                        <a:rPr lang="cy-GB" sz="1200" b="1" i="0" strike="noStrike" cap="none" spc="0" baseline="0">
                          <a:solidFill>
                            <a:srgbClr val="FF0000"/>
                          </a:solidFill>
                          <a:effectLst/>
                          <a:latin typeface="Arial"/>
                          <a:ea typeface="Arial"/>
                          <a:cs typeface="Arial"/>
                        </a:rPr>
                        <a:t>-5</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674987367"/>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Roedd gennyf bryderon am gyfrinachedd</a:t>
                      </a:r>
                    </a:p>
                  </a:txBody>
                  <a:tcPr marL="0" marR="0" marT="0" marB="0" anchor="ctr">
                    <a:solidFill>
                      <a:srgbClr val="E6E6E6"/>
                    </a:solidFill>
                  </a:tcPr>
                </a:tc>
                <a:tc>
                  <a:txBody>
                    <a:bodyPr/>
                    <a:lstStyle/>
                    <a:p>
                      <a:pPr marL="216000" algn="ctr" fontAlgn="ctr"/>
                      <a:r>
                        <a:rPr lang="cy-GB" sz="1200" b="1" i="0" strike="noStrike" cap="none" spc="0" baseline="0">
                          <a:solidFill>
                            <a:srgbClr val="6D6E71"/>
                          </a:solidFill>
                          <a:effectLst/>
                          <a:latin typeface="Arial"/>
                          <a:ea typeface="Arial"/>
                          <a:cs typeface="Arial"/>
                        </a:rPr>
                        <a:t>50%</a:t>
                      </a:r>
                    </a:p>
                  </a:txBody>
                  <a:tcPr marL="0" marR="0" marT="0" marB="0" anchor="ctr">
                    <a:lnR w="12700" cap="flat" cmpd="sng" algn="ctr">
                      <a:noFill/>
                      <a:prstDash val="solid"/>
                      <a:round/>
                      <a:headEnd type="none" w="med" len="med"/>
                      <a:tailEnd type="none" w="med" len="med"/>
                    </a:lnR>
                    <a:solidFill>
                      <a:srgbClr val="E6E6E6"/>
                    </a:solidFill>
                  </a:tcPr>
                </a:tc>
                <a:tc>
                  <a:txBody>
                    <a:bodyPr/>
                    <a:lstStyle/>
                    <a:p>
                      <a:pPr marL="216000" algn="ctr" fontAlgn="ctr"/>
                      <a:r>
                        <a:rPr lang="cy-GB" sz="1200" b="1" i="0" strike="noStrike" cap="none" spc="0" baseline="0">
                          <a:solidFill>
                            <a:srgbClr val="FF0000"/>
                          </a:solidFill>
                          <a:effectLst/>
                          <a:latin typeface="Arial"/>
                          <a:ea typeface="Arial"/>
                          <a:cs typeface="Arial"/>
                        </a:rPr>
                        <a:t>-9</a:t>
                      </a:r>
                    </a:p>
                  </a:txBody>
                  <a:tcPr marL="0" marR="0" marT="0" marB="0" anchor="ctr">
                    <a:lnL w="12700" cap="flat" cmpd="sng" algn="ctr">
                      <a:noFill/>
                      <a:prstDash val="solid"/>
                      <a:round/>
                      <a:headEnd type="none" w="med" len="med"/>
                      <a:tailEnd type="none" w="med" len="med"/>
                    </a:lnL>
                    <a:solidFill>
                      <a:srgbClr val="E6E6E6"/>
                    </a:solidFill>
                  </a:tcPr>
                </a:tc>
                <a:extLst>
                  <a:ext uri="{0D108BD9-81ED-4DB2-BD59-A6C34878D82A}">
                    <a16:rowId xmlns:a16="http://schemas.microsoft.com/office/drawing/2014/main" val="3435923752"/>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Erledigaeth bosib</a:t>
                      </a:r>
                    </a:p>
                  </a:txBody>
                  <a:tcPr marL="0" marR="0" marT="0" marB="0" anchor="ctr">
                    <a:solidFill>
                      <a:schemeClr val="bg1"/>
                    </a:solidFill>
                  </a:tcPr>
                </a:tc>
                <a:tc>
                  <a:txBody>
                    <a:bodyPr/>
                    <a:lstStyle/>
                    <a:p>
                      <a:pPr marL="216000" algn="ctr" fontAlgn="ctr"/>
                      <a:r>
                        <a:rPr lang="cy-GB" sz="1200" b="1" i="0" strike="noStrike" cap="none" spc="0" baseline="0">
                          <a:solidFill>
                            <a:srgbClr val="6D6E71"/>
                          </a:solidFill>
                          <a:effectLst/>
                          <a:latin typeface="Arial"/>
                          <a:ea typeface="Arial"/>
                          <a:cs typeface="Arial"/>
                        </a:rPr>
                        <a:t>58%</a:t>
                      </a:r>
                    </a:p>
                  </a:txBody>
                  <a:tcPr marL="0" marR="0" marT="0" marB="0" anchor="ctr">
                    <a:lnR w="12700" cap="flat" cmpd="sng" algn="ctr">
                      <a:noFill/>
                      <a:prstDash val="solid"/>
                      <a:round/>
                      <a:headEnd type="none" w="med" len="med"/>
                      <a:tailEnd type="none" w="med" len="med"/>
                    </a:lnR>
                    <a:solidFill>
                      <a:schemeClr val="bg1"/>
                    </a:solidFill>
                  </a:tcPr>
                </a:tc>
                <a:tc>
                  <a:txBody>
                    <a:bodyPr/>
                    <a:lstStyle/>
                    <a:p>
                      <a:pPr marL="216000" algn="ctr" fontAlgn="ctr"/>
                      <a:r>
                        <a:rPr lang="cy-GB" sz="1200" b="1" i="0" strike="noStrike" cap="none" spc="0" baseline="0">
                          <a:solidFill>
                            <a:srgbClr val="FF0000"/>
                          </a:solidFill>
                          <a:effectLst/>
                          <a:latin typeface="Arial"/>
                          <a:ea typeface="Arial"/>
                          <a:cs typeface="Arial"/>
                        </a:rPr>
                        <a:t>-8</a:t>
                      </a:r>
                    </a:p>
                  </a:txBody>
                  <a:tcPr marL="0" marR="0" marT="0" marB="0" anchor="ctr">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2817214354"/>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Yr amser sydd ei angen i adrodd</a:t>
                      </a:r>
                    </a:p>
                  </a:txBody>
                  <a:tcPr marL="0" marR="0" marT="0" marB="0" anchor="ctr">
                    <a:solidFill>
                      <a:srgbClr val="E6E6E6"/>
                    </a:solidFill>
                  </a:tcPr>
                </a:tc>
                <a:tc>
                  <a:txBody>
                    <a:bodyPr/>
                    <a:lstStyle/>
                    <a:p>
                      <a:pPr marL="216000" algn="ctr" fontAlgn="ctr"/>
                      <a:r>
                        <a:rPr lang="cy-GB" sz="1200" b="1" i="0" strike="noStrike" cap="none" spc="0" baseline="0">
                          <a:solidFill>
                            <a:srgbClr val="6D6E71"/>
                          </a:solidFill>
                          <a:effectLst/>
                          <a:latin typeface="Arial"/>
                          <a:ea typeface="Arial"/>
                          <a:cs typeface="Arial"/>
                        </a:rPr>
                        <a:t>11%</a:t>
                      </a:r>
                    </a:p>
                  </a:txBody>
                  <a:tcPr marL="0" marR="0" marT="0" marB="0" anchor="ctr">
                    <a:lnR w="12700" cap="flat" cmpd="sng" algn="ctr">
                      <a:noFill/>
                      <a:prstDash val="solid"/>
                      <a:round/>
                      <a:headEnd type="none" w="med" len="med"/>
                      <a:tailEnd type="none" w="med" len="med"/>
                    </a:lnR>
                    <a:solidFill>
                      <a:srgbClr val="E6E6E6"/>
                    </a:solidFill>
                  </a:tcPr>
                </a:tc>
                <a:tc>
                  <a:txBody>
                    <a:bodyPr/>
                    <a:lstStyle/>
                    <a:p>
                      <a:pPr marL="216000" algn="ctr" fontAlgn="ctr"/>
                      <a:r>
                        <a:rPr lang="cy-GB" sz="1200" b="1" i="0" strike="noStrike" cap="none" spc="0" baseline="0">
                          <a:solidFill>
                            <a:srgbClr val="6D6E71"/>
                          </a:solidFill>
                          <a:effectLst/>
                          <a:latin typeface="Arial"/>
                          <a:ea typeface="Arial"/>
                          <a:cs typeface="Arial"/>
                        </a:rPr>
                        <a:t>+1</a:t>
                      </a:r>
                    </a:p>
                  </a:txBody>
                  <a:tcPr marL="0" marR="0" marT="0" marB="0" anchor="ctr">
                    <a:lnL w="12700" cap="flat" cmpd="sng" algn="ctr">
                      <a:noFill/>
                      <a:prstDash val="solid"/>
                      <a:round/>
                      <a:headEnd type="none" w="med" len="med"/>
                      <a:tailEnd type="none" w="med" len="med"/>
                    </a:lnL>
                    <a:solidFill>
                      <a:srgbClr val="E6E6E6"/>
                    </a:solidFill>
                  </a:tcPr>
                </a:tc>
                <a:extLst>
                  <a:ext uri="{0D108BD9-81ED-4DB2-BD59-A6C34878D82A}">
                    <a16:rowId xmlns:a16="http://schemas.microsoft.com/office/drawing/2014/main" val="2663298606"/>
                  </a:ext>
                </a:extLst>
              </a:tr>
              <a:tr h="360000">
                <a:tc>
                  <a:txBody>
                    <a:bodyPr/>
                    <a:lstStyle/>
                    <a:p>
                      <a:pPr marL="216000" algn="l" fontAlgn="ctr"/>
                      <a:r>
                        <a:rPr lang="cy-GB" sz="1000" b="0" i="0" strike="noStrike" cap="none" spc="0" baseline="0">
                          <a:solidFill>
                            <a:srgbClr val="6D6E71"/>
                          </a:solidFill>
                          <a:effectLst/>
                          <a:latin typeface="Arial"/>
                          <a:ea typeface="Arial"/>
                          <a:cs typeface="Arial"/>
                        </a:rPr>
                        <a:t>Arall </a:t>
                      </a:r>
                    </a:p>
                  </a:txBody>
                  <a:tcPr marL="0" marR="0" marT="0" marB="0" anchor="ctr">
                    <a:solidFill>
                      <a:schemeClr val="bg1"/>
                    </a:solidFill>
                  </a:tcPr>
                </a:tc>
                <a:tc>
                  <a:txBody>
                    <a:bodyPr/>
                    <a:lstStyle/>
                    <a:p>
                      <a:pPr marL="216000" algn="ctr" fontAlgn="ctr"/>
                      <a:r>
                        <a:rPr lang="cy-GB" sz="1200" b="1" i="0" strike="noStrike" cap="none" spc="0" baseline="0">
                          <a:solidFill>
                            <a:srgbClr val="6D6E71"/>
                          </a:solidFill>
                          <a:effectLst/>
                          <a:latin typeface="Arial"/>
                          <a:ea typeface="Arial"/>
                          <a:cs typeface="Arial"/>
                        </a:rPr>
                        <a:t>8%</a:t>
                      </a:r>
                    </a:p>
                  </a:txBody>
                  <a:tcPr marL="0" marR="0" marT="0" marB="0" anchor="ctr">
                    <a:lnR w="12700" cap="flat" cmpd="sng" algn="ctr">
                      <a:noFill/>
                      <a:prstDash val="solid"/>
                      <a:round/>
                      <a:headEnd type="none" w="med" len="med"/>
                      <a:tailEnd type="none" w="med" len="med"/>
                    </a:lnR>
                    <a:solidFill>
                      <a:schemeClr val="bg1"/>
                    </a:solidFill>
                  </a:tcPr>
                </a:tc>
                <a:tc>
                  <a:txBody>
                    <a:bodyPr/>
                    <a:lstStyle/>
                    <a:p>
                      <a:pPr marL="216000" algn="ctr" fontAlgn="ctr"/>
                      <a:r>
                        <a:rPr lang="cy-GB" sz="1200" b="1" i="0" strike="noStrike" cap="none" spc="0" baseline="0">
                          <a:solidFill>
                            <a:srgbClr val="FF0000"/>
                          </a:solidFill>
                          <a:effectLst/>
                          <a:latin typeface="Arial"/>
                          <a:ea typeface="Arial"/>
                          <a:cs typeface="Arial"/>
                        </a:rPr>
                        <a:t>-7</a:t>
                      </a:r>
                    </a:p>
                  </a:txBody>
                  <a:tcPr marL="0" marR="0" marT="0" marB="0" anchor="ctr">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3071734564"/>
                  </a:ext>
                </a:extLst>
              </a:tr>
            </a:tbl>
          </a:graphicData>
        </a:graphic>
      </p:graphicFrame>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sp>
        <p:nvSpPr>
          <p:cNvPr id="5" name="Footer Placeholder 1">
            <a:extLst>
              <a:ext uri="{FF2B5EF4-FFF2-40B4-BE49-F238E27FC236}">
                <a16:creationId xmlns:a16="http://schemas.microsoft.com/office/drawing/2014/main" id="{7FABF1C4-3358-5B4B-9E53-C8D9454D3539}"/>
              </a:ext>
            </a:extLst>
          </p:cNvPr>
          <p:cNvSpPr txBox="1"/>
          <p:nvPr/>
        </p:nvSpPr>
        <p:spPr>
          <a:xfrm>
            <a:off x="2468821" y="6087686"/>
            <a:ext cx="5822692" cy="417004"/>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Pob ymatebydd </a:t>
            </a:r>
            <a:r>
              <a:rPr lang="cy-GB" sz="900" b="1" i="0" u="sng" strike="noStrike" cap="none" spc="0" baseline="0">
                <a:solidFill>
                  <a:srgbClr val="6D6E71"/>
                </a:solidFill>
                <a:effectLst/>
                <a:uFill>
                  <a:solidFill>
                    <a:srgbClr val="6D6E71"/>
                  </a:solidFill>
                </a:uFill>
                <a:latin typeface="Arial"/>
                <a:ea typeface="Arial"/>
                <a:cs typeface="Arial"/>
              </a:rPr>
              <a:t>na roddodd </a:t>
            </a:r>
            <a:r>
              <a:rPr lang="cy-GB" sz="900" b="0" i="0" strike="noStrike" cap="none" spc="0" baseline="0">
                <a:solidFill>
                  <a:srgbClr val="6D6E71"/>
                </a:solidFill>
                <a:effectLst/>
                <a:latin typeface="Arial"/>
                <a:ea typeface="Arial"/>
                <a:cs typeface="Arial"/>
              </a:rPr>
              <a:t>wybod am fwlio ac aflonyddu ac eithrio mae'n well gennyf beidio â dweud (38).</a:t>
            </a:r>
            <a:endParaRPr lang="en-US" sz="900"/>
          </a:p>
        </p:txBody>
      </p:sp>
    </p:spTree>
    <p:extLst>
      <p:ext uri="{BB962C8B-B14F-4D97-AF65-F5344CB8AC3E}">
        <p14:creationId xmlns:p14="http://schemas.microsoft.com/office/powerpoint/2010/main" val="193627438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004821"/>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Aflonyddu a bwlio: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820853"/>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602993"/>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wybod am bolisi’r brifysgol ar urddas yn y gwaith ac wrth astudio.</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641293"/>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wybod am bolisi’r brifysgol ar urddas yn y gwaith ac wrth astudio.</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4771835"/>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ymchwil (51%)</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259473"/>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Gwasanaeth Anabledd (44%)</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736863"/>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Coleg Gwyddorau'r Amgylchedd a Pheirianneg (54%)</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295662"/>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G002 (52%)</a:t>
            </a:r>
          </a:p>
        </p:txBody>
      </p:sp>
      <p:sp>
        <p:nvSpPr>
          <p:cNvPr id="20" name="Rectangle: Rounded Corners 19">
            <a:extLst>
              <a:ext uri="{FF2B5EF4-FFF2-40B4-BE49-F238E27FC236}">
                <a16:creationId xmlns:a16="http://schemas.microsoft.com/office/drawing/2014/main" id="{8616B27E-F4F0-456E-ADB9-9347F2D0B2BF}"/>
              </a:ext>
            </a:extLst>
          </p:cNvPr>
          <p:cNvSpPr/>
          <p:nvPr/>
        </p:nvSpPr>
        <p:spPr>
          <a:xfrm>
            <a:off x="4147324" y="2914769"/>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ag anabledd (74%)</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2402407"/>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G000 (100%)</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879797"/>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Adnoddau Dynol (93%)</a:t>
            </a:r>
          </a:p>
        </p:txBody>
      </p:sp>
    </p:spTree>
    <p:extLst>
      <p:ext uri="{BB962C8B-B14F-4D97-AF65-F5344CB8AC3E}">
        <p14:creationId xmlns:p14="http://schemas.microsoft.com/office/powerpoint/2010/main" val="317645136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7" y="1950676"/>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Aflonyddu a bwlio: </a:t>
            </a:r>
            <a:r>
              <a:rPr lang="cy-GB" sz="2800" b="0" i="0" strike="noStrike" cap="none" spc="0" baseline="0">
                <a:solidFill>
                  <a:srgbClr val="6D6E71"/>
                </a:solidFill>
                <a:effectLst/>
                <a:latin typeface="Arial"/>
                <a:ea typeface="Arial"/>
                <a:cs typeface="Arial"/>
              </a:rPr>
              <a:t>amrywiannau is-grwpiau</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2" y="2587148"/>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fwy tebygol o fod wedi cael eu bwlio neu aflonyddu yn y gwaith yn ystod y flwyddyn ddiwethaf</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5" y="280502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hyd gwasanaeth o 6-10 mlynedd (14%)</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9" y="2292662"/>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Gwasanaethau Campws (Is-gyfarwyddiaeth) - Lles y Campws - Cefnogaeth i Gwsmeriaid (24%)</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9" y="177005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Gwasanaethau Corfforaethol (14%)</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5" y="332885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G002 (19%)</a:t>
            </a:r>
          </a:p>
        </p:txBody>
      </p:sp>
      <p:sp>
        <p:nvSpPr>
          <p:cNvPr id="17" name="Rectangle: Rounded Corners 16">
            <a:extLst>
              <a:ext uri="{FF2B5EF4-FFF2-40B4-BE49-F238E27FC236}">
                <a16:creationId xmlns:a16="http://schemas.microsoft.com/office/drawing/2014/main" id="{536745B5-971D-49AC-A402-6FF6402F1753}"/>
              </a:ext>
            </a:extLst>
          </p:cNvPr>
          <p:cNvSpPr/>
          <p:nvPr/>
        </p:nvSpPr>
        <p:spPr>
          <a:xfrm>
            <a:off x="3068700" y="384587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gweithio oriau cyfartal o bell ac ar y campws</a:t>
            </a:r>
          </a:p>
        </p:txBody>
      </p:sp>
      <p:sp>
        <p:nvSpPr>
          <p:cNvPr id="18" name="Rectangle: Rounded Corners 17">
            <a:extLst>
              <a:ext uri="{FF2B5EF4-FFF2-40B4-BE49-F238E27FC236}">
                <a16:creationId xmlns:a16="http://schemas.microsoft.com/office/drawing/2014/main" id="{B9CCD02D-AFA6-4DB4-8A24-AB4A10D177BF}"/>
              </a:ext>
            </a:extLst>
          </p:cNvPr>
          <p:cNvSpPr/>
          <p:nvPr/>
        </p:nvSpPr>
        <p:spPr>
          <a:xfrm>
            <a:off x="3070929" y="4369701"/>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ag anabledd (15%)</a:t>
            </a:r>
          </a:p>
        </p:txBody>
      </p:sp>
      <p:sp>
        <p:nvSpPr>
          <p:cNvPr id="19" name="Rectangle: Rounded Corners 18">
            <a:extLst>
              <a:ext uri="{FF2B5EF4-FFF2-40B4-BE49-F238E27FC236}">
                <a16:creationId xmlns:a16="http://schemas.microsoft.com/office/drawing/2014/main" id="{8A635DB1-FE82-4892-9F82-85DF7367B4A7}"/>
              </a:ext>
            </a:extLst>
          </p:cNvPr>
          <p:cNvSpPr/>
          <p:nvPr/>
        </p:nvSpPr>
        <p:spPr>
          <a:xfrm>
            <a:off x="3068699" y="4889705"/>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â chyfeiriadedd rhywiol arall (20%)</a:t>
            </a:r>
          </a:p>
        </p:txBody>
      </p:sp>
      <p:sp>
        <p:nvSpPr>
          <p:cNvPr id="26" name="Rectangle: Rounded Corners 25">
            <a:extLst>
              <a:ext uri="{FF2B5EF4-FFF2-40B4-BE49-F238E27FC236}">
                <a16:creationId xmlns:a16="http://schemas.microsoft.com/office/drawing/2014/main" id="{D076E1F6-8172-48D0-A667-29115FD35BF9}"/>
              </a:ext>
            </a:extLst>
          </p:cNvPr>
          <p:cNvSpPr/>
          <p:nvPr/>
        </p:nvSpPr>
        <p:spPr>
          <a:xfrm>
            <a:off x="3068698" y="5419500"/>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sy’n teimlo bod rhywun wedi gwahaniaethu yn eu herbyn yn y gwaith yn ystod y flwyddyn ddiwethaf (38%)</a:t>
            </a:r>
          </a:p>
        </p:txBody>
      </p:sp>
    </p:spTree>
    <p:extLst>
      <p:ext uri="{BB962C8B-B14F-4D97-AF65-F5344CB8AC3E}">
        <p14:creationId xmlns:p14="http://schemas.microsoft.com/office/powerpoint/2010/main" val="313455265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2793896678"/>
              </p:ext>
            </p:extLst>
          </p:nvPr>
        </p:nvGraphicFramePr>
        <p:xfrm>
          <a:off x="512711" y="1268413"/>
          <a:ext cx="11163351" cy="3877680"/>
        </p:xfrm>
        <a:graphic>
          <a:graphicData uri="http://schemas.openxmlformats.org/drawingml/2006/table">
            <a:tbl>
              <a:tblPr firstRow="1" bandRow="1">
                <a:tableStyleId>{2D5ABB26-0587-4C30-8999-92F81FD0307C}</a:tableStyleId>
              </a:tblPr>
              <a:tblGrid>
                <a:gridCol w="8213683">
                  <a:extLst>
                    <a:ext uri="{9D8B030D-6E8A-4147-A177-3AD203B41FA5}">
                      <a16:colId xmlns:a16="http://schemas.microsoft.com/office/drawing/2014/main" val="2486422282"/>
                    </a:ext>
                  </a:extLst>
                </a:gridCol>
                <a:gridCol w="963262">
                  <a:extLst>
                    <a:ext uri="{9D8B030D-6E8A-4147-A177-3AD203B41FA5}">
                      <a16:colId xmlns:a16="http://schemas.microsoft.com/office/drawing/2014/main" val="3915770273"/>
                    </a:ext>
                  </a:extLst>
                </a:gridCol>
                <a:gridCol w="993203">
                  <a:extLst>
                    <a:ext uri="{9D8B030D-6E8A-4147-A177-3AD203B41FA5}">
                      <a16:colId xmlns:a16="http://schemas.microsoft.com/office/drawing/2014/main" val="1481536264"/>
                    </a:ext>
                  </a:extLst>
                </a:gridCol>
                <a:gridCol w="993203">
                  <a:extLst>
                    <a:ext uri="{9D8B030D-6E8A-4147-A177-3AD203B41FA5}">
                      <a16:colId xmlns:a16="http://schemas.microsoft.com/office/drawing/2014/main" val="4207732914"/>
                    </a:ext>
                  </a:extLst>
                </a:gridCol>
              </a:tblGrid>
              <a:tr h="876367">
                <a:tc>
                  <a:txBody>
                    <a:bodyPr/>
                    <a:lstStyle/>
                    <a:p>
                      <a:pPr algn="l"/>
                      <a:r>
                        <a:rPr lang="cy-GB" sz="1400" b="1" i="0" strike="noStrike" cap="none" spc="0" baseline="0">
                          <a:solidFill>
                            <a:srgbClr val="F2F2F2"/>
                          </a:solidFill>
                          <a:effectLst/>
                          <a:latin typeface="Arial"/>
                          <a:ea typeface="Arial"/>
                          <a:cs typeface="Arial"/>
                        </a:rPr>
                        <a:t>Iechyd a lles</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18767">
                <a:tc>
                  <a:txBody>
                    <a:bodyPr/>
                    <a:lstStyle/>
                    <a:p>
                      <a:pPr algn="l"/>
                      <a:r>
                        <a:rPr lang="cy-GB" sz="1100" b="1" i="0" strike="noStrike" cap="none" spc="0" baseline="0">
                          <a:solidFill>
                            <a:srgbClr val="F2F2F2"/>
                          </a:solidFill>
                          <a:effectLst/>
                          <a:latin typeface="Arial"/>
                          <a:ea typeface="Arial"/>
                          <a:cs typeface="Arial"/>
                        </a:rPr>
                        <a:t>Mynegai grŵp iechyd a lles</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56</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44709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credu bod fy iechyd a lles yn bwysig i'r brifysgol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56%</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+18</a:t>
                      </a:r>
                    </a:p>
                  </a:txBody>
                  <a:tcPr anchor="ctr"/>
                </a:tc>
                <a:tc>
                  <a:txBody>
                    <a:bodyPr/>
                    <a:lstStyle/>
                    <a:p>
                      <a:pPr algn="ctr" fontAlgn="ctr"/>
                      <a:r>
                        <a:rPr lang="cy-GB" sz="1200" b="1" i="0" strike="noStrike" cap="none" spc="0" baseline="0">
                          <a:solidFill>
                            <a:srgbClr val="FF0000"/>
                          </a:solidFill>
                          <a:effectLst/>
                          <a:latin typeface="Arial"/>
                          <a:ea typeface="Arial"/>
                          <a:cs typeface="Arial"/>
                        </a:rPr>
                        <a:t>-8</a:t>
                      </a:r>
                    </a:p>
                  </a:txBody>
                  <a:tcPr anchor="ctr"/>
                </a:tc>
                <a:extLst>
                  <a:ext uri="{0D108BD9-81ED-4DB2-BD59-A6C34878D82A}">
                    <a16:rowId xmlns:a16="http://schemas.microsoft.com/office/drawing/2014/main" val="2868322297"/>
                  </a:ext>
                </a:extLst>
              </a:tr>
              <a:tr h="447091">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Mae'r brifysgol yn rhoi cefnogaeth dda i'm helpu i gael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cydbwysedd rhwng fy ngwaith a’m hymrwymiadau personol</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50%</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92D050"/>
                          </a:solidFill>
                          <a:effectLst/>
                          <a:latin typeface="Arial"/>
                          <a:ea typeface="Arial"/>
                          <a:cs typeface="Arial"/>
                        </a:rPr>
                        <a:t>+9</a:t>
                      </a:r>
                    </a:p>
                  </a:txBody>
                  <a:tcPr anchor="ctr">
                    <a:solidFill>
                      <a:schemeClr val="bg2">
                        <a:lumMod val="95000"/>
                      </a:schemeClr>
                    </a:solidFill>
                  </a:tcPr>
                </a:tc>
                <a:tc>
                  <a:txBody>
                    <a:bodyPr/>
                    <a:lstStyle/>
                    <a:p>
                      <a:pPr algn="ctr" fontAlgn="ctr"/>
                      <a:r>
                        <a:rPr lang="cy-GB" sz="1200" b="1" i="0" strike="noStrike" cap="none" spc="0" baseline="0">
                          <a:solidFill>
                            <a:srgbClr val="FF0000"/>
                          </a:solidFill>
                          <a:effectLst/>
                          <a:latin typeface="Arial"/>
                          <a:ea typeface="Arial"/>
                          <a:cs typeface="Arial"/>
                        </a:rPr>
                        <a:t>-16</a:t>
                      </a:r>
                    </a:p>
                  </a:txBody>
                  <a:tcPr anchor="ctr">
                    <a:solidFill>
                      <a:schemeClr val="bg2">
                        <a:lumMod val="95000"/>
                      </a:schemeClr>
                    </a:solidFill>
                  </a:tcPr>
                </a:tc>
                <a:extLst>
                  <a:ext uri="{0D108BD9-81ED-4DB2-BD59-A6C34878D82A}">
                    <a16:rowId xmlns:a16="http://schemas.microsoft.com/office/drawing/2014/main" val="1222668292"/>
                  </a:ext>
                </a:extLst>
              </a:tr>
              <a:tr h="44709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Mae gennyf lwyth gwaith derbyniol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47%</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099218821"/>
                  </a:ext>
                </a:extLst>
              </a:tr>
              <a:tr h="44709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poeni am fy ngwaith yn aml y tu allan i oriau gwaith</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23%</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-37</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1591349547"/>
                  </a:ext>
                </a:extLst>
              </a:tr>
              <a:tr h="447091">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Fel rheol, mae digon o bobl yn fy nhîm i ymdopi â’n llwyth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gwaith</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31%</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-5</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674987367"/>
                  </a:ext>
                </a:extLst>
              </a:tr>
              <a:tr h="447091">
                <a:tc>
                  <a:txBody>
                    <a:bodyPr/>
                    <a:lstStyle/>
                    <a:p>
                      <a:pPr marL="87313" marR="0" lvl="0" indent="0" algn="l" defTabSz="914400" rtl="0" eaLnBrk="1" fontAlgn="ctr" latinLnBrk="0" hangingPunct="1">
                        <a:lnSpc>
                          <a:spcPct val="100000"/>
                        </a:lnSpc>
                        <a:spcBef>
                          <a:spcPts val="600"/>
                        </a:spcBef>
                        <a:spcAft>
                          <a:spcPts val="600"/>
                        </a:spcAft>
                        <a:buClrTx/>
                        <a:buSzTx/>
                        <a:buFontTx/>
                        <a:buNone/>
                        <a:defRPr/>
                      </a:pPr>
                      <a:r>
                        <a:rPr lang="cy-GB" sz="1000" b="0" i="0" strike="noStrike" cap="none" spc="0" baseline="0">
                          <a:solidFill>
                            <a:srgbClr val="6D6E71"/>
                          </a:solidFill>
                          <a:effectLst/>
                          <a:latin typeface="Arial"/>
                          <a:ea typeface="Arial"/>
                          <a:cs typeface="Arial"/>
                        </a:rPr>
                        <a:t>Yn gyffredinol, sut ydych yn gweld eich swydd? **</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40%</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F0000"/>
                          </a:solidFill>
                          <a:effectLst/>
                          <a:latin typeface="Arial"/>
                          <a:ea typeface="Arial"/>
                          <a:cs typeface="Arial"/>
                        </a:rPr>
                        <a:t>-24</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4095221672"/>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423837"/>
            <a:ext cx="6386162" cy="280641"/>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**ac eithrio mae’n well gennyf beidio â dweud. Nodyn: ni ddangosir labeli data &lt;5%. Mae sgoriau yn y golofn “amrywiant” wedi eu hamlygu mewn coch a gwyrdd os ydynt o leiaf </a:t>
            </a:r>
            <a:br>
              <a:rPr sz="900"/>
            </a:br>
            <a:r>
              <a:rPr lang="cy-GB" sz="900" b="1" i="0" strike="noStrike" cap="none" spc="0" baseline="0">
                <a:solidFill>
                  <a:srgbClr val="6D6E71"/>
                </a:solidFill>
                <a:effectLst/>
                <a:latin typeface="Arial"/>
                <a:ea typeface="Arial"/>
                <a:cs typeface="Arial"/>
              </a:rPr>
              <a:t>5% yn uwch</a:t>
            </a:r>
            <a:r>
              <a:rPr lang="cy-GB" sz="900" b="0" i="0" strike="noStrike" cap="none" spc="0" baseline="0">
                <a:solidFill>
                  <a:srgbClr val="6D6E71"/>
                </a:solidFill>
                <a:effectLst/>
                <a:latin typeface="Arial"/>
                <a:ea typeface="Arial"/>
                <a:cs typeface="Arial"/>
              </a:rPr>
              <a:t> </a:t>
            </a:r>
            <a:r>
              <a:rPr lang="cy-GB" sz="900" b="1" i="0" strike="noStrike" cap="none" spc="0" baseline="0">
                <a:solidFill>
                  <a:srgbClr val="8CC04B"/>
                </a:solidFill>
                <a:effectLst/>
                <a:latin typeface="Arial"/>
                <a:ea typeface="Arial"/>
                <a:cs typeface="Arial"/>
              </a:rPr>
              <a:t>neu </a:t>
            </a:r>
            <a:r>
              <a:rPr lang="cy-GB" sz="900" b="1" i="0" strike="noStrike" cap="none" spc="0" baseline="0">
                <a:solidFill>
                  <a:srgbClr val="6D6E71"/>
                </a:solidFill>
                <a:effectLst/>
                <a:latin typeface="Arial"/>
                <a:ea typeface="Arial"/>
                <a:cs typeface="Arial"/>
              </a:rPr>
              <a:t>5% yn is</a:t>
            </a:r>
            <a:r>
              <a:rPr lang="cy-GB" sz="900" b="0" i="0" strike="noStrike" cap="none" spc="0" baseline="0">
                <a:solidFill>
                  <a:srgbClr val="6D6E71"/>
                </a:solidFill>
                <a:effectLst/>
                <a:latin typeface="Arial"/>
                <a:ea typeface="Arial"/>
                <a:cs typeface="Arial"/>
              </a:rPr>
              <a:t> na’r cymharydd. </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21" name="Chart 20">
            <a:extLst>
              <a:ext uri="{FF2B5EF4-FFF2-40B4-BE49-F238E27FC236}">
                <a16:creationId xmlns:a16="http://schemas.microsoft.com/office/drawing/2014/main" id="{B8912FCA-6BD4-4A0B-8BE2-5E215C937DE9}"/>
              </a:ext>
            </a:extLst>
          </p:cNvPr>
          <p:cNvGraphicFramePr/>
          <p:nvPr>
            <p:extLst>
              <p:ext uri="{D42A27DB-BD31-4B8C-83A1-F6EECF244321}">
                <p14:modId xmlns:p14="http://schemas.microsoft.com/office/powerpoint/2010/main" val="2307713548"/>
              </p:ext>
            </p:extLst>
          </p:nvPr>
        </p:nvGraphicFramePr>
        <p:xfrm>
          <a:off x="4197531" y="2472369"/>
          <a:ext cx="4403544" cy="2289862"/>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4AD8ECCD-EDC3-43BF-BCA7-ECF07B1FA8BF}"/>
              </a:ext>
            </a:extLst>
          </p:cNvPr>
          <p:cNvGrpSpPr/>
          <p:nvPr/>
        </p:nvGrpSpPr>
        <p:grpSpPr>
          <a:xfrm>
            <a:off x="642226" y="5203908"/>
            <a:ext cx="7948552" cy="309981"/>
            <a:chOff x="2465408" y="6021012"/>
            <a:chExt cx="5142156" cy="204078"/>
          </a:xfrm>
        </p:grpSpPr>
        <p:sp>
          <p:nvSpPr>
            <p:cNvPr id="25" name="Rectangle 24">
              <a:extLst>
                <a:ext uri="{FF2B5EF4-FFF2-40B4-BE49-F238E27FC236}">
                  <a16:creationId xmlns:a16="http://schemas.microsoft.com/office/drawing/2014/main" id="{B4056519-28DD-415D-9496-163ED644D267}"/>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6" name="Oval 25">
              <a:extLst>
                <a:ext uri="{FF2B5EF4-FFF2-40B4-BE49-F238E27FC236}">
                  <a16:creationId xmlns:a16="http://schemas.microsoft.com/office/drawing/2014/main" id="{438F630A-9B9D-4EC2-8ECD-ACACCD5FE9D6}"/>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7" name="Rectangle 26">
              <a:extLst>
                <a:ext uri="{FF2B5EF4-FFF2-40B4-BE49-F238E27FC236}">
                  <a16:creationId xmlns:a16="http://schemas.microsoft.com/office/drawing/2014/main" id="{4460958B-C3BE-4881-90D2-2C5B36A20B17}"/>
                </a:ext>
              </a:extLst>
            </p:cNvPr>
            <p:cNvSpPr/>
            <p:nvPr/>
          </p:nvSpPr>
          <p:spPr>
            <a:xfrm>
              <a:off x="5683520" y="6053615"/>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9" name="Oval 28">
              <a:extLst>
                <a:ext uri="{FF2B5EF4-FFF2-40B4-BE49-F238E27FC236}">
                  <a16:creationId xmlns:a16="http://schemas.microsoft.com/office/drawing/2014/main" id="{04BA7B8E-17B9-4BED-86C0-C0FE092EDF0E}"/>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14ECF1B8-6443-4E2B-B7F1-A9A4410EB2CD}"/>
                </a:ext>
              </a:extLst>
            </p:cNvPr>
            <p:cNvSpPr/>
            <p:nvPr/>
          </p:nvSpPr>
          <p:spPr>
            <a:xfrm>
              <a:off x="4813679" y="6053615"/>
              <a:ext cx="464849" cy="68580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85EC33C8-E8E7-46DA-8D03-3478BF17CB77}"/>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E6AB0842-DE29-42F7-B9B3-BCEFFDBB4DA4}"/>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7B93E615-0E0D-43AC-8171-6B67520C199D}"/>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10DD90EE-F5C0-487A-8633-92D4DF88A435}"/>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B4D8EA6A-75B9-4FE4-B77C-744DEED85DCB}"/>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graphicFrame>
        <p:nvGraphicFramePr>
          <p:cNvPr id="31" name="Chart 30">
            <a:extLst>
              <a:ext uri="{FF2B5EF4-FFF2-40B4-BE49-F238E27FC236}">
                <a16:creationId xmlns:a16="http://schemas.microsoft.com/office/drawing/2014/main" id="{C7C680A4-0655-4B3A-82F2-DC37778E5B15}"/>
              </a:ext>
            </a:extLst>
          </p:cNvPr>
          <p:cNvGraphicFramePr/>
          <p:nvPr>
            <p:extLst>
              <p:ext uri="{D42A27DB-BD31-4B8C-83A1-F6EECF244321}">
                <p14:modId xmlns:p14="http://schemas.microsoft.com/office/powerpoint/2010/main" val="1264497671"/>
              </p:ext>
            </p:extLst>
          </p:nvPr>
        </p:nvGraphicFramePr>
        <p:xfrm>
          <a:off x="4197530" y="4696847"/>
          <a:ext cx="4403544" cy="503722"/>
        </p:xfrm>
        <a:graphic>
          <a:graphicData uri="http://schemas.openxmlformats.org/drawingml/2006/chart">
            <c:chart xmlns:c="http://schemas.openxmlformats.org/drawingml/2006/chart" xmlns:r="http://schemas.openxmlformats.org/officeDocument/2006/relationships" r:id="rId4"/>
          </a:graphicData>
        </a:graphic>
      </p:graphicFrame>
      <p:grpSp>
        <p:nvGrpSpPr>
          <p:cNvPr id="32" name="Group 31">
            <a:extLst>
              <a:ext uri="{FF2B5EF4-FFF2-40B4-BE49-F238E27FC236}">
                <a16:creationId xmlns:a16="http://schemas.microsoft.com/office/drawing/2014/main" id="{75CC32DC-1048-43F3-9289-0692DED967E0}"/>
              </a:ext>
            </a:extLst>
          </p:cNvPr>
          <p:cNvGrpSpPr/>
          <p:nvPr/>
        </p:nvGrpSpPr>
        <p:grpSpPr>
          <a:xfrm>
            <a:off x="672017" y="5752482"/>
            <a:ext cx="7801423" cy="280640"/>
            <a:chOff x="2465408" y="6021012"/>
            <a:chExt cx="5364021" cy="204078"/>
          </a:xfrm>
        </p:grpSpPr>
        <p:sp>
          <p:nvSpPr>
            <p:cNvPr id="33" name="Rectangle 32">
              <a:extLst>
                <a:ext uri="{FF2B5EF4-FFF2-40B4-BE49-F238E27FC236}">
                  <a16:creationId xmlns:a16="http://schemas.microsoft.com/office/drawing/2014/main" id="{F6778A31-089E-44A2-AE77-26574097229A}"/>
                </a:ext>
              </a:extLst>
            </p:cNvPr>
            <p:cNvSpPr/>
            <p:nvPr/>
          </p:nvSpPr>
          <p:spPr>
            <a:xfrm>
              <a:off x="6811979" y="6053614"/>
              <a:ext cx="101745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Yn achosi llawer iawn o straen</a:t>
              </a:r>
            </a:p>
          </p:txBody>
        </p:sp>
        <p:sp>
          <p:nvSpPr>
            <p:cNvPr id="34" name="Oval 33">
              <a:extLst>
                <a:ext uri="{FF2B5EF4-FFF2-40B4-BE49-F238E27FC236}">
                  <a16:creationId xmlns:a16="http://schemas.microsoft.com/office/drawing/2014/main" id="{408104EC-3D63-41F5-96BC-B8AC3721FA55}"/>
                </a:ext>
              </a:extLst>
            </p:cNvPr>
            <p:cNvSpPr/>
            <p:nvPr/>
          </p:nvSpPr>
          <p:spPr>
            <a:xfrm>
              <a:off x="6521895"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5" name="Rectangle 34">
              <a:extLst>
                <a:ext uri="{FF2B5EF4-FFF2-40B4-BE49-F238E27FC236}">
                  <a16:creationId xmlns:a16="http://schemas.microsoft.com/office/drawing/2014/main" id="{FA7454C3-902B-47CC-B655-0327E4A5FEE8}"/>
                </a:ext>
              </a:extLst>
            </p:cNvPr>
            <p:cNvSpPr/>
            <p:nvPr/>
          </p:nvSpPr>
          <p:spPr>
            <a:xfrm>
              <a:off x="5330550" y="6053614"/>
              <a:ext cx="1104124"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Yn achosi straen cymedrol</a:t>
              </a:r>
            </a:p>
          </p:txBody>
        </p:sp>
        <p:sp>
          <p:nvSpPr>
            <p:cNvPr id="36" name="Oval 35">
              <a:extLst>
                <a:ext uri="{FF2B5EF4-FFF2-40B4-BE49-F238E27FC236}">
                  <a16:creationId xmlns:a16="http://schemas.microsoft.com/office/drawing/2014/main" id="{15C5148E-139A-4D8D-AF14-4AD4DEB7FA76}"/>
                </a:ext>
              </a:extLst>
            </p:cNvPr>
            <p:cNvSpPr/>
            <p:nvPr/>
          </p:nvSpPr>
          <p:spPr>
            <a:xfrm>
              <a:off x="5036364"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7" name="Rectangle 36">
              <a:extLst>
                <a:ext uri="{FF2B5EF4-FFF2-40B4-BE49-F238E27FC236}">
                  <a16:creationId xmlns:a16="http://schemas.microsoft.com/office/drawing/2014/main" id="{C5DE962C-CC60-4AC2-B263-6592F979B3F8}"/>
                </a:ext>
              </a:extLst>
            </p:cNvPr>
            <p:cNvSpPr/>
            <p:nvPr/>
          </p:nvSpPr>
          <p:spPr>
            <a:xfrm>
              <a:off x="4095009" y="6053629"/>
              <a:ext cx="858237"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Yn achosi ychydig o straen</a:t>
              </a:r>
            </a:p>
          </p:txBody>
        </p:sp>
        <p:sp>
          <p:nvSpPr>
            <p:cNvPr id="38" name="Oval 37">
              <a:extLst>
                <a:ext uri="{FF2B5EF4-FFF2-40B4-BE49-F238E27FC236}">
                  <a16:creationId xmlns:a16="http://schemas.microsoft.com/office/drawing/2014/main" id="{731D0293-248B-4B84-BBCC-7ABF6EB54184}"/>
                </a:ext>
              </a:extLst>
            </p:cNvPr>
            <p:cNvSpPr/>
            <p:nvPr/>
          </p:nvSpPr>
          <p:spPr>
            <a:xfrm>
              <a:off x="3804926"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9" name="Rectangle 38">
              <a:extLst>
                <a:ext uri="{FF2B5EF4-FFF2-40B4-BE49-F238E27FC236}">
                  <a16:creationId xmlns:a16="http://schemas.microsoft.com/office/drawing/2014/main" id="{7D5C7FD9-27A6-4957-8432-A0D5460D0559}"/>
                </a:ext>
              </a:extLst>
            </p:cNvPr>
            <p:cNvSpPr/>
            <p:nvPr/>
          </p:nvSpPr>
          <p:spPr>
            <a:xfrm>
              <a:off x="2747291" y="6053632"/>
              <a:ext cx="1025086"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achosi straen o gwbl</a:t>
              </a:r>
            </a:p>
          </p:txBody>
        </p:sp>
        <p:sp>
          <p:nvSpPr>
            <p:cNvPr id="40" name="Oval 39">
              <a:extLst>
                <a:ext uri="{FF2B5EF4-FFF2-40B4-BE49-F238E27FC236}">
                  <a16:creationId xmlns:a16="http://schemas.microsoft.com/office/drawing/2014/main" id="{EA400B6E-439A-40DB-AD11-2807FF5EBD5B}"/>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43" name="TextBox 42">
            <a:extLst>
              <a:ext uri="{FF2B5EF4-FFF2-40B4-BE49-F238E27FC236}">
                <a16:creationId xmlns:a16="http://schemas.microsoft.com/office/drawing/2014/main" id="{6D2B2E13-1D99-4DD2-9F0C-2378E5B25B49}"/>
              </a:ext>
            </a:extLst>
          </p:cNvPr>
          <p:cNvSpPr txBox="1"/>
          <p:nvPr/>
        </p:nvSpPr>
        <p:spPr>
          <a:xfrm>
            <a:off x="466048" y="5738276"/>
            <a:ext cx="206966" cy="161583"/>
          </a:xfrm>
          <a:prstGeom prst="rect">
            <a:avLst/>
          </a:prstGeom>
          <a:noFill/>
        </p:spPr>
        <p:txBody>
          <a:bodyPr wrap="square" lIns="0" tIns="0" rIns="0" bIns="0" rtlCol="0">
            <a:spAutoFit/>
          </a:bodyPr>
          <a:lstStyle/>
          <a:p>
            <a:r>
              <a:rPr lang="en-GB" sz="1050" b="1"/>
              <a:t>**</a:t>
            </a:r>
          </a:p>
        </p:txBody>
      </p:sp>
      <p:sp>
        <p:nvSpPr>
          <p:cNvPr id="48" name="Oval 47">
            <a:extLst>
              <a:ext uri="{FF2B5EF4-FFF2-40B4-BE49-F238E27FC236}">
                <a16:creationId xmlns:a16="http://schemas.microsoft.com/office/drawing/2014/main" id="{AA73D55D-4E96-4411-B8A8-16DD28812561}"/>
              </a:ext>
            </a:extLst>
          </p:cNvPr>
          <p:cNvSpPr/>
          <p:nvPr/>
        </p:nvSpPr>
        <p:spPr>
          <a:xfrm>
            <a:off x="2583405" y="1292733"/>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56</a:t>
            </a:r>
          </a:p>
        </p:txBody>
      </p:sp>
    </p:spTree>
    <p:extLst>
      <p:ext uri="{BB962C8B-B14F-4D97-AF65-F5344CB8AC3E}">
        <p14:creationId xmlns:p14="http://schemas.microsoft.com/office/powerpoint/2010/main" val="280481109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Iechyd a lles: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675061"/>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457201"/>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gredu bod eu hiechyd a lles yn bwysig i'r brifysgol</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gredu bod eu hiechyd</a:t>
            </a:r>
            <a:r>
              <a:rPr lang="cy-GB" sz="1400" b="0" i="0" strike="noStrike" cap="none" spc="0" baseline="0">
                <a:solidFill>
                  <a:srgbClr val="FFFFFF"/>
                </a:solidFill>
                <a:effectLst/>
                <a:latin typeface="Arial"/>
                <a:ea typeface="Arial"/>
                <a:cs typeface="Arial"/>
              </a:rPr>
              <a:t> a lles yn bwysig i'r brifysgol</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001434"/>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 Staff nad oes ganddynt adnoddau digonol</a:t>
            </a:r>
            <a:br>
              <a:rPr sz="1400"/>
            </a:br>
            <a:r>
              <a:rPr lang="cy-GB" sz="1400" b="0" i="0" strike="noStrike" cap="none" spc="0" baseline="0">
                <a:solidFill>
                  <a:srgbClr val="6D6E71"/>
                </a:solidFill>
                <a:effectLst/>
                <a:latin typeface="Arial"/>
                <a:ea typeface="Arial"/>
                <a:cs typeface="Arial"/>
              </a:rPr>
              <a:t> i wneud eu gwaith (33%)</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8699" y="4496900"/>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Ysgol Hanes, y Gyfraith a Gwyddorau Cymdeithas (26%)</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3966462"/>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Undeb y Myfyrwyr (40%)</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3069814" y="5525261"/>
            <a:ext cx="5047597" cy="655954"/>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wedi gallu gweithio’n effeithiol yn ystod y flwyddyn ddiwethaf; boed hynny o gartref, ar y campws, neu gyfuniad o'r ddau  (28%)</a:t>
            </a:r>
          </a:p>
        </p:txBody>
      </p:sp>
      <p:sp>
        <p:nvSpPr>
          <p:cNvPr id="20" name="Rectangle: Rounded Corners 19">
            <a:extLst>
              <a:ext uri="{FF2B5EF4-FFF2-40B4-BE49-F238E27FC236}">
                <a16:creationId xmlns:a16="http://schemas.microsoft.com/office/drawing/2014/main" id="{8616B27E-F4F0-456E-ADB9-9347F2D0B2BF}"/>
              </a:ext>
            </a:extLst>
          </p:cNvPr>
          <p:cNvSpPr/>
          <p:nvPr/>
        </p:nvSpPr>
        <p:spPr>
          <a:xfrm>
            <a:off x="4147324" y="2310158"/>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G000 (85%)</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1797796"/>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hyd gwasanaeth o hyd at flwyddyn (78%)</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275186"/>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Cyfathrebu a Marchnata Brand - Marchnata, Cyfathrebu a Recriwtio (Cyfarwyddiaeth) (80%)</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2833985"/>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du, Asiaidd a grwpiau ethnig lleiafrifol (82%)</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358764"/>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llwyth gwaith derbyniol (76%)</a:t>
            </a:r>
          </a:p>
        </p:txBody>
      </p:sp>
      <p:sp>
        <p:nvSpPr>
          <p:cNvPr id="18" name="Rectangle: Rounded Corners 17">
            <a:extLst>
              <a:ext uri="{FF2B5EF4-FFF2-40B4-BE49-F238E27FC236}">
                <a16:creationId xmlns:a16="http://schemas.microsoft.com/office/drawing/2014/main" id="{49EB992B-33D6-4744-8B9A-3C2933E74A72}"/>
              </a:ext>
            </a:extLst>
          </p:cNvPr>
          <p:cNvSpPr/>
          <p:nvPr/>
        </p:nvSpPr>
        <p:spPr>
          <a:xfrm>
            <a:off x="3068695" y="6250556"/>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 Staff nad ydynt wedi cael hyfforddiant/dysgu a datblygiad digonol i'w galluogi i wneud eu gwaith yn dda (25%)</a:t>
            </a:r>
          </a:p>
        </p:txBody>
      </p:sp>
    </p:spTree>
    <p:extLst>
      <p:ext uri="{BB962C8B-B14F-4D97-AF65-F5344CB8AC3E}">
        <p14:creationId xmlns:p14="http://schemas.microsoft.com/office/powerpoint/2010/main" val="244057908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1759390813"/>
              </p:ext>
            </p:extLst>
          </p:nvPr>
        </p:nvGraphicFramePr>
        <p:xfrm>
          <a:off x="512711" y="1268413"/>
          <a:ext cx="11163350" cy="3376914"/>
        </p:xfrm>
        <a:graphic>
          <a:graphicData uri="http://schemas.openxmlformats.org/drawingml/2006/table">
            <a:tbl>
              <a:tblPr firstRow="1" bandRow="1">
                <a:tableStyleId>{2D5ABB26-0587-4C30-8999-92F81FD0307C}</a:tableStyleId>
              </a:tblPr>
              <a:tblGrid>
                <a:gridCol w="8258594">
                  <a:extLst>
                    <a:ext uri="{9D8B030D-6E8A-4147-A177-3AD203B41FA5}">
                      <a16:colId xmlns:a16="http://schemas.microsoft.com/office/drawing/2014/main" val="2486422282"/>
                    </a:ext>
                  </a:extLst>
                </a:gridCol>
                <a:gridCol w="918352">
                  <a:extLst>
                    <a:ext uri="{9D8B030D-6E8A-4147-A177-3AD203B41FA5}">
                      <a16:colId xmlns:a16="http://schemas.microsoft.com/office/drawing/2014/main" val="3915770273"/>
                    </a:ext>
                  </a:extLst>
                </a:gridCol>
                <a:gridCol w="993202">
                  <a:extLst>
                    <a:ext uri="{9D8B030D-6E8A-4147-A177-3AD203B41FA5}">
                      <a16:colId xmlns:a16="http://schemas.microsoft.com/office/drawing/2014/main" val="2865410426"/>
                    </a:ext>
                  </a:extLst>
                </a:gridCol>
                <a:gridCol w="993202">
                  <a:extLst>
                    <a:ext uri="{9D8B030D-6E8A-4147-A177-3AD203B41FA5}">
                      <a16:colId xmlns:a16="http://schemas.microsoft.com/office/drawing/2014/main" val="4207732914"/>
                    </a:ext>
                  </a:extLst>
                </a:gridCol>
              </a:tblGrid>
              <a:tr h="882767">
                <a:tc>
                  <a:txBody>
                    <a:bodyPr/>
                    <a:lstStyle/>
                    <a:p>
                      <a:pPr algn="l"/>
                      <a:r>
                        <a:rPr lang="cy-GB" sz="1400" b="1" i="0" strike="noStrike" cap="none" spc="0" baseline="0">
                          <a:solidFill>
                            <a:srgbClr val="F2F2F2"/>
                          </a:solidFill>
                          <a:effectLst/>
                          <a:latin typeface="Arial"/>
                          <a:ea typeface="Arial"/>
                          <a:cs typeface="Arial"/>
                        </a:rPr>
                        <a:t>Cynaliadwyedd</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2F2F2"/>
                          </a:solidFill>
                          <a:effectLst/>
                          <a:latin typeface="Arial"/>
                          <a:ea typeface="Arial"/>
                          <a:cs typeface="Arial"/>
                        </a:rPr>
                        <a:t>% cadarnhaol</a:t>
                      </a:r>
                      <a:endParaRPr lang="en-GB" sz="1100" b="1">
                        <a:solidFill>
                          <a:schemeClr val="bg2"/>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347704">
                <a:tc>
                  <a:txBody>
                    <a:bodyPr/>
                    <a:lstStyle/>
                    <a:p>
                      <a:pPr algn="l"/>
                      <a:r>
                        <a:rPr lang="cy-GB" sz="1100" b="1" i="0" strike="noStrike" cap="none" spc="0" baseline="0">
                          <a:solidFill>
                            <a:srgbClr val="F2F2F2"/>
                          </a:solidFill>
                          <a:effectLst/>
                          <a:latin typeface="Arial"/>
                          <a:ea typeface="Arial"/>
                          <a:cs typeface="Arial"/>
                        </a:rPr>
                        <a:t>Mynegai cynaliadwyedd</a:t>
                      </a:r>
                      <a:endParaRPr lang="en-GB" sz="1100" b="1">
                        <a:solidFill>
                          <a:schemeClr val="bg2"/>
                        </a:solidFill>
                        <a:latin typeface="+mn-lt"/>
                        <a:ea typeface="Verdana" panose="020B0604030504040204" pitchFamily="34" charset="0"/>
                        <a:cs typeface="Verdana" panose="020B0604030504040204" pitchFamily="34" charset="0"/>
                      </a:endParaRP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F2F2F2"/>
                          </a:solidFill>
                          <a:effectLst/>
                          <a:latin typeface="Arial"/>
                          <a:ea typeface="Arial"/>
                          <a:cs typeface="Arial"/>
                        </a:rPr>
                        <a:t>69</a:t>
                      </a:r>
                      <a:endParaRPr kumimoji="0" lang="en-GB" sz="1200" b="1" i="0" u="none" strike="noStrike" kern="1200" cap="none" spc="0" normalizeH="0" baseline="0" noProof="0">
                        <a:ln>
                          <a:noFill/>
                        </a:ln>
                        <a:solidFill>
                          <a:schemeClr val="bg2"/>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tc>
                  <a:txBody>
                    <a:bodyPr/>
                    <a:lstStyle/>
                    <a:p>
                      <a:pPr algn="ctr" fontAlgn="ctr"/>
                      <a:endParaRPr lang="en-GB" sz="1200" b="1" i="0" u="none" strike="noStrike">
                        <a:solidFill>
                          <a:schemeClr val="bg2"/>
                        </a:solidFill>
                        <a:effectLst/>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tx1"/>
                    </a:solidFill>
                  </a:tcPr>
                </a:tc>
                <a:extLst>
                  <a:ext uri="{0D108BD9-81ED-4DB2-BD59-A6C34878D82A}">
                    <a16:rowId xmlns:a16="http://schemas.microsoft.com/office/drawing/2014/main" val="3654848127"/>
                  </a:ext>
                </a:extLst>
              </a:tr>
              <a:tr h="683415">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gwybod am Ddeddf Llesiant Cenedlaethau'r Dyfodol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(Cymru) 2015 Llywodraeth Cymru, a Nodau Datblygu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Cynaliadwy'r Cenhedloedd Unedig.</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59%</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2868322297"/>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deall beth mae cynaliadwyedd yn ei olygu i’r brifysgol</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71%</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2">
                        <a:lumMod val="95000"/>
                      </a:schemeClr>
                    </a:solidFill>
                  </a:tcPr>
                </a:tc>
                <a:extLst>
                  <a:ext uri="{0D108BD9-81ED-4DB2-BD59-A6C34878D82A}">
                    <a16:rowId xmlns:a16="http://schemas.microsoft.com/office/drawing/2014/main" val="1222668292"/>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deall sut y gallaf ymgorffori agweddau ar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gynaliadwyedd yn fy ngwaith yn y brifysgol</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58%</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099218821"/>
                  </a:ext>
                </a:extLst>
              </a:tr>
              <a:tr h="487676">
                <a:tc>
                  <a:txBody>
                    <a:bodyPr/>
                    <a:lstStyle/>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Rwy’n fodlon newid agweddau ar fy mywyd proffesiynol i </a:t>
                      </a:r>
                    </a:p>
                    <a:p>
                      <a:pPr marL="87313" indent="0" algn="l" defTabSz="914400" rtl="0" eaLnBrk="1" fontAlgn="ctr" latinLnBrk="0" hangingPunct="1">
                        <a:lnSpc>
                          <a:spcPct val="100000"/>
                        </a:lnSpc>
                        <a:spcBef>
                          <a:spcPts val="0"/>
                        </a:spcBef>
                        <a:spcAft>
                          <a:spcPts val="0"/>
                        </a:spcAft>
                      </a:pPr>
                      <a:r>
                        <a:rPr lang="cy-GB" sz="1000" b="0" i="0" strike="noStrike" cap="none" spc="0" baseline="0">
                          <a:solidFill>
                            <a:srgbClr val="6D6E71"/>
                          </a:solidFill>
                          <a:effectLst/>
                          <a:latin typeface="Arial"/>
                          <a:ea typeface="Arial"/>
                          <a:cs typeface="Arial"/>
                        </a:rPr>
                        <a:t>fod yn fwy cynaliadwy</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84%</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1591349547"/>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2369"/>
            <a:ext cx="5185874" cy="280641"/>
          </a:xfrm>
        </p:spPr>
        <p:txBody>
          <a:bodyPr/>
          <a:lstStyle/>
          <a:p>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b="0" i="0" strike="noStrike" cap="none" spc="0" baseline="0">
                <a:solidFill>
                  <a:srgbClr val="6D6E71"/>
                </a:solidFill>
                <a:effectLst/>
                <a:latin typeface="Arial"/>
                <a:ea typeface="Arial"/>
                <a:cs typeface="Arial"/>
              </a:rPr>
              <a:t>Yr holl ymatebwyr.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21" name="Chart 20">
            <a:extLst>
              <a:ext uri="{FF2B5EF4-FFF2-40B4-BE49-F238E27FC236}">
                <a16:creationId xmlns:a16="http://schemas.microsoft.com/office/drawing/2014/main" id="{B8912FCA-6BD4-4A0B-8BE2-5E215C937DE9}"/>
              </a:ext>
            </a:extLst>
          </p:cNvPr>
          <p:cNvGraphicFramePr/>
          <p:nvPr>
            <p:extLst>
              <p:ext uri="{D42A27DB-BD31-4B8C-83A1-F6EECF244321}">
                <p14:modId xmlns:p14="http://schemas.microsoft.com/office/powerpoint/2010/main" val="1582429491"/>
              </p:ext>
            </p:extLst>
          </p:nvPr>
        </p:nvGraphicFramePr>
        <p:xfrm>
          <a:off x="4101994" y="2628344"/>
          <a:ext cx="4473920" cy="2045560"/>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4AD8ECCD-EDC3-43BF-BCA7-ECF07B1FA8BF}"/>
              </a:ext>
            </a:extLst>
          </p:cNvPr>
          <p:cNvGrpSpPr/>
          <p:nvPr/>
        </p:nvGrpSpPr>
        <p:grpSpPr>
          <a:xfrm>
            <a:off x="525320" y="4962237"/>
            <a:ext cx="6332680" cy="603030"/>
            <a:chOff x="2465408" y="6021012"/>
            <a:chExt cx="5142155" cy="400966"/>
          </a:xfrm>
        </p:grpSpPr>
        <p:sp>
          <p:nvSpPr>
            <p:cNvPr id="25" name="Rectangle 24">
              <a:extLst>
                <a:ext uri="{FF2B5EF4-FFF2-40B4-BE49-F238E27FC236}">
                  <a16:creationId xmlns:a16="http://schemas.microsoft.com/office/drawing/2014/main" id="{B4056519-28DD-415D-9496-163ED644D267}"/>
                </a:ext>
              </a:extLst>
            </p:cNvPr>
            <p:cNvSpPr/>
            <p:nvPr/>
          </p:nvSpPr>
          <p:spPr>
            <a:xfrm>
              <a:off x="6590113" y="6053615"/>
              <a:ext cx="1017450"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Anghytuno’n gryf </a:t>
              </a:r>
            </a:p>
          </p:txBody>
        </p:sp>
        <p:sp>
          <p:nvSpPr>
            <p:cNvPr id="26" name="Oval 25">
              <a:extLst>
                <a:ext uri="{FF2B5EF4-FFF2-40B4-BE49-F238E27FC236}">
                  <a16:creationId xmlns:a16="http://schemas.microsoft.com/office/drawing/2014/main" id="{438F630A-9B9D-4EC2-8ECD-ACACCD5FE9D6}"/>
                </a:ext>
              </a:extLst>
            </p:cNvPr>
            <p:cNvSpPr/>
            <p:nvPr/>
          </p:nvSpPr>
          <p:spPr>
            <a:xfrm>
              <a:off x="6300030" y="6021012"/>
              <a:ext cx="206965" cy="204078"/>
            </a:xfrm>
            <a:prstGeom prst="ellipse">
              <a:avLst/>
            </a:prstGeom>
            <a:solidFill>
              <a:srgbClr val="B82233"/>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27" name="Rectangle 26">
              <a:extLst>
                <a:ext uri="{FF2B5EF4-FFF2-40B4-BE49-F238E27FC236}">
                  <a16:creationId xmlns:a16="http://schemas.microsoft.com/office/drawing/2014/main" id="{4460958B-C3BE-4881-90D2-2C5B36A20B17}"/>
                </a:ext>
              </a:extLst>
            </p:cNvPr>
            <p:cNvSpPr/>
            <p:nvPr/>
          </p:nvSpPr>
          <p:spPr>
            <a:xfrm>
              <a:off x="5683519" y="6053614"/>
              <a:ext cx="529290" cy="2743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Anghytuno </a:t>
              </a:r>
            </a:p>
          </p:txBody>
        </p:sp>
        <p:sp>
          <p:nvSpPr>
            <p:cNvPr id="29" name="Oval 28">
              <a:extLst>
                <a:ext uri="{FF2B5EF4-FFF2-40B4-BE49-F238E27FC236}">
                  <a16:creationId xmlns:a16="http://schemas.microsoft.com/office/drawing/2014/main" id="{04BA7B8E-17B9-4BED-86C0-C0FE092EDF0E}"/>
                </a:ext>
              </a:extLst>
            </p:cNvPr>
            <p:cNvSpPr/>
            <p:nvPr/>
          </p:nvSpPr>
          <p:spPr>
            <a:xfrm>
              <a:off x="5389333" y="6021012"/>
              <a:ext cx="206965" cy="204078"/>
            </a:xfrm>
            <a:prstGeom prst="ellipse">
              <a:avLst/>
            </a:prstGeom>
            <a:solidFill>
              <a:srgbClr val="FDB31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30" name="Rectangle 29">
              <a:extLst>
                <a:ext uri="{FF2B5EF4-FFF2-40B4-BE49-F238E27FC236}">
                  <a16:creationId xmlns:a16="http://schemas.microsoft.com/office/drawing/2014/main" id="{14ECF1B8-6443-4E2B-B7F1-A9A4410EB2CD}"/>
                </a:ext>
              </a:extLst>
            </p:cNvPr>
            <p:cNvSpPr/>
            <p:nvPr/>
          </p:nvSpPr>
          <p:spPr>
            <a:xfrm>
              <a:off x="4813679" y="6053615"/>
              <a:ext cx="516143" cy="36836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Ddim yn cytuno nac yn anghytuno</a:t>
              </a:r>
            </a:p>
          </p:txBody>
        </p:sp>
        <p:sp>
          <p:nvSpPr>
            <p:cNvPr id="41" name="Oval 40">
              <a:extLst>
                <a:ext uri="{FF2B5EF4-FFF2-40B4-BE49-F238E27FC236}">
                  <a16:creationId xmlns:a16="http://schemas.microsoft.com/office/drawing/2014/main" id="{85EC33C8-E8E7-46DA-8D03-3478BF17CB77}"/>
                </a:ext>
              </a:extLst>
            </p:cNvPr>
            <p:cNvSpPr/>
            <p:nvPr/>
          </p:nvSpPr>
          <p:spPr>
            <a:xfrm>
              <a:off x="4515394" y="6021012"/>
              <a:ext cx="206965" cy="204078"/>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2" name="Rectangle 41">
              <a:extLst>
                <a:ext uri="{FF2B5EF4-FFF2-40B4-BE49-F238E27FC236}">
                  <a16:creationId xmlns:a16="http://schemas.microsoft.com/office/drawing/2014/main" id="{E6AB0842-DE29-42F7-B9B3-BCEFFDBB4DA4}"/>
                </a:ext>
              </a:extLst>
            </p:cNvPr>
            <p:cNvSpPr/>
            <p:nvPr/>
          </p:nvSpPr>
          <p:spPr>
            <a:xfrm>
              <a:off x="4042343" y="6053630"/>
              <a:ext cx="375071"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 </a:t>
              </a:r>
            </a:p>
          </p:txBody>
        </p:sp>
        <p:sp>
          <p:nvSpPr>
            <p:cNvPr id="44" name="Oval 43">
              <a:extLst>
                <a:ext uri="{FF2B5EF4-FFF2-40B4-BE49-F238E27FC236}">
                  <a16:creationId xmlns:a16="http://schemas.microsoft.com/office/drawing/2014/main" id="{7B93E615-0E0D-43AC-8171-6B67520C199D}"/>
                </a:ext>
              </a:extLst>
            </p:cNvPr>
            <p:cNvSpPr/>
            <p:nvPr/>
          </p:nvSpPr>
          <p:spPr>
            <a:xfrm>
              <a:off x="3752260" y="6021012"/>
              <a:ext cx="206965" cy="204078"/>
            </a:xfrm>
            <a:prstGeom prst="ellipse">
              <a:avLst/>
            </a:prstGeom>
            <a:solidFill>
              <a:schemeClr val="accent5"/>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sp>
          <p:nvSpPr>
            <p:cNvPr id="45" name="Rectangle 44">
              <a:extLst>
                <a:ext uri="{FF2B5EF4-FFF2-40B4-BE49-F238E27FC236}">
                  <a16:creationId xmlns:a16="http://schemas.microsoft.com/office/drawing/2014/main" id="{10DD90EE-F5C0-487A-8633-92D4DF88A435}"/>
                </a:ext>
              </a:extLst>
            </p:cNvPr>
            <p:cNvSpPr/>
            <p:nvPr/>
          </p:nvSpPr>
          <p:spPr>
            <a:xfrm>
              <a:off x="2747291" y="6053632"/>
              <a:ext cx="858237" cy="1371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ct val="0"/>
                </a:spcAft>
                <a:buClrTx/>
                <a:buSzTx/>
                <a:buFontTx/>
                <a:buNone/>
                <a:defRPr/>
              </a:pPr>
              <a:r>
                <a:rPr lang="cy-GB" sz="900" b="0" i="0" strike="noStrike" cap="none" spc="0" baseline="0">
                  <a:solidFill>
                    <a:srgbClr val="6D6E71"/>
                  </a:solidFill>
                  <a:effectLst/>
                  <a:latin typeface="Arial"/>
                  <a:ea typeface="Arial"/>
                  <a:cs typeface="Arial"/>
                </a:rPr>
                <a:t>Cytuno’n gryf </a:t>
              </a:r>
            </a:p>
          </p:txBody>
        </p:sp>
        <p:sp>
          <p:nvSpPr>
            <p:cNvPr id="46" name="Oval 45">
              <a:extLst>
                <a:ext uri="{FF2B5EF4-FFF2-40B4-BE49-F238E27FC236}">
                  <a16:creationId xmlns:a16="http://schemas.microsoft.com/office/drawing/2014/main" id="{B4D8EA6A-75B9-4FE4-B77C-744DEED85DCB}"/>
                </a:ext>
              </a:extLst>
            </p:cNvPr>
            <p:cNvSpPr/>
            <p:nvPr/>
          </p:nvSpPr>
          <p:spPr>
            <a:xfrm>
              <a:off x="2465408" y="6021012"/>
              <a:ext cx="206965" cy="204078"/>
            </a:xfrm>
            <a:prstGeom prst="ellipse">
              <a:avLst/>
            </a:prstGeom>
            <a:solidFill>
              <a:schemeClr val="accent6"/>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0F4E60"/>
                </a:solidFill>
                <a:effectLst/>
                <a:uLnTx/>
                <a:uFillTx/>
                <a:latin typeface="+mj-lt"/>
                <a:ea typeface="+mn-ea"/>
                <a:cs typeface="+mn-cs"/>
              </a:endParaRPr>
            </a:p>
          </p:txBody>
        </p:sp>
      </p:grpSp>
      <p:sp>
        <p:nvSpPr>
          <p:cNvPr id="18" name="Oval 17">
            <a:extLst>
              <a:ext uri="{FF2B5EF4-FFF2-40B4-BE49-F238E27FC236}">
                <a16:creationId xmlns:a16="http://schemas.microsoft.com/office/drawing/2014/main" id="{A5987936-8F63-46D8-BD9E-09F925E3DC46}"/>
              </a:ext>
            </a:extLst>
          </p:cNvPr>
          <p:cNvSpPr/>
          <p:nvPr/>
        </p:nvSpPr>
        <p:spPr>
          <a:xfrm>
            <a:off x="1947494" y="1292733"/>
            <a:ext cx="834778" cy="834778"/>
          </a:xfrm>
          <a:prstGeom prst="ellipse">
            <a:avLst/>
          </a:prstGeom>
          <a:solidFill>
            <a:schemeClr val="accent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00000"/>
              </a:lnSpc>
              <a:spcAft>
                <a:spcPts val="1000"/>
              </a:spcAft>
            </a:pPr>
            <a:r>
              <a:rPr lang="cy-GB" sz="2000" b="1" i="0" strike="noStrike" cap="none" spc="0" baseline="0">
                <a:solidFill>
                  <a:srgbClr val="000000"/>
                </a:solidFill>
                <a:effectLst/>
                <a:latin typeface="Arial"/>
                <a:ea typeface="Arial"/>
                <a:cs typeface="Arial"/>
              </a:rPr>
              <a:t>69</a:t>
            </a:r>
          </a:p>
        </p:txBody>
      </p:sp>
    </p:spTree>
    <p:extLst>
      <p:ext uri="{BB962C8B-B14F-4D97-AF65-F5344CB8AC3E}">
        <p14:creationId xmlns:p14="http://schemas.microsoft.com/office/powerpoint/2010/main" val="10084664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7428385" y="3234420"/>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Cynaliadwyedd: </a:t>
            </a:r>
            <a:r>
              <a:rPr lang="cy-GB" sz="2800" b="0" i="0" strike="noStrike" cap="none" spc="0" baseline="0">
                <a:solidFill>
                  <a:srgbClr val="6D6E71"/>
                </a:solidFill>
                <a:effectLst/>
                <a:latin typeface="Arial"/>
                <a:ea typeface="Arial"/>
                <a:cs typeface="Arial"/>
              </a:rPr>
              <a:t>amrywiannau is-grwpiau</a:t>
            </a:r>
          </a:p>
        </p:txBody>
      </p:sp>
      <p:sp>
        <p:nvSpPr>
          <p:cNvPr id="11" name="Isosceles Triangle 10">
            <a:extLst>
              <a:ext uri="{FF2B5EF4-FFF2-40B4-BE49-F238E27FC236}">
                <a16:creationId xmlns:a16="http://schemas.microsoft.com/office/drawing/2014/main" id="{DC6814EB-B786-4E4B-BA30-F578EB0A3043}"/>
              </a:ext>
            </a:extLst>
          </p:cNvPr>
          <p:cNvSpPr/>
          <p:nvPr/>
        </p:nvSpPr>
        <p:spPr>
          <a:xfrm rot="5400000">
            <a:off x="2613470" y="858826"/>
            <a:ext cx="2100681" cy="4017320"/>
          </a:xfrm>
          <a:prstGeom prst="triangle">
            <a:avLst>
              <a:gd name="adj" fmla="val 38798"/>
            </a:avLst>
          </a:prstGeom>
          <a:solidFill>
            <a:schemeClr val="accent3">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Flowchart: Connector 24">
            <a:extLst>
              <a:ext uri="{FF2B5EF4-FFF2-40B4-BE49-F238E27FC236}">
                <a16:creationId xmlns:a16="http://schemas.microsoft.com/office/drawing/2014/main" id="{73D7A4C3-A090-427F-AE9F-003B38EB4CAB}"/>
              </a:ext>
            </a:extLst>
          </p:cNvPr>
          <p:cNvSpPr/>
          <p:nvPr/>
        </p:nvSpPr>
        <p:spPr>
          <a:xfrm>
            <a:off x="512164" y="1640966"/>
            <a:ext cx="2326859" cy="2326601"/>
          </a:xfrm>
          <a:prstGeom prst="flowChartConnector">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fod yn barod i newid agweddau ar eu bywyd proffesiynol</a:t>
            </a:r>
            <a:br>
              <a:rPr sz="1400"/>
            </a:br>
            <a:r>
              <a:rPr lang="cy-GB" sz="1400" b="1" i="0" strike="noStrike" cap="none" spc="0" baseline="0">
                <a:solidFill>
                  <a:srgbClr val="FFFFFF"/>
                </a:solidFill>
                <a:effectLst/>
                <a:latin typeface="Arial"/>
                <a:ea typeface="Arial"/>
                <a:cs typeface="Arial"/>
              </a:rPr>
              <a:t> i fod yn fwy cynaliadwy</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9504570" y="3870892"/>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llai</a:t>
            </a:r>
            <a:r>
              <a:rPr lang="cy-GB" sz="1400" b="1" i="0" strike="noStrike" cap="none" spc="0" baseline="0">
                <a:solidFill>
                  <a:srgbClr val="FFFFFF"/>
                </a:solidFill>
                <a:effectLst/>
                <a:latin typeface="Arial"/>
                <a:ea typeface="Arial"/>
                <a:cs typeface="Arial"/>
              </a:rPr>
              <a:t> tebygol o fod yn barod i newid agweddau ar eu bywyd proffesiynol</a:t>
            </a:r>
            <a:br>
              <a:rPr sz="1400"/>
            </a:br>
            <a:r>
              <a:rPr lang="cy-GB" sz="1400" b="1" i="0" strike="noStrike" cap="none" spc="0" baseline="0">
                <a:solidFill>
                  <a:srgbClr val="FFFFFF"/>
                </a:solidFill>
                <a:effectLst/>
                <a:latin typeface="Arial"/>
                <a:ea typeface="Arial"/>
                <a:cs typeface="Arial"/>
              </a:rPr>
              <a:t> i fod yn fwy cynaliadwy</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3069814" y="5476936"/>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G002 (48%)</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3069818" y="4964574"/>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Rheoli Ystadau (69%)</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3070928" y="4441964"/>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Gwasanaethau Ystadau a Champws (70%)</a:t>
            </a:r>
          </a:p>
        </p:txBody>
      </p:sp>
      <p:sp>
        <p:nvSpPr>
          <p:cNvPr id="20" name="Rectangle: Rounded Corners 19">
            <a:extLst>
              <a:ext uri="{FF2B5EF4-FFF2-40B4-BE49-F238E27FC236}">
                <a16:creationId xmlns:a16="http://schemas.microsoft.com/office/drawing/2014/main" id="{8616B27E-F4F0-456E-ADB9-9347F2D0B2BF}"/>
              </a:ext>
            </a:extLst>
          </p:cNvPr>
          <p:cNvSpPr/>
          <p:nvPr/>
        </p:nvSpPr>
        <p:spPr>
          <a:xfrm>
            <a:off x="4147324" y="2685456"/>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ymchwil (92%)</a:t>
            </a:r>
          </a:p>
        </p:txBody>
      </p:sp>
      <p:sp>
        <p:nvSpPr>
          <p:cNvPr id="22" name="Rectangle: Rounded Corners 21">
            <a:extLst>
              <a:ext uri="{FF2B5EF4-FFF2-40B4-BE49-F238E27FC236}">
                <a16:creationId xmlns:a16="http://schemas.microsoft.com/office/drawing/2014/main" id="{867203E3-EB33-49FF-9165-8F5C2AEA4F5C}"/>
              </a:ext>
            </a:extLst>
          </p:cNvPr>
          <p:cNvSpPr/>
          <p:nvPr/>
        </p:nvSpPr>
        <p:spPr>
          <a:xfrm>
            <a:off x="4147328" y="2173094"/>
            <a:ext cx="5047593" cy="44773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Cyfathrebu a Marchnata Brand - Marchnata, Cyfathrebu a Recriwtio (Cyfarwyddiaeth) (100%)</a:t>
            </a:r>
          </a:p>
        </p:txBody>
      </p:sp>
      <p:sp>
        <p:nvSpPr>
          <p:cNvPr id="23" name="Rectangle: Rounded Corners 22">
            <a:extLst>
              <a:ext uri="{FF2B5EF4-FFF2-40B4-BE49-F238E27FC236}">
                <a16:creationId xmlns:a16="http://schemas.microsoft.com/office/drawing/2014/main" id="{83344647-4133-4A4E-A224-841E5F47A240}"/>
              </a:ext>
            </a:extLst>
          </p:cNvPr>
          <p:cNvSpPr/>
          <p:nvPr/>
        </p:nvSpPr>
        <p:spPr>
          <a:xfrm>
            <a:off x="4148438" y="1650484"/>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Ysgol Busnes Bangor</a:t>
            </a:r>
          </a:p>
        </p:txBody>
      </p:sp>
      <p:sp>
        <p:nvSpPr>
          <p:cNvPr id="24" name="Rectangle: Rounded Corners 23">
            <a:extLst>
              <a:ext uri="{FF2B5EF4-FFF2-40B4-BE49-F238E27FC236}">
                <a16:creationId xmlns:a16="http://schemas.microsoft.com/office/drawing/2014/main" id="{1D9EECE5-883A-49A5-83BE-E39F69D6C8F7}"/>
              </a:ext>
            </a:extLst>
          </p:cNvPr>
          <p:cNvSpPr/>
          <p:nvPr/>
        </p:nvSpPr>
        <p:spPr>
          <a:xfrm>
            <a:off x="4147324" y="3209283"/>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hyd gwasanaeth o hyd at flwyddyn (92%)</a:t>
            </a:r>
          </a:p>
        </p:txBody>
      </p:sp>
      <p:sp>
        <p:nvSpPr>
          <p:cNvPr id="25" name="Rectangle: Rounded Corners 24">
            <a:extLst>
              <a:ext uri="{FF2B5EF4-FFF2-40B4-BE49-F238E27FC236}">
                <a16:creationId xmlns:a16="http://schemas.microsoft.com/office/drawing/2014/main" id="{33947FA1-702C-4FF0-A18A-CB599C7C8BB4}"/>
              </a:ext>
            </a:extLst>
          </p:cNvPr>
          <p:cNvSpPr/>
          <p:nvPr/>
        </p:nvSpPr>
        <p:spPr>
          <a:xfrm>
            <a:off x="4146209" y="3734062"/>
            <a:ext cx="5047597"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cyfnod penodol (91%)</a:t>
            </a:r>
          </a:p>
        </p:txBody>
      </p:sp>
      <p:sp>
        <p:nvSpPr>
          <p:cNvPr id="18" name="Rectangle: Rounded Corners 17">
            <a:extLst>
              <a:ext uri="{FF2B5EF4-FFF2-40B4-BE49-F238E27FC236}">
                <a16:creationId xmlns:a16="http://schemas.microsoft.com/office/drawing/2014/main" id="{FE54AD0D-0D17-4157-B45E-FA07BE896DD9}"/>
              </a:ext>
            </a:extLst>
          </p:cNvPr>
          <p:cNvSpPr/>
          <p:nvPr/>
        </p:nvSpPr>
        <p:spPr>
          <a:xfrm>
            <a:off x="4149553" y="1125085"/>
            <a:ext cx="5045368" cy="459197"/>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Canolfan Bedwyr (94%)</a:t>
            </a:r>
          </a:p>
        </p:txBody>
      </p:sp>
    </p:spTree>
    <p:extLst>
      <p:ext uri="{BB962C8B-B14F-4D97-AF65-F5344CB8AC3E}">
        <p14:creationId xmlns:p14="http://schemas.microsoft.com/office/powerpoint/2010/main" val="112531816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BA746FBB-A459-4107-A273-EA07F015B1CA}"/>
              </a:ext>
            </a:extLst>
          </p:cNvPr>
          <p:cNvGraphicFramePr>
            <a:graphicFrameLocks noGrp="1"/>
          </p:cNvGraphicFramePr>
          <p:nvPr>
            <p:extLst>
              <p:ext uri="{D42A27DB-BD31-4B8C-83A1-F6EECF244321}">
                <p14:modId xmlns:p14="http://schemas.microsoft.com/office/powerpoint/2010/main" val="1415592591"/>
              </p:ext>
            </p:extLst>
          </p:nvPr>
        </p:nvGraphicFramePr>
        <p:xfrm>
          <a:off x="512711" y="1268413"/>
          <a:ext cx="11163350" cy="3321147"/>
        </p:xfrm>
        <a:graphic>
          <a:graphicData uri="http://schemas.openxmlformats.org/drawingml/2006/table">
            <a:tbl>
              <a:tblPr firstRow="1" bandRow="1">
                <a:tableStyleId>{2D5ABB26-0587-4C30-8999-92F81FD0307C}</a:tableStyleId>
              </a:tblPr>
              <a:tblGrid>
                <a:gridCol w="9028870">
                  <a:extLst>
                    <a:ext uri="{9D8B030D-6E8A-4147-A177-3AD203B41FA5}">
                      <a16:colId xmlns:a16="http://schemas.microsoft.com/office/drawing/2014/main" val="2486422282"/>
                    </a:ext>
                  </a:extLst>
                </a:gridCol>
                <a:gridCol w="1067240">
                  <a:extLst>
                    <a:ext uri="{9D8B030D-6E8A-4147-A177-3AD203B41FA5}">
                      <a16:colId xmlns:a16="http://schemas.microsoft.com/office/drawing/2014/main" val="2204964306"/>
                    </a:ext>
                  </a:extLst>
                </a:gridCol>
                <a:gridCol w="1067240">
                  <a:extLst>
                    <a:ext uri="{9D8B030D-6E8A-4147-A177-3AD203B41FA5}">
                      <a16:colId xmlns:a16="http://schemas.microsoft.com/office/drawing/2014/main" val="4207732914"/>
                    </a:ext>
                  </a:extLst>
                </a:gridCol>
              </a:tblGrid>
              <a:tr h="882767">
                <a:tc>
                  <a:txBody>
                    <a:bodyPr/>
                    <a:lstStyle/>
                    <a:p>
                      <a:pPr algn="l"/>
                      <a:r>
                        <a:rPr lang="cy-GB" sz="1400" b="1" i="0" strike="noStrike" cap="none" spc="0" baseline="0">
                          <a:solidFill>
                            <a:srgbClr val="F2F2F2"/>
                          </a:solidFill>
                          <a:effectLst/>
                          <a:latin typeface="Arial"/>
                          <a:ea typeface="Arial"/>
                          <a:cs typeface="Arial"/>
                        </a:rPr>
                        <a:t>Cynlluniau at y dyfodol</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ers 2020 (pwynt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tc>
                  <a:txBody>
                    <a:bodyPr/>
                    <a:lstStyle/>
                    <a:p>
                      <a:pPr algn="ctr"/>
                      <a:r>
                        <a:rPr lang="cy-GB" sz="1100" b="1" i="0" strike="noStrike" cap="none" spc="0" baseline="0">
                          <a:solidFill>
                            <a:srgbClr val="FFFFFF"/>
                          </a:solidFill>
                          <a:effectLst/>
                          <a:latin typeface="Arial"/>
                          <a:ea typeface="Arial"/>
                          <a:cs typeface="Arial"/>
                        </a:rPr>
                        <a:t>Amrywiant </a:t>
                      </a:r>
                      <a:br>
                        <a:rPr sz="1100"/>
                      </a:br>
                      <a:r>
                        <a:rPr lang="cy-GB" sz="1100" b="1" i="0" strike="noStrike" cap="none" spc="0" baseline="0">
                          <a:solidFill>
                            <a:srgbClr val="FFFFFF"/>
                          </a:solidFill>
                          <a:effectLst/>
                          <a:latin typeface="Arial"/>
                          <a:ea typeface="Arial"/>
                          <a:cs typeface="Arial"/>
                        </a:rPr>
                        <a:t>gyda Meincnod SAU</a:t>
                      </a:r>
                      <a:endParaRPr lang="en-GB" sz="1100" b="1" kern="1200">
                        <a:solidFill>
                          <a:schemeClr val="bg1"/>
                        </a:solidFill>
                        <a:latin typeface="+mn-lt"/>
                        <a:ea typeface="Verdana" panose="020B0604030504040204" pitchFamily="34" charset="0"/>
                        <a:cs typeface="Verdana" panose="020B060403050404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487676">
                <a:tc>
                  <a:txBody>
                    <a:bodyPr/>
                    <a:lstStyle/>
                    <a:p>
                      <a:pPr marL="87313" indent="0" algn="l" defTabSz="914400" rtl="0" eaLnBrk="1" fontAlgn="ctr" latinLnBrk="0" hangingPunct="1">
                        <a:lnSpc>
                          <a:spcPct val="120000"/>
                        </a:lnSpc>
                        <a:spcBef>
                          <a:spcPts val="600"/>
                        </a:spcBef>
                        <a:spcAft>
                          <a:spcPts val="600"/>
                        </a:spcAft>
                      </a:pPr>
                      <a:r>
                        <a:rPr lang="cy-GB" sz="1000" b="1" i="0" strike="noStrike" cap="none" spc="0" baseline="0">
                          <a:solidFill>
                            <a:srgbClr val="6D6E71"/>
                          </a:solidFill>
                          <a:effectLst/>
                          <a:latin typeface="Arial"/>
                          <a:ea typeface="Arial"/>
                          <a:cs typeface="Arial"/>
                        </a:rPr>
                        <a:t>Pa un o'r gosodiadau canlynol sy'n adlewyrchu'n fwyaf cywir eich barn bresennol am weithio i'r brifysgol?</a:t>
                      </a:r>
                      <a:endParaRPr lang="en-GB" sz="1000" b="1" u="none" strike="noStrike" kern="1200">
                        <a:solidFill>
                          <a:schemeClr val="tx1"/>
                        </a:solidFill>
                        <a:effectLst/>
                        <a:latin typeface="+mn-lt"/>
                        <a:ea typeface="+mn-ea"/>
                        <a:cs typeface="+mn-cs"/>
                      </a:endParaRPr>
                    </a:p>
                  </a:txBody>
                  <a:tcPr anchor="ctr">
                    <a:lnT w="12700" cap="flat" cmpd="sng" algn="ctr">
                      <a:solidFill>
                        <a:schemeClr val="bg2"/>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lnT w="12700" cap="flat" cmpd="sng" algn="ctr">
                      <a:solidFill>
                        <a:schemeClr val="bg2"/>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i="0" u="none" strike="noStrike" kern="1200" cap="none" spc="0" normalizeH="0" baseline="0">
                        <a:ln>
                          <a:noFill/>
                        </a:ln>
                        <a:solidFill>
                          <a:srgbClr val="FF0000"/>
                        </a:solidFill>
                        <a:effectLst/>
                        <a:uLnTx/>
                        <a:uFillTx/>
                        <a:latin typeface="+mn-lt"/>
                        <a:ea typeface="+mn-ea"/>
                        <a:cs typeface="+mn-cs"/>
                      </a:endParaRPr>
                    </a:p>
                  </a:txBody>
                  <a:tcPr anchor="ct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868322297"/>
                  </a:ext>
                </a:extLst>
              </a:tr>
              <a:tr h="487676">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Rwyf eisiau gadael y brifysgol cyn gynted â phosib</a:t>
                      </a: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chemeClr val="bg2">
                        <a:lumMod val="9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chemeClr val="bg2">
                        <a:lumMod val="95000"/>
                      </a:schemeClr>
                    </a:solidFill>
                  </a:tcPr>
                </a:tc>
                <a:extLst>
                  <a:ext uri="{0D108BD9-81ED-4DB2-BD59-A6C34878D82A}">
                    <a16:rowId xmlns:a16="http://schemas.microsoft.com/office/drawing/2014/main" val="1222668292"/>
                  </a:ext>
                </a:extLst>
              </a:tr>
              <a:tr h="487676">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Rwyf eisiau gadael y brifysgol o fewn y flwyddyn nesaf</a:t>
                      </a: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1099218821"/>
                  </a:ext>
                </a:extLst>
              </a:tr>
              <a:tr h="487676">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Rwyf eisiau parhau i weithio i'r brifysgol am y flwyddyn nesaf o leiaf</a:t>
                      </a: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solidFill>
                      <a:srgbClr val="E6E6E6"/>
                    </a:solidFill>
                  </a:tcPr>
                </a:tc>
                <a:extLst>
                  <a:ext uri="{0D108BD9-81ED-4DB2-BD59-A6C34878D82A}">
                    <a16:rowId xmlns:a16="http://schemas.microsoft.com/office/drawing/2014/main" val="1591349547"/>
                  </a:ext>
                </a:extLst>
              </a:tr>
              <a:tr h="487676">
                <a:tc>
                  <a:txBody>
                    <a:bodyPr/>
                    <a:lstStyle/>
                    <a:p>
                      <a:pPr marL="87313" indent="0" algn="l" defTabSz="914400" rtl="0" eaLnBrk="1" fontAlgn="ctr" latinLnBrk="0" hangingPunct="1">
                        <a:lnSpc>
                          <a:spcPct val="120000"/>
                        </a:lnSpc>
                        <a:spcBef>
                          <a:spcPts val="600"/>
                        </a:spcBef>
                        <a:spcAft>
                          <a:spcPts val="600"/>
                        </a:spcAft>
                      </a:pPr>
                      <a:r>
                        <a:rPr lang="cy-GB" sz="1000" b="0" i="0" strike="noStrike" cap="none" spc="0" baseline="0">
                          <a:solidFill>
                            <a:srgbClr val="6D6E71"/>
                          </a:solidFill>
                          <a:effectLst/>
                          <a:latin typeface="Arial"/>
                          <a:ea typeface="Arial"/>
                          <a:cs typeface="Arial"/>
                        </a:rPr>
                        <a:t>Rwyf eisiau parhau i weithio i'r brifysgol am y tair blynedd nesaf o leiaf</a:t>
                      </a:r>
                    </a:p>
                  </a:txBody>
                  <a:tcPr anchor="c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chemeClr val="tx1"/>
                        </a:solidFill>
                        <a:effectLst/>
                        <a:uLnTx/>
                        <a:uFillTx/>
                        <a:latin typeface="+mn-lt"/>
                        <a:ea typeface="+mn-ea"/>
                        <a:cs typeface="+mn-cs"/>
                      </a:endParaRPr>
                    </a:p>
                  </a:txBody>
                  <a:tcPr anchor="c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en-GB" sz="1200" b="1" u="none" strike="noStrike" kern="1200" cap="none" spc="0" normalizeH="0" baseline="0" noProof="0">
                        <a:ln>
                          <a:noFill/>
                        </a:ln>
                        <a:solidFill>
                          <a:srgbClr val="FF0000"/>
                        </a:solidFill>
                        <a:effectLst/>
                        <a:uLnTx/>
                        <a:uFillTx/>
                        <a:latin typeface="+mn-lt"/>
                        <a:ea typeface="+mn-ea"/>
                        <a:cs typeface="+mn-cs"/>
                      </a:endParaRPr>
                    </a:p>
                  </a:txBody>
                  <a:tcPr anchor="ctr">
                    <a:noFill/>
                  </a:tcPr>
                </a:tc>
                <a:extLst>
                  <a:ext uri="{0D108BD9-81ED-4DB2-BD59-A6C34878D82A}">
                    <a16:rowId xmlns:a16="http://schemas.microsoft.com/office/drawing/2014/main" val="3620420089"/>
                  </a:ext>
                </a:extLst>
              </a:tr>
            </a:tbl>
          </a:graphicData>
        </a:graphic>
      </p:graphicFrame>
      <p:sp>
        <p:nvSpPr>
          <p:cNvPr id="20" name="Footer Placeholder 1">
            <a:extLst>
              <a:ext uri="{FF2B5EF4-FFF2-40B4-BE49-F238E27FC236}">
                <a16:creationId xmlns:a16="http://schemas.microsoft.com/office/drawing/2014/main" id="{9C8CA26D-E990-4B72-80E7-09C2356315C1}"/>
              </a:ext>
            </a:extLst>
          </p:cNvPr>
          <p:cNvSpPr>
            <a:spLocks noGrp="1"/>
          </p:cNvSpPr>
          <p:nvPr>
            <p:ph type="ftr" sz="quarter" idx="3"/>
          </p:nvPr>
        </p:nvSpPr>
        <p:spPr>
          <a:xfrm>
            <a:off x="2449366" y="6225433"/>
            <a:ext cx="8314114" cy="274513"/>
          </a:xfrm>
        </p:spPr>
        <p:txBody>
          <a:bodyPr/>
          <a:lstStyle/>
          <a:p>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Dewisodd yr holl ymatebwyr y gosodiad sy'n adlewyrchu orau eu barn ar hyn o bryd am weithio i'r brifysgol. Nodyn: ni ddangosir labeli data &lt;5%. Mae sgoriau yn y golofn “amrywiant”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 </a:t>
            </a:r>
            <a:endParaRPr lang="en-US" sz="900"/>
          </a:p>
        </p:txBody>
      </p:sp>
      <p:sp>
        <p:nvSpPr>
          <p:cNvPr id="23" name="Title 6">
            <a:extLst>
              <a:ext uri="{FF2B5EF4-FFF2-40B4-BE49-F238E27FC236}">
                <a16:creationId xmlns:a16="http://schemas.microsoft.com/office/drawing/2014/main" id="{5D5FE408-3DF0-499E-8DC2-68743D12C32C}"/>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Pob cwestiwn: </a:t>
            </a:r>
            <a:r>
              <a:rPr lang="cy-GB" sz="2800" b="0" i="0" strike="noStrike" cap="none" spc="0" baseline="0">
                <a:solidFill>
                  <a:srgbClr val="6D6E71"/>
                </a:solidFill>
                <a:effectLst/>
                <a:latin typeface="Arial"/>
                <a:ea typeface="Arial"/>
                <a:cs typeface="Arial"/>
              </a:rPr>
              <a:t>amrywiannau (% pwynt)</a:t>
            </a:r>
          </a:p>
        </p:txBody>
      </p:sp>
      <p:graphicFrame>
        <p:nvGraphicFramePr>
          <p:cNvPr id="31" name="Chart 30">
            <a:extLst>
              <a:ext uri="{FF2B5EF4-FFF2-40B4-BE49-F238E27FC236}">
                <a16:creationId xmlns:a16="http://schemas.microsoft.com/office/drawing/2014/main" id="{1EC12C6E-B1C5-4719-8352-A6EDCFC2C4A1}"/>
              </a:ext>
            </a:extLst>
          </p:cNvPr>
          <p:cNvGraphicFramePr/>
          <p:nvPr>
            <p:extLst>
              <p:ext uri="{D42A27DB-BD31-4B8C-83A1-F6EECF244321}">
                <p14:modId xmlns:p14="http://schemas.microsoft.com/office/powerpoint/2010/main" val="1057009309"/>
              </p:ext>
            </p:extLst>
          </p:nvPr>
        </p:nvGraphicFramePr>
        <p:xfrm>
          <a:off x="4856536" y="2439510"/>
          <a:ext cx="5030411" cy="2346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25715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3576E-35C6-8746-A80C-F5062C0F84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2018" y="799836"/>
            <a:ext cx="1395018" cy="1125217"/>
          </a:xfrm>
          <a:prstGeom prst="rect">
            <a:avLst/>
          </a:prstGeom>
        </p:spPr>
      </p:pic>
      <p:sp>
        <p:nvSpPr>
          <p:cNvPr id="4" name="Rectangle 3">
            <a:extLst>
              <a:ext uri="{FF2B5EF4-FFF2-40B4-BE49-F238E27FC236}">
                <a16:creationId xmlns:a16="http://schemas.microsoft.com/office/drawing/2014/main" id="{2CF79DE7-A60D-834D-9902-9B557659719A}"/>
              </a:ext>
            </a:extLst>
          </p:cNvPr>
          <p:cNvSpPr/>
          <p:nvPr/>
        </p:nvSpPr>
        <p:spPr>
          <a:xfrm>
            <a:off x="515938" y="2982070"/>
            <a:ext cx="11160125" cy="426720"/>
          </a:xfrm>
          <a:prstGeom prst="rect">
            <a:avLst/>
          </a:prstGeom>
        </p:spPr>
        <p:txBody>
          <a:bodyPr wrap="square" lIns="0" tIns="0" rIns="0" bIns="0">
            <a:spAutoFit/>
          </a:bodyPr>
          <a:lstStyle/>
          <a:p>
            <a:pPr lvl="0" algn="ctr">
              <a:defRPr/>
            </a:pPr>
            <a:r>
              <a:rPr lang="cy-GB" sz="2800" b="1" i="0" strike="noStrike" cap="none" spc="0" baseline="0">
                <a:solidFill>
                  <a:srgbClr val="000000"/>
                </a:solidFill>
                <a:effectLst/>
                <a:latin typeface="Arial"/>
                <a:ea typeface="Arial"/>
                <a:cs typeface="Arial"/>
              </a:rPr>
              <a:t>PRIF GANFYDDIADAU</a:t>
            </a:r>
            <a:endParaRPr lang="en-GB" sz="2800">
              <a:solidFill>
                <a:schemeClr val="accent1"/>
              </a:solidFill>
              <a:cs typeface="Verdana"/>
            </a:endParaRPr>
          </a:p>
        </p:txBody>
      </p:sp>
    </p:spTree>
    <p:extLst>
      <p:ext uri="{BB962C8B-B14F-4D97-AF65-F5344CB8AC3E}">
        <p14:creationId xmlns:p14="http://schemas.microsoft.com/office/powerpoint/2010/main" val="232955503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F4CA38C-8DAE-41B0-8664-6B3FC3CEB462}"/>
              </a:ext>
            </a:extLst>
          </p:cNvPr>
          <p:cNvSpPr/>
          <p:nvPr/>
        </p:nvSpPr>
        <p:spPr>
          <a:xfrm rot="16200000">
            <a:off x="6332833" y="1497156"/>
            <a:ext cx="2066217" cy="3599546"/>
          </a:xfrm>
          <a:prstGeom prst="triangle">
            <a:avLst>
              <a:gd name="adj" fmla="val 38798"/>
            </a:avLst>
          </a:prstGeom>
          <a:solidFill>
            <a:schemeClr val="accent2">
              <a:lumMod val="40000"/>
              <a:lumOff val="60000"/>
              <a:alpha val="5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id="{D94FC08D-B1C6-41DC-8B98-C4CFE2B52F8B}"/>
              </a:ext>
            </a:extLst>
          </p:cNvPr>
          <p:cNvSpPr>
            <a:spLocks noGrp="1"/>
          </p:cNvSpPr>
          <p:nvPr>
            <p:ph type="title"/>
          </p:nvPr>
        </p:nvSpPr>
        <p:spPr>
          <a:xfrm>
            <a:off x="519231" y="624356"/>
            <a:ext cx="10148769" cy="426720"/>
          </a:xfrm>
        </p:spPr>
        <p:txBody>
          <a:bodyPr/>
          <a:lstStyle/>
          <a:p>
            <a:r>
              <a:rPr lang="cy-GB" sz="2800" b="1" i="0" strike="noStrike" cap="none" spc="0" baseline="0">
                <a:solidFill>
                  <a:srgbClr val="6D6E71"/>
                </a:solidFill>
                <a:effectLst/>
                <a:latin typeface="Arial"/>
                <a:ea typeface="Arial"/>
                <a:cs typeface="Arial"/>
              </a:rPr>
              <a:t>Cynlluniau at y dyfodol: </a:t>
            </a:r>
            <a:r>
              <a:rPr lang="cy-GB" sz="2800" b="0" i="0" strike="noStrike" cap="none" spc="0" baseline="0">
                <a:solidFill>
                  <a:srgbClr val="6D6E71"/>
                </a:solidFill>
                <a:effectLst/>
                <a:latin typeface="Arial"/>
                <a:ea typeface="Arial"/>
                <a:cs typeface="Arial"/>
              </a:rPr>
              <a:t>amrywiannau is-grwpiau</a:t>
            </a:r>
          </a:p>
        </p:txBody>
      </p:sp>
      <p:sp>
        <p:nvSpPr>
          <p:cNvPr id="4" name="Flowchart: Connector 24">
            <a:extLst>
              <a:ext uri="{FF2B5EF4-FFF2-40B4-BE49-F238E27FC236}">
                <a16:creationId xmlns:a16="http://schemas.microsoft.com/office/drawing/2014/main" id="{CB7E0784-6F77-47E0-94CC-0CD363ABEF97}"/>
              </a:ext>
            </a:extLst>
          </p:cNvPr>
          <p:cNvSpPr/>
          <p:nvPr/>
        </p:nvSpPr>
        <p:spPr>
          <a:xfrm>
            <a:off x="8409018" y="2133628"/>
            <a:ext cx="2326859" cy="2326601"/>
          </a:xfrm>
          <a:prstGeom prst="flowChartConnector">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1" i="0" strike="noStrike" cap="none" spc="0" baseline="0">
                <a:solidFill>
                  <a:srgbClr val="FFFFFF"/>
                </a:solidFill>
                <a:effectLst/>
                <a:latin typeface="Arial"/>
                <a:ea typeface="Arial"/>
                <a:cs typeface="Arial"/>
              </a:rPr>
              <a:t>Staff sy’n </a:t>
            </a:r>
            <a:r>
              <a:rPr lang="cy-GB" sz="1400" b="1" i="0" u="sng" strike="noStrike" cap="none" spc="0" baseline="0">
                <a:solidFill>
                  <a:srgbClr val="FFFFFF"/>
                </a:solidFill>
                <a:effectLst/>
                <a:uFill>
                  <a:solidFill>
                    <a:srgbClr val="FFFFFF"/>
                  </a:solidFill>
                </a:uFill>
                <a:latin typeface="Arial"/>
                <a:ea typeface="Arial"/>
                <a:cs typeface="Arial"/>
              </a:rPr>
              <a:t>fwy</a:t>
            </a:r>
            <a:r>
              <a:rPr lang="cy-GB" sz="1400" b="1" i="0" strike="noStrike" cap="none" spc="0" baseline="0">
                <a:solidFill>
                  <a:srgbClr val="FFFFFF"/>
                </a:solidFill>
                <a:effectLst/>
                <a:latin typeface="Arial"/>
                <a:ea typeface="Arial"/>
                <a:cs typeface="Arial"/>
              </a:rPr>
              <a:t> tebygol o fod eisiau gadael y brifysgol o fewn y flwyddyn nesaf</a:t>
            </a:r>
          </a:p>
        </p:txBody>
      </p:sp>
      <p:sp>
        <p:nvSpPr>
          <p:cNvPr id="21" name="Rectangle: Rounded Corners 20">
            <a:extLst>
              <a:ext uri="{FF2B5EF4-FFF2-40B4-BE49-F238E27FC236}">
                <a16:creationId xmlns:a16="http://schemas.microsoft.com/office/drawing/2014/main" id="{58ED56C2-38C9-4ED3-BC54-3408229D4333}"/>
              </a:ext>
            </a:extLst>
          </p:cNvPr>
          <p:cNvSpPr/>
          <p:nvPr/>
        </p:nvSpPr>
        <p:spPr>
          <a:xfrm>
            <a:off x="1974262" y="3264170"/>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cael adborth am eu perfformiad (35%)</a:t>
            </a:r>
          </a:p>
        </p:txBody>
      </p:sp>
      <p:sp>
        <p:nvSpPr>
          <p:cNvPr id="31" name="Rectangle: Rounded Corners 30">
            <a:extLst>
              <a:ext uri="{FF2B5EF4-FFF2-40B4-BE49-F238E27FC236}">
                <a16:creationId xmlns:a16="http://schemas.microsoft.com/office/drawing/2014/main" id="{16FBFEA3-DB57-4DB6-BDE0-847883CBABAC}"/>
              </a:ext>
            </a:extLst>
          </p:cNvPr>
          <p:cNvSpPr/>
          <p:nvPr/>
        </p:nvSpPr>
        <p:spPr>
          <a:xfrm>
            <a:off x="1974266" y="2751808"/>
            <a:ext cx="5047593" cy="4477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gyda gradd gyflog GP002 (31%)</a:t>
            </a:r>
          </a:p>
        </p:txBody>
      </p:sp>
      <p:sp>
        <p:nvSpPr>
          <p:cNvPr id="33" name="Rectangle: Rounded Corners 32">
            <a:extLst>
              <a:ext uri="{FF2B5EF4-FFF2-40B4-BE49-F238E27FC236}">
                <a16:creationId xmlns:a16="http://schemas.microsoft.com/office/drawing/2014/main" id="{86B4D038-56C4-4EB9-8526-44EF4FE55440}"/>
              </a:ext>
            </a:extLst>
          </p:cNvPr>
          <p:cNvSpPr/>
          <p:nvPr/>
        </p:nvSpPr>
        <p:spPr>
          <a:xfrm>
            <a:off x="1975376" y="2229198"/>
            <a:ext cx="5045368"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Canolfan Bedwyr (22%), Adnoddau Dynol (20%), Undeb y Myfyrwyr (20%)</a:t>
            </a:r>
          </a:p>
        </p:txBody>
      </p:sp>
      <p:sp>
        <p:nvSpPr>
          <p:cNvPr id="28" name="Rectangle: Rounded Corners 27">
            <a:extLst>
              <a:ext uri="{FF2B5EF4-FFF2-40B4-BE49-F238E27FC236}">
                <a16:creationId xmlns:a16="http://schemas.microsoft.com/office/drawing/2014/main" id="{097930B7-719D-4852-9F02-C4AC2512B611}"/>
              </a:ext>
            </a:extLst>
          </p:cNvPr>
          <p:cNvSpPr/>
          <p:nvPr/>
        </p:nvSpPr>
        <p:spPr>
          <a:xfrm>
            <a:off x="1974262" y="3787997"/>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glir ynglŷn â’r hyn y disgwylir iddynt ei wneud yn eu swydd (38%)</a:t>
            </a:r>
          </a:p>
        </p:txBody>
      </p:sp>
      <p:sp>
        <p:nvSpPr>
          <p:cNvPr id="17" name="Rectangle: Rounded Corners 16">
            <a:extLst>
              <a:ext uri="{FF2B5EF4-FFF2-40B4-BE49-F238E27FC236}">
                <a16:creationId xmlns:a16="http://schemas.microsoft.com/office/drawing/2014/main" id="{536745B5-971D-49AC-A402-6FF6402F1753}"/>
              </a:ext>
            </a:extLst>
          </p:cNvPr>
          <p:cNvSpPr/>
          <p:nvPr/>
        </p:nvSpPr>
        <p:spPr>
          <a:xfrm>
            <a:off x="1973147" y="4305020"/>
            <a:ext cx="5047597" cy="45919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1400" b="0" i="0" strike="noStrike" cap="none" spc="0" baseline="0">
                <a:solidFill>
                  <a:srgbClr val="6D6E71"/>
                </a:solidFill>
                <a:effectLst/>
                <a:latin typeface="Arial"/>
                <a:ea typeface="Arial"/>
                <a:cs typeface="Arial"/>
              </a:rPr>
              <a:t>Staff nad ydynt yn fodlon â'u swydd bresennol a'r lefel cyfrifoldeb (40%).</a:t>
            </a:r>
          </a:p>
        </p:txBody>
      </p:sp>
    </p:spTree>
    <p:extLst>
      <p:ext uri="{BB962C8B-B14F-4D97-AF65-F5344CB8AC3E}">
        <p14:creationId xmlns:p14="http://schemas.microsoft.com/office/powerpoint/2010/main" val="150803139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3576E-35C6-8746-A80C-F5062C0F84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2018" y="799836"/>
            <a:ext cx="1395018" cy="1125217"/>
          </a:xfrm>
          <a:prstGeom prst="rect">
            <a:avLst/>
          </a:prstGeom>
        </p:spPr>
      </p:pic>
      <p:sp>
        <p:nvSpPr>
          <p:cNvPr id="4" name="Rectangle 3">
            <a:extLst>
              <a:ext uri="{FF2B5EF4-FFF2-40B4-BE49-F238E27FC236}">
                <a16:creationId xmlns:a16="http://schemas.microsoft.com/office/drawing/2014/main" id="{2CF79DE7-A60D-834D-9902-9B557659719A}"/>
              </a:ext>
            </a:extLst>
          </p:cNvPr>
          <p:cNvSpPr/>
          <p:nvPr/>
        </p:nvSpPr>
        <p:spPr>
          <a:xfrm>
            <a:off x="515938" y="2982069"/>
            <a:ext cx="11160125" cy="853440"/>
          </a:xfrm>
          <a:prstGeom prst="rect">
            <a:avLst/>
          </a:prstGeom>
        </p:spPr>
        <p:txBody>
          <a:bodyPr wrap="square" lIns="0" tIns="0" rIns="0" bIns="0">
            <a:spAutoFit/>
          </a:bodyPr>
          <a:lstStyle/>
          <a:p>
            <a:pPr lvl="0" algn="ctr">
              <a:defRPr/>
            </a:pPr>
            <a:r>
              <a:rPr lang="cy-GB" sz="2800" b="1" i="0" strike="noStrike" cap="none" spc="0" baseline="0">
                <a:solidFill>
                  <a:srgbClr val="000000"/>
                </a:solidFill>
                <a:effectLst/>
                <a:latin typeface="Arial"/>
                <a:ea typeface="Arial"/>
                <a:cs typeface="Arial"/>
              </a:rPr>
              <a:t>POB CWESTIWN WEDI EI DDADANSODDI YN ÔL COLEG A GWASANAETH PROFFESIYNOL</a:t>
            </a:r>
            <a:endParaRPr lang="en-GB" sz="2800">
              <a:solidFill>
                <a:schemeClr val="accent1"/>
              </a:solidFill>
              <a:cs typeface="Verdana"/>
            </a:endParaRPr>
          </a:p>
        </p:txBody>
      </p:sp>
    </p:spTree>
    <p:extLst>
      <p:ext uri="{BB962C8B-B14F-4D97-AF65-F5344CB8AC3E}">
        <p14:creationId xmlns:p14="http://schemas.microsoft.com/office/powerpoint/2010/main" val="281604825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Ymgysylltiad: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2901396426"/>
              </p:ext>
            </p:extLst>
          </p:nvPr>
        </p:nvGraphicFramePr>
        <p:xfrm>
          <a:off x="520723" y="1268413"/>
          <a:ext cx="11234134" cy="4492912"/>
        </p:xfrm>
        <a:graphic>
          <a:graphicData uri="http://schemas.openxmlformats.org/drawingml/2006/table">
            <a:tbl>
              <a:tblPr firstRow="1" bandRow="1">
                <a:tableStyleId>{7E9639D4-E3E2-4D34-9284-5A2195B3D0D7}</a:tableStyleId>
              </a:tblPr>
              <a:tblGrid>
                <a:gridCol w="2338870">
                  <a:extLst>
                    <a:ext uri="{9D8B030D-6E8A-4147-A177-3AD203B41FA5}">
                      <a16:colId xmlns:a16="http://schemas.microsoft.com/office/drawing/2014/main" val="2486422282"/>
                    </a:ext>
                  </a:extLst>
                </a:gridCol>
                <a:gridCol w="678272">
                  <a:extLst>
                    <a:ext uri="{9D8B030D-6E8A-4147-A177-3AD203B41FA5}">
                      <a16:colId xmlns:a16="http://schemas.microsoft.com/office/drawing/2014/main" val="1829549269"/>
                    </a:ext>
                  </a:extLst>
                </a:gridCol>
                <a:gridCol w="678272">
                  <a:extLst>
                    <a:ext uri="{9D8B030D-6E8A-4147-A177-3AD203B41FA5}">
                      <a16:colId xmlns:a16="http://schemas.microsoft.com/office/drawing/2014/main" val="2304749937"/>
                    </a:ext>
                  </a:extLst>
                </a:gridCol>
                <a:gridCol w="678272">
                  <a:extLst>
                    <a:ext uri="{9D8B030D-6E8A-4147-A177-3AD203B41FA5}">
                      <a16:colId xmlns:a16="http://schemas.microsoft.com/office/drawing/2014/main" val="695362000"/>
                    </a:ext>
                  </a:extLst>
                </a:gridCol>
                <a:gridCol w="678272">
                  <a:extLst>
                    <a:ext uri="{9D8B030D-6E8A-4147-A177-3AD203B41FA5}">
                      <a16:colId xmlns:a16="http://schemas.microsoft.com/office/drawing/2014/main" val="33031643"/>
                    </a:ext>
                  </a:extLst>
                </a:gridCol>
                <a:gridCol w="678272">
                  <a:extLst>
                    <a:ext uri="{9D8B030D-6E8A-4147-A177-3AD203B41FA5}">
                      <a16:colId xmlns:a16="http://schemas.microsoft.com/office/drawing/2014/main" val="2767819710"/>
                    </a:ext>
                  </a:extLst>
                </a:gridCol>
                <a:gridCol w="678272">
                  <a:extLst>
                    <a:ext uri="{9D8B030D-6E8A-4147-A177-3AD203B41FA5}">
                      <a16:colId xmlns:a16="http://schemas.microsoft.com/office/drawing/2014/main" val="278854597"/>
                    </a:ext>
                  </a:extLst>
                </a:gridCol>
                <a:gridCol w="678272">
                  <a:extLst>
                    <a:ext uri="{9D8B030D-6E8A-4147-A177-3AD203B41FA5}">
                      <a16:colId xmlns:a16="http://schemas.microsoft.com/office/drawing/2014/main" val="819314442"/>
                    </a:ext>
                  </a:extLst>
                </a:gridCol>
                <a:gridCol w="678272">
                  <a:extLst>
                    <a:ext uri="{9D8B030D-6E8A-4147-A177-3AD203B41FA5}">
                      <a16:colId xmlns:a16="http://schemas.microsoft.com/office/drawing/2014/main" val="934907207"/>
                    </a:ext>
                  </a:extLst>
                </a:gridCol>
                <a:gridCol w="678272">
                  <a:extLst>
                    <a:ext uri="{9D8B030D-6E8A-4147-A177-3AD203B41FA5}">
                      <a16:colId xmlns:a16="http://schemas.microsoft.com/office/drawing/2014/main" val="3216458965"/>
                    </a:ext>
                  </a:extLst>
                </a:gridCol>
                <a:gridCol w="678272">
                  <a:extLst>
                    <a:ext uri="{9D8B030D-6E8A-4147-A177-3AD203B41FA5}">
                      <a16:colId xmlns:a16="http://schemas.microsoft.com/office/drawing/2014/main" val="583897258"/>
                    </a:ext>
                  </a:extLst>
                </a:gridCol>
                <a:gridCol w="756000">
                  <a:extLst>
                    <a:ext uri="{9D8B030D-6E8A-4147-A177-3AD203B41FA5}">
                      <a16:colId xmlns:a16="http://schemas.microsoft.com/office/drawing/2014/main" val="4223362598"/>
                    </a:ext>
                  </a:extLst>
                </a:gridCol>
                <a:gridCol w="678272">
                  <a:extLst>
                    <a:ext uri="{9D8B030D-6E8A-4147-A177-3AD203B41FA5}">
                      <a16:colId xmlns:a16="http://schemas.microsoft.com/office/drawing/2014/main" val="3629279284"/>
                    </a:ext>
                  </a:extLst>
                </a:gridCol>
                <a:gridCol w="678272">
                  <a:extLst>
                    <a:ext uri="{9D8B030D-6E8A-4147-A177-3AD203B41FA5}">
                      <a16:colId xmlns:a16="http://schemas.microsoft.com/office/drawing/2014/main" val="3318291398"/>
                    </a:ext>
                  </a:extLst>
                </a:gridCol>
              </a:tblGrid>
              <a:tr h="89291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Ymgysylltiad</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balchder fy mod yn gweithio i’r brifysgol</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Byddwn yn argymell i ffrind ddod i weithio yn y brifysgol </a:t>
                      </a:r>
                      <a:endParaRPr lang="en-GB" sz="10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Mae'r brifysgol yn fy ysbrydoli i wneud fy ngorau yn fy swydd</a:t>
                      </a:r>
                      <a:endParaRPr lang="en-GB" sz="10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7544027"/>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ymlyniad personol cryf wrth y brifysgol</a:t>
                      </a:r>
                      <a:endParaRPr lang="en-GB" sz="10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727519"/>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 Prifysgol Bangor yn fy ysgogi i'w helpu i gyflawni ei hamcanion</a:t>
                      </a:r>
                      <a:endParaRPr lang="en-GB" sz="10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084371"/>
                  </a:ext>
                </a:extLst>
              </a:tr>
            </a:tbl>
          </a:graphicData>
        </a:graphic>
      </p:graphicFrame>
      <p:sp>
        <p:nvSpPr>
          <p:cNvPr id="4" name="Footer Placeholder 5">
            <a:extLst>
              <a:ext uri="{FF2B5EF4-FFF2-40B4-BE49-F238E27FC236}">
                <a16:creationId xmlns:a16="http://schemas.microsoft.com/office/drawing/2014/main" id="{F2C0D255-D586-4A81-9E6E-BAB04E1A66B6}"/>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0847031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8" y="626008"/>
            <a:ext cx="10147282" cy="426720"/>
          </a:xfrm>
        </p:spPr>
        <p:txBody>
          <a:bodyPr/>
          <a:lstStyle/>
          <a:p>
            <a:r>
              <a:rPr lang="cy-GB" sz="2800" b="1" i="0" strike="noStrike" cap="none" spc="0" baseline="0">
                <a:solidFill>
                  <a:srgbClr val="6D6E71"/>
                </a:solidFill>
                <a:effectLst/>
                <a:latin typeface="Arial"/>
                <a:ea typeface="Arial"/>
                <a:cs typeface="Arial"/>
              </a:rPr>
              <a:t>Boddhad yn y gwaith: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1176262658"/>
              </p:ext>
            </p:extLst>
          </p:nvPr>
        </p:nvGraphicFramePr>
        <p:xfrm>
          <a:off x="520723" y="1268413"/>
          <a:ext cx="11234134" cy="3772912"/>
        </p:xfrm>
        <a:graphic>
          <a:graphicData uri="http://schemas.openxmlformats.org/drawingml/2006/table">
            <a:tbl>
              <a:tblPr firstRow="1" bandRow="1">
                <a:tableStyleId>{7E9639D4-E3E2-4D34-9284-5A2195B3D0D7}</a:tableStyleId>
              </a:tblPr>
              <a:tblGrid>
                <a:gridCol w="2338870">
                  <a:extLst>
                    <a:ext uri="{9D8B030D-6E8A-4147-A177-3AD203B41FA5}">
                      <a16:colId xmlns:a16="http://schemas.microsoft.com/office/drawing/2014/main" val="2486422282"/>
                    </a:ext>
                  </a:extLst>
                </a:gridCol>
                <a:gridCol w="678272">
                  <a:extLst>
                    <a:ext uri="{9D8B030D-6E8A-4147-A177-3AD203B41FA5}">
                      <a16:colId xmlns:a16="http://schemas.microsoft.com/office/drawing/2014/main" val="1829549269"/>
                    </a:ext>
                  </a:extLst>
                </a:gridCol>
                <a:gridCol w="678272">
                  <a:extLst>
                    <a:ext uri="{9D8B030D-6E8A-4147-A177-3AD203B41FA5}">
                      <a16:colId xmlns:a16="http://schemas.microsoft.com/office/drawing/2014/main" val="2304749937"/>
                    </a:ext>
                  </a:extLst>
                </a:gridCol>
                <a:gridCol w="678272">
                  <a:extLst>
                    <a:ext uri="{9D8B030D-6E8A-4147-A177-3AD203B41FA5}">
                      <a16:colId xmlns:a16="http://schemas.microsoft.com/office/drawing/2014/main" val="695362000"/>
                    </a:ext>
                  </a:extLst>
                </a:gridCol>
                <a:gridCol w="678272">
                  <a:extLst>
                    <a:ext uri="{9D8B030D-6E8A-4147-A177-3AD203B41FA5}">
                      <a16:colId xmlns:a16="http://schemas.microsoft.com/office/drawing/2014/main" val="33031643"/>
                    </a:ext>
                  </a:extLst>
                </a:gridCol>
                <a:gridCol w="678272">
                  <a:extLst>
                    <a:ext uri="{9D8B030D-6E8A-4147-A177-3AD203B41FA5}">
                      <a16:colId xmlns:a16="http://schemas.microsoft.com/office/drawing/2014/main" val="4075712433"/>
                    </a:ext>
                  </a:extLst>
                </a:gridCol>
                <a:gridCol w="678272">
                  <a:extLst>
                    <a:ext uri="{9D8B030D-6E8A-4147-A177-3AD203B41FA5}">
                      <a16:colId xmlns:a16="http://schemas.microsoft.com/office/drawing/2014/main" val="278854597"/>
                    </a:ext>
                  </a:extLst>
                </a:gridCol>
                <a:gridCol w="678272">
                  <a:extLst>
                    <a:ext uri="{9D8B030D-6E8A-4147-A177-3AD203B41FA5}">
                      <a16:colId xmlns:a16="http://schemas.microsoft.com/office/drawing/2014/main" val="819314442"/>
                    </a:ext>
                  </a:extLst>
                </a:gridCol>
                <a:gridCol w="678272">
                  <a:extLst>
                    <a:ext uri="{9D8B030D-6E8A-4147-A177-3AD203B41FA5}">
                      <a16:colId xmlns:a16="http://schemas.microsoft.com/office/drawing/2014/main" val="934907207"/>
                    </a:ext>
                  </a:extLst>
                </a:gridCol>
                <a:gridCol w="678272">
                  <a:extLst>
                    <a:ext uri="{9D8B030D-6E8A-4147-A177-3AD203B41FA5}">
                      <a16:colId xmlns:a16="http://schemas.microsoft.com/office/drawing/2014/main" val="3216458965"/>
                    </a:ext>
                  </a:extLst>
                </a:gridCol>
                <a:gridCol w="678272">
                  <a:extLst>
                    <a:ext uri="{9D8B030D-6E8A-4147-A177-3AD203B41FA5}">
                      <a16:colId xmlns:a16="http://schemas.microsoft.com/office/drawing/2014/main" val="583897258"/>
                    </a:ext>
                  </a:extLst>
                </a:gridCol>
                <a:gridCol w="756000">
                  <a:extLst>
                    <a:ext uri="{9D8B030D-6E8A-4147-A177-3AD203B41FA5}">
                      <a16:colId xmlns:a16="http://schemas.microsoft.com/office/drawing/2014/main" val="4223362598"/>
                    </a:ext>
                  </a:extLst>
                </a:gridCol>
                <a:gridCol w="678272">
                  <a:extLst>
                    <a:ext uri="{9D8B030D-6E8A-4147-A177-3AD203B41FA5}">
                      <a16:colId xmlns:a16="http://schemas.microsoft.com/office/drawing/2014/main" val="3629279284"/>
                    </a:ext>
                  </a:extLst>
                </a:gridCol>
                <a:gridCol w="678272">
                  <a:extLst>
                    <a:ext uri="{9D8B030D-6E8A-4147-A177-3AD203B41FA5}">
                      <a16:colId xmlns:a16="http://schemas.microsoft.com/office/drawing/2014/main" val="2661531864"/>
                    </a:ext>
                  </a:extLst>
                </a:gridCol>
              </a:tblGrid>
              <a:tr h="89291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fy mod yn cael fy ngwerthfawrogi gan y brifysgol</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fy mod yn cael fy ngwerthfawrogi gan fyfyrwyr/defnyddwyr gwasanaeth</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teimlo’n rhan o’r ysgol/coleg/adran</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7544027"/>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teimlo’n rhan o’r brifysgol</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727519"/>
                  </a:ext>
                </a:extLst>
              </a:tr>
            </a:tbl>
          </a:graphicData>
        </a:graphic>
      </p:graphicFrame>
      <p:sp>
        <p:nvSpPr>
          <p:cNvPr id="6" name="Footer Placeholder 5">
            <a:extLst>
              <a:ext uri="{FF2B5EF4-FFF2-40B4-BE49-F238E27FC236}">
                <a16:creationId xmlns:a16="http://schemas.microsoft.com/office/drawing/2014/main" id="{2D0F4F5B-55E4-4946-8C9B-32669DCE4B46}"/>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660891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6" y="626008"/>
            <a:ext cx="11671283" cy="426720"/>
          </a:xfrm>
        </p:spPr>
        <p:txBody>
          <a:bodyPr/>
          <a:lstStyle/>
          <a:p>
            <a:r>
              <a:rPr lang="cy-GB" sz="2800" b="1" i="0" strike="noStrike" cap="none" spc="0" baseline="0">
                <a:solidFill>
                  <a:srgbClr val="6D6E71"/>
                </a:solidFill>
                <a:effectLst/>
                <a:latin typeface="Arial"/>
                <a:ea typeface="Arial"/>
                <a:cs typeface="Arial"/>
              </a:rPr>
              <a:t>Gweithio yn y brifysgol: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3798342881"/>
              </p:ext>
            </p:extLst>
          </p:nvPr>
        </p:nvGraphicFramePr>
        <p:xfrm>
          <a:off x="520723" y="1268413"/>
          <a:ext cx="10594461" cy="4492912"/>
        </p:xfrm>
        <a:graphic>
          <a:graphicData uri="http://schemas.openxmlformats.org/drawingml/2006/table">
            <a:tbl>
              <a:tblPr firstRow="1" bandRow="1">
                <a:tableStyleId>{7E9639D4-E3E2-4D34-9284-5A2195B3D0D7}</a:tableStyleId>
              </a:tblPr>
              <a:tblGrid>
                <a:gridCol w="2205699">
                  <a:extLst>
                    <a:ext uri="{9D8B030D-6E8A-4147-A177-3AD203B41FA5}">
                      <a16:colId xmlns:a16="http://schemas.microsoft.com/office/drawing/2014/main" val="2486422282"/>
                    </a:ext>
                  </a:extLst>
                </a:gridCol>
                <a:gridCol w="639651">
                  <a:extLst>
                    <a:ext uri="{9D8B030D-6E8A-4147-A177-3AD203B41FA5}">
                      <a16:colId xmlns:a16="http://schemas.microsoft.com/office/drawing/2014/main" val="1829549269"/>
                    </a:ext>
                  </a:extLst>
                </a:gridCol>
                <a:gridCol w="639651">
                  <a:extLst>
                    <a:ext uri="{9D8B030D-6E8A-4147-A177-3AD203B41FA5}">
                      <a16:colId xmlns:a16="http://schemas.microsoft.com/office/drawing/2014/main" val="2304749937"/>
                    </a:ext>
                  </a:extLst>
                </a:gridCol>
                <a:gridCol w="639651">
                  <a:extLst>
                    <a:ext uri="{9D8B030D-6E8A-4147-A177-3AD203B41FA5}">
                      <a16:colId xmlns:a16="http://schemas.microsoft.com/office/drawing/2014/main" val="695362000"/>
                    </a:ext>
                  </a:extLst>
                </a:gridCol>
                <a:gridCol w="639651">
                  <a:extLst>
                    <a:ext uri="{9D8B030D-6E8A-4147-A177-3AD203B41FA5}">
                      <a16:colId xmlns:a16="http://schemas.microsoft.com/office/drawing/2014/main" val="33031643"/>
                    </a:ext>
                  </a:extLst>
                </a:gridCol>
                <a:gridCol w="579222">
                  <a:extLst>
                    <a:ext uri="{9D8B030D-6E8A-4147-A177-3AD203B41FA5}">
                      <a16:colId xmlns:a16="http://schemas.microsoft.com/office/drawing/2014/main" val="524857291"/>
                    </a:ext>
                  </a:extLst>
                </a:gridCol>
                <a:gridCol w="700079">
                  <a:extLst>
                    <a:ext uri="{9D8B030D-6E8A-4147-A177-3AD203B41FA5}">
                      <a16:colId xmlns:a16="http://schemas.microsoft.com/office/drawing/2014/main" val="278854597"/>
                    </a:ext>
                  </a:extLst>
                </a:gridCol>
                <a:gridCol w="707939">
                  <a:extLst>
                    <a:ext uri="{9D8B030D-6E8A-4147-A177-3AD203B41FA5}">
                      <a16:colId xmlns:a16="http://schemas.microsoft.com/office/drawing/2014/main" val="819314442"/>
                    </a:ext>
                  </a:extLst>
                </a:gridCol>
                <a:gridCol w="659669">
                  <a:extLst>
                    <a:ext uri="{9D8B030D-6E8A-4147-A177-3AD203B41FA5}">
                      <a16:colId xmlns:a16="http://schemas.microsoft.com/office/drawing/2014/main" val="934907207"/>
                    </a:ext>
                  </a:extLst>
                </a:gridCol>
                <a:gridCol w="659669">
                  <a:extLst>
                    <a:ext uri="{9D8B030D-6E8A-4147-A177-3AD203B41FA5}">
                      <a16:colId xmlns:a16="http://schemas.microsoft.com/office/drawing/2014/main" val="3216458965"/>
                    </a:ext>
                  </a:extLst>
                </a:gridCol>
                <a:gridCol w="531323">
                  <a:extLst>
                    <a:ext uri="{9D8B030D-6E8A-4147-A177-3AD203B41FA5}">
                      <a16:colId xmlns:a16="http://schemas.microsoft.com/office/drawing/2014/main" val="583897258"/>
                    </a:ext>
                  </a:extLst>
                </a:gridCol>
                <a:gridCol w="766780">
                  <a:extLst>
                    <a:ext uri="{9D8B030D-6E8A-4147-A177-3AD203B41FA5}">
                      <a16:colId xmlns:a16="http://schemas.microsoft.com/office/drawing/2014/main" val="4223362598"/>
                    </a:ext>
                  </a:extLst>
                </a:gridCol>
                <a:gridCol w="674703">
                  <a:extLst>
                    <a:ext uri="{9D8B030D-6E8A-4147-A177-3AD203B41FA5}">
                      <a16:colId xmlns:a16="http://schemas.microsoft.com/office/drawing/2014/main" val="3629279284"/>
                    </a:ext>
                  </a:extLst>
                </a:gridCol>
                <a:gridCol w="550774">
                  <a:extLst>
                    <a:ext uri="{9D8B030D-6E8A-4147-A177-3AD203B41FA5}">
                      <a16:colId xmlns:a16="http://schemas.microsoft.com/office/drawing/2014/main" val="401348078"/>
                    </a:ext>
                  </a:extLst>
                </a:gridCol>
              </a:tblGrid>
              <a:tr h="89291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720000">
                <a:tc>
                  <a:txBody>
                    <a:bodyPr/>
                    <a:lstStyle/>
                    <a:p>
                      <a:pPr marL="8636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deall yr hyn y disgwylir i mi ei wneud yn fy swydd</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720000">
                <a:tc>
                  <a:txBody>
                    <a:bodyPr/>
                    <a:lstStyle/>
                    <a:p>
                      <a:pPr marL="8636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 pobl yn ymddiried ynof i wneud fy ngwaith</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88%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88%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720000">
                <a:tc>
                  <a:txBody>
                    <a:bodyPr/>
                    <a:lstStyle/>
                    <a:p>
                      <a:pPr marL="8636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teimlo’n rhydd i leisio fy marn</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727519"/>
                  </a:ext>
                </a:extLst>
              </a:tr>
              <a:tr h="720000">
                <a:tc>
                  <a:txBody>
                    <a:bodyPr/>
                    <a:lstStyle/>
                    <a:p>
                      <a:pPr marL="8636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Gallaf benderfynu ar fy mhen fy hun sut i wneud fy ngwaith</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84%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84%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 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956504"/>
                  </a:ext>
                </a:extLst>
              </a:tr>
              <a:tr h="720000">
                <a:tc>
                  <a:txBody>
                    <a:bodyPr/>
                    <a:lstStyle/>
                    <a:p>
                      <a:pPr marL="8636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Mae’r dyraniad cyfrifoldebau rhwng yr aelodau staff yn fy lle gwaith yn gweithio’n dda</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292887"/>
                  </a:ext>
                </a:extLst>
              </a:tr>
            </a:tbl>
          </a:graphicData>
        </a:graphic>
      </p:graphicFrame>
      <p:sp>
        <p:nvSpPr>
          <p:cNvPr id="6" name="Footer Placeholder 5">
            <a:extLst>
              <a:ext uri="{FF2B5EF4-FFF2-40B4-BE49-F238E27FC236}">
                <a16:creationId xmlns:a16="http://schemas.microsoft.com/office/drawing/2014/main" id="{BDF1D3AF-279A-48EB-9DB4-27D76390F18C}"/>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74799569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7" y="611720"/>
            <a:ext cx="11897705" cy="426720"/>
          </a:xfrm>
        </p:spPr>
        <p:txBody>
          <a:bodyPr/>
          <a:lstStyle/>
          <a:p>
            <a:r>
              <a:rPr lang="cy-GB" sz="2800" b="1" i="0" strike="noStrike" cap="none" spc="0" baseline="0">
                <a:solidFill>
                  <a:srgbClr val="6D6E71"/>
                </a:solidFill>
                <a:effectLst/>
                <a:latin typeface="Arial"/>
                <a:ea typeface="Arial"/>
                <a:cs typeface="Arial"/>
              </a:rPr>
              <a:t>Gweithio yn y brifysgol: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609673578"/>
              </p:ext>
            </p:extLst>
          </p:nvPr>
        </p:nvGraphicFramePr>
        <p:xfrm>
          <a:off x="520723" y="1268413"/>
          <a:ext cx="11156405" cy="3045687"/>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1014957661"/>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934714587"/>
                    </a:ext>
                  </a:extLst>
                </a:gridCol>
              </a:tblGrid>
              <a:tr h="89291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810475">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Mae’n rhaid i mi gyflawni tasgau dibwys sy’n fy rhwystro rhag cyflawni tasgau pwysicach (% net sy’n anghytuno)</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32%</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6223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 gennyf adnoddau digonol i gwblhau fy ngwaith</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53%</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bod angen i ormod o bobl gymeradwyo penderfyniadau pob dydd (% net sy’n anghytuno)</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32%</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727519"/>
                  </a:ext>
                </a:extLst>
              </a:tr>
            </a:tbl>
          </a:graphicData>
        </a:graphic>
      </p:graphicFrame>
      <p:sp>
        <p:nvSpPr>
          <p:cNvPr id="6" name="Footer Placeholder 5">
            <a:extLst>
              <a:ext uri="{FF2B5EF4-FFF2-40B4-BE49-F238E27FC236}">
                <a16:creationId xmlns:a16="http://schemas.microsoft.com/office/drawing/2014/main" id="{DC401C67-7586-45A1-BA99-76D8F2FCCA04}"/>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9542094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7" y="626008"/>
            <a:ext cx="11150559" cy="426720"/>
          </a:xfrm>
        </p:spPr>
        <p:txBody>
          <a:bodyPr/>
          <a:lstStyle/>
          <a:p>
            <a:r>
              <a:rPr lang="cy-GB" sz="2800" b="1" i="0" strike="noStrike" cap="none" spc="0" baseline="0">
                <a:solidFill>
                  <a:srgbClr val="6D6E71"/>
                </a:solidFill>
                <a:effectLst/>
                <a:latin typeface="Arial"/>
                <a:ea typeface="Arial"/>
                <a:cs typeface="Arial"/>
              </a:rPr>
              <a:t>Amgylchedd gwaith: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56022848"/>
              </p:ext>
            </p:extLst>
          </p:nvPr>
        </p:nvGraphicFramePr>
        <p:xfrm>
          <a:off x="520723" y="1268413"/>
          <a:ext cx="11156405" cy="3052912"/>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1500628148"/>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2585588058"/>
                    </a:ext>
                  </a:extLst>
                </a:gridCol>
              </a:tblGrid>
              <a:tr h="89291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teimlo’n ddiogel ac yn sicr yn fy amgylchedd gwaith</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84%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Mae'r brifysgol yn darparu offer/cyfarpar digonol i mi allu cyflawni fy swydd, yn ddigidol ac yn gorfforol</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Rwyf wedi gallu gweithio’n effeithiol yn ystod y flwyddyn ddiwethaf; boed hynny o gartref, ar y campws, neu gyfuniad o'r ddau</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727519"/>
                  </a:ext>
                </a:extLst>
              </a:tr>
            </a:tbl>
          </a:graphicData>
        </a:graphic>
      </p:graphicFrame>
      <p:sp>
        <p:nvSpPr>
          <p:cNvPr id="6" name="Footer Placeholder 5">
            <a:extLst>
              <a:ext uri="{FF2B5EF4-FFF2-40B4-BE49-F238E27FC236}">
                <a16:creationId xmlns:a16="http://schemas.microsoft.com/office/drawing/2014/main" id="{B38D0D5B-FBBA-4F7D-9770-5DA3BD0EFDC4}"/>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531246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7" y="626008"/>
            <a:ext cx="11155361" cy="853440"/>
          </a:xfrm>
        </p:spPr>
        <p:txBody>
          <a:bodyPr/>
          <a:lstStyle/>
          <a:p>
            <a:r>
              <a:rPr lang="cy-GB" sz="2800" b="1" i="0" strike="noStrike" cap="none" spc="0" baseline="0">
                <a:solidFill>
                  <a:srgbClr val="6D6E71"/>
                </a:solidFill>
                <a:effectLst/>
                <a:latin typeface="Arial"/>
                <a:ea typeface="Arial"/>
                <a:cs typeface="Arial"/>
              </a:rPr>
              <a:t>Gweithio mewn prifysgol ddwyieithog: </a:t>
            </a:r>
            <a:br>
              <a:rPr sz="2800"/>
            </a:b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1999907223"/>
              </p:ext>
            </p:extLst>
          </p:nvPr>
        </p:nvGraphicFramePr>
        <p:xfrm>
          <a:off x="520723" y="1769880"/>
          <a:ext cx="11156405" cy="3470640"/>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3232375986"/>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597135143"/>
                    </a:ext>
                  </a:extLst>
                </a:gridCol>
              </a:tblGrid>
              <a:tr h="89291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p>
                      <a:pPr marL="0" marR="0" lvl="0" indent="0" algn="l" defTabSz="914400" rtl="0" eaLnBrk="1" fontAlgn="auto" latinLnBrk="0" hangingPunct="1">
                        <a:lnSpc>
                          <a:spcPct val="100000"/>
                        </a:lnSpc>
                        <a:spcBef>
                          <a:spcPct val="0"/>
                        </a:spcBef>
                        <a:spcAft>
                          <a:spcPct val="0"/>
                        </a:spcAft>
                        <a:buClrTx/>
                        <a:buSzTx/>
                        <a:buFontTx/>
                        <a:buNone/>
                        <a:defRPr/>
                      </a:pPr>
                      <a:endParaRPr lang="en-US" sz="1000" b="1" kern="1200">
                        <a:solidFill>
                          <a:schemeClr val="bg2"/>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Rwy’n credu bod fy ysgol/coleg/adran yn hwyluso'r defnydd o'r Gymraeg yn y gwaith.</a:t>
                      </a:r>
                      <a:r>
                        <a:rPr lang="cy-GB" sz="1000" b="0" i="0" strike="noStrike" cap="none" spc="0" baseline="0">
                          <a:solidFill>
                            <a:srgbClr val="F2F2F2"/>
                          </a:solidFill>
                          <a:effectLst/>
                          <a:latin typeface="Arial"/>
                          <a:ea typeface="Arial"/>
                          <a:cs typeface="Arial"/>
                        </a:rPr>
                        <a:t> </a:t>
                      </a:r>
                      <a:r>
                        <a:rPr lang="cy-GB" sz="1000" b="1" i="0" strike="noStrike" cap="none" spc="0" baseline="0">
                          <a:solidFill>
                            <a:srgbClr val="F2F2F2"/>
                          </a:solidFill>
                          <a:effectLst/>
                          <a:latin typeface="Arial"/>
                          <a:ea typeface="Arial"/>
                          <a:cs typeface="Arial"/>
                        </a:rPr>
                        <a:t>Mae…</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720000">
                <a:tc>
                  <a:txBody>
                    <a:bodyPr/>
                    <a:lstStyle/>
                    <a:p>
                      <a:pPr marL="8636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 yn darparu gwybodaeth am bolisi iaith Gymraeg y brifysgol</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720000">
                <a:tc>
                  <a:txBody>
                    <a:bodyPr/>
                    <a:lstStyle/>
                    <a:p>
                      <a:pPr marL="8636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 yn rhoi cefnogaeth i aelodau staff weithredu’r polisi</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720000">
                <a:tc>
                  <a:txBody>
                    <a:bodyPr/>
                    <a:lstStyle/>
                    <a:p>
                      <a:pPr marL="8636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rhoi cefnogaeth i aelodau staff ddysgu’r iaith Gymraeg a datblygu a gwella eu sgiliau iaith</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727519"/>
                  </a:ext>
                </a:extLst>
              </a:tr>
            </a:tbl>
          </a:graphicData>
        </a:graphic>
      </p:graphicFrame>
      <p:sp>
        <p:nvSpPr>
          <p:cNvPr id="6" name="Footer Placeholder 5">
            <a:extLst>
              <a:ext uri="{FF2B5EF4-FFF2-40B4-BE49-F238E27FC236}">
                <a16:creationId xmlns:a16="http://schemas.microsoft.com/office/drawing/2014/main" id="{D9EA3F16-A461-4094-8D5C-160C2B117410}"/>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0282229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8" y="611720"/>
            <a:ext cx="10147282" cy="853440"/>
          </a:xfrm>
        </p:spPr>
        <p:txBody>
          <a:bodyPr/>
          <a:lstStyle/>
          <a:p>
            <a:r>
              <a:rPr lang="cy-GB" sz="2800" b="1" i="0" strike="noStrike" cap="none" spc="0" baseline="0">
                <a:solidFill>
                  <a:srgbClr val="6D6E71"/>
                </a:solidFill>
                <a:effectLst/>
                <a:latin typeface="Arial"/>
                <a:ea typeface="Arial"/>
                <a:cs typeface="Arial"/>
              </a:rPr>
              <a:t>Fy rheolwr/goruchwyliwr a’m tîm: </a:t>
            </a:r>
            <a:br>
              <a:rPr sz="2800"/>
            </a:b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2235044729"/>
              </p:ext>
            </p:extLst>
          </p:nvPr>
        </p:nvGraphicFramePr>
        <p:xfrm>
          <a:off x="520723" y="1773510"/>
          <a:ext cx="11267504" cy="3819387"/>
        </p:xfrm>
        <a:graphic>
          <a:graphicData uri="http://schemas.openxmlformats.org/drawingml/2006/table">
            <a:tbl>
              <a:tblPr firstRow="1" bandRow="1">
                <a:tableStyleId>{7E9639D4-E3E2-4D34-9284-5A2195B3D0D7}</a:tableStyleId>
              </a:tblPr>
              <a:tblGrid>
                <a:gridCol w="2772788">
                  <a:extLst>
                    <a:ext uri="{9D8B030D-6E8A-4147-A177-3AD203B41FA5}">
                      <a16:colId xmlns:a16="http://schemas.microsoft.com/office/drawing/2014/main" val="2486422282"/>
                    </a:ext>
                  </a:extLst>
                </a:gridCol>
                <a:gridCol w="644893">
                  <a:extLst>
                    <a:ext uri="{9D8B030D-6E8A-4147-A177-3AD203B41FA5}">
                      <a16:colId xmlns:a16="http://schemas.microsoft.com/office/drawing/2014/main" val="1829549269"/>
                    </a:ext>
                  </a:extLst>
                </a:gridCol>
                <a:gridCol w="644893">
                  <a:extLst>
                    <a:ext uri="{9D8B030D-6E8A-4147-A177-3AD203B41FA5}">
                      <a16:colId xmlns:a16="http://schemas.microsoft.com/office/drawing/2014/main" val="2304749937"/>
                    </a:ext>
                  </a:extLst>
                </a:gridCol>
                <a:gridCol w="644893">
                  <a:extLst>
                    <a:ext uri="{9D8B030D-6E8A-4147-A177-3AD203B41FA5}">
                      <a16:colId xmlns:a16="http://schemas.microsoft.com/office/drawing/2014/main" val="695362000"/>
                    </a:ext>
                  </a:extLst>
                </a:gridCol>
                <a:gridCol w="644893">
                  <a:extLst>
                    <a:ext uri="{9D8B030D-6E8A-4147-A177-3AD203B41FA5}">
                      <a16:colId xmlns:a16="http://schemas.microsoft.com/office/drawing/2014/main" val="33031643"/>
                    </a:ext>
                  </a:extLst>
                </a:gridCol>
                <a:gridCol w="644893">
                  <a:extLst>
                    <a:ext uri="{9D8B030D-6E8A-4147-A177-3AD203B41FA5}">
                      <a16:colId xmlns:a16="http://schemas.microsoft.com/office/drawing/2014/main" val="3247040926"/>
                    </a:ext>
                  </a:extLst>
                </a:gridCol>
                <a:gridCol w="644893">
                  <a:extLst>
                    <a:ext uri="{9D8B030D-6E8A-4147-A177-3AD203B41FA5}">
                      <a16:colId xmlns:a16="http://schemas.microsoft.com/office/drawing/2014/main" val="278854597"/>
                    </a:ext>
                  </a:extLst>
                </a:gridCol>
                <a:gridCol w="644893">
                  <a:extLst>
                    <a:ext uri="{9D8B030D-6E8A-4147-A177-3AD203B41FA5}">
                      <a16:colId xmlns:a16="http://schemas.microsoft.com/office/drawing/2014/main" val="819314442"/>
                    </a:ext>
                  </a:extLst>
                </a:gridCol>
                <a:gridCol w="644893">
                  <a:extLst>
                    <a:ext uri="{9D8B030D-6E8A-4147-A177-3AD203B41FA5}">
                      <a16:colId xmlns:a16="http://schemas.microsoft.com/office/drawing/2014/main" val="934907207"/>
                    </a:ext>
                  </a:extLst>
                </a:gridCol>
                <a:gridCol w="644893">
                  <a:extLst>
                    <a:ext uri="{9D8B030D-6E8A-4147-A177-3AD203B41FA5}">
                      <a16:colId xmlns:a16="http://schemas.microsoft.com/office/drawing/2014/main" val="3216458965"/>
                    </a:ext>
                  </a:extLst>
                </a:gridCol>
                <a:gridCol w="644893">
                  <a:extLst>
                    <a:ext uri="{9D8B030D-6E8A-4147-A177-3AD203B41FA5}">
                      <a16:colId xmlns:a16="http://schemas.microsoft.com/office/drawing/2014/main" val="583897258"/>
                    </a:ext>
                  </a:extLst>
                </a:gridCol>
                <a:gridCol w="756000">
                  <a:extLst>
                    <a:ext uri="{9D8B030D-6E8A-4147-A177-3AD203B41FA5}">
                      <a16:colId xmlns:a16="http://schemas.microsoft.com/office/drawing/2014/main" val="4223362598"/>
                    </a:ext>
                  </a:extLst>
                </a:gridCol>
                <a:gridCol w="644893">
                  <a:extLst>
                    <a:ext uri="{9D8B030D-6E8A-4147-A177-3AD203B41FA5}">
                      <a16:colId xmlns:a16="http://schemas.microsoft.com/office/drawing/2014/main" val="3629279284"/>
                    </a:ext>
                  </a:extLst>
                </a:gridCol>
                <a:gridCol w="644893">
                  <a:extLst>
                    <a:ext uri="{9D8B030D-6E8A-4147-A177-3AD203B41FA5}">
                      <a16:colId xmlns:a16="http://schemas.microsoft.com/office/drawing/2014/main" val="2888955371"/>
                    </a:ext>
                  </a:extLst>
                </a:gridCol>
              </a:tblGrid>
              <a:tr h="89291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p>
                      <a:pPr marL="0" marR="0" lvl="0" indent="0" algn="l" defTabSz="914400" rtl="0" eaLnBrk="1" fontAlgn="auto" latinLnBrk="0" hangingPunct="1">
                        <a:lnSpc>
                          <a:spcPct val="100000"/>
                        </a:lnSpc>
                        <a:spcBef>
                          <a:spcPct val="0"/>
                        </a:spcBef>
                        <a:spcAft>
                          <a:spcPct val="0"/>
                        </a:spcAft>
                        <a:buClrTx/>
                        <a:buSzTx/>
                        <a:buFontTx/>
                        <a:buNone/>
                        <a:defRPr/>
                      </a:pPr>
                      <a:endParaRPr lang="en-US" sz="1000" b="1" kern="1200">
                        <a:solidFill>
                          <a:schemeClr val="bg2"/>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Mae fy arweinydd tîm/rheolwr llinell neu oruchwyliwr uniongyrchol…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556475">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hawdd mynd ato/ati</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88%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5461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rhoi cydnabyddiaeth i mi am waith da</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6477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rhoi adborth i mi ar fy mherfformiad</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727519"/>
                  </a:ext>
                </a:extLst>
              </a:tr>
              <a:tr h="6223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fy hysbysu am bethau y dylwn wybod amdanynt</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0722"/>
                  </a:ext>
                </a:extLst>
              </a:tr>
              <a:tr h="5539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ymdrin â pherfformiad gwael yn effeithiol</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8779451"/>
                  </a:ext>
                </a:extLst>
              </a:tr>
            </a:tbl>
          </a:graphicData>
        </a:graphic>
      </p:graphicFrame>
      <p:sp>
        <p:nvSpPr>
          <p:cNvPr id="6" name="Footer Placeholder 5">
            <a:extLst>
              <a:ext uri="{FF2B5EF4-FFF2-40B4-BE49-F238E27FC236}">
                <a16:creationId xmlns:a16="http://schemas.microsoft.com/office/drawing/2014/main" id="{9BB2FB51-973B-4454-82C4-F72E0943B1E9}"/>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8433971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8" y="626008"/>
            <a:ext cx="10147282" cy="853440"/>
          </a:xfrm>
        </p:spPr>
        <p:txBody>
          <a:bodyPr/>
          <a:lstStyle/>
          <a:p>
            <a:r>
              <a:rPr lang="cy-GB" sz="2800" b="1" i="0" strike="noStrike" cap="none" spc="0" baseline="0">
                <a:solidFill>
                  <a:srgbClr val="6D6E71"/>
                </a:solidFill>
                <a:effectLst/>
                <a:latin typeface="Arial"/>
                <a:ea typeface="Arial"/>
                <a:cs typeface="Arial"/>
              </a:rPr>
              <a:t>Fy rheolwr/goruchwyliwr a’m tîm: </a:t>
            </a:r>
            <a:br>
              <a:rPr sz="2800"/>
            </a:b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3128491426"/>
              </p:ext>
            </p:extLst>
          </p:nvPr>
        </p:nvGraphicFramePr>
        <p:xfrm>
          <a:off x="520723" y="1904138"/>
          <a:ext cx="11156405" cy="2445840"/>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2814395579"/>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3350895489"/>
                    </a:ext>
                  </a:extLst>
                </a:gridCol>
              </a:tblGrid>
              <a:tr h="89291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p>
                      <a:pPr marL="0" marR="0" lvl="0" indent="0" algn="l" defTabSz="914400" rtl="0" eaLnBrk="1" fontAlgn="auto" latinLnBrk="0" hangingPunct="1">
                        <a:lnSpc>
                          <a:spcPct val="100000"/>
                        </a:lnSpc>
                        <a:spcBef>
                          <a:spcPct val="0"/>
                        </a:spcBef>
                        <a:spcAft>
                          <a:spcPct val="0"/>
                        </a:spcAft>
                        <a:buClrTx/>
                        <a:buSzTx/>
                        <a:buFontTx/>
                        <a:buNone/>
                        <a:defRPr/>
                      </a:pPr>
                      <a:endParaRPr lang="en-US" sz="1000" b="1" kern="1200">
                        <a:solidFill>
                          <a:schemeClr val="bg2"/>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Mae fy arweinydd tîm/rheolwr llinell neu oruchwyliwr uniongyrchol…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fy nghynnwys mewn penderfyniadau sy’n effeithio ar fy maes gwaith i</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720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gwerthuso fy mherfformiad yn deg</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bl>
          </a:graphicData>
        </a:graphic>
      </p:graphicFrame>
      <p:sp>
        <p:nvSpPr>
          <p:cNvPr id="6" name="Footer Placeholder 5">
            <a:extLst>
              <a:ext uri="{FF2B5EF4-FFF2-40B4-BE49-F238E27FC236}">
                <a16:creationId xmlns:a16="http://schemas.microsoft.com/office/drawing/2014/main" id="{1AF211FB-DFCA-41B0-96A7-EEA69AD1A1E2}"/>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86054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81F9A-F7BA-4DD5-B83B-D752B3BF14A5}"/>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Prif sgorau yn ôl adran </a:t>
            </a:r>
            <a:r>
              <a:rPr lang="cy-GB" sz="2800" b="0" i="0" strike="noStrike" cap="none" spc="0" baseline="0">
                <a:solidFill>
                  <a:srgbClr val="6D6E71"/>
                </a:solidFill>
                <a:effectLst/>
                <a:latin typeface="Arial"/>
                <a:ea typeface="Arial"/>
                <a:cs typeface="Arial"/>
              </a:rPr>
              <a:t>(1)</a:t>
            </a:r>
          </a:p>
        </p:txBody>
      </p:sp>
      <p:sp>
        <p:nvSpPr>
          <p:cNvPr id="8" name="Rectangle 7">
            <a:extLst>
              <a:ext uri="{FF2B5EF4-FFF2-40B4-BE49-F238E27FC236}">
                <a16:creationId xmlns:a16="http://schemas.microsoft.com/office/drawing/2014/main" id="{6D5FA66D-2336-4038-8A97-4F7F5FC4FDD9}"/>
              </a:ext>
            </a:extLst>
          </p:cNvPr>
          <p:cNvSpPr/>
          <p:nvPr/>
        </p:nvSpPr>
        <p:spPr>
          <a:xfrm>
            <a:off x="9527422" y="4238071"/>
            <a:ext cx="2223602" cy="118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cy-GB" sz="3200" b="1" i="0" strike="noStrike" cap="none" spc="0" baseline="0">
                <a:solidFill>
                  <a:srgbClr val="6D6E71"/>
                </a:solidFill>
                <a:effectLst/>
                <a:latin typeface="Arial"/>
                <a:ea typeface="Arial"/>
                <a:cs typeface="Arial"/>
              </a:rPr>
              <a:t>65</a:t>
            </a:r>
          </a:p>
        </p:txBody>
      </p:sp>
      <p:sp>
        <p:nvSpPr>
          <p:cNvPr id="9" name="Rectangle 8">
            <a:extLst>
              <a:ext uri="{FF2B5EF4-FFF2-40B4-BE49-F238E27FC236}">
                <a16:creationId xmlns:a16="http://schemas.microsoft.com/office/drawing/2014/main" id="{1C298A64-5D1C-4515-B8A8-CC9693F91F6E}"/>
              </a:ext>
            </a:extLst>
          </p:cNvPr>
          <p:cNvSpPr/>
          <p:nvPr/>
        </p:nvSpPr>
        <p:spPr>
          <a:xfrm>
            <a:off x="9526116" y="3502012"/>
            <a:ext cx="2224908" cy="679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cy-GB" sz="1500" b="1" i="0" strike="noStrike" cap="none" spc="0" baseline="0">
                <a:solidFill>
                  <a:srgbClr val="F2F2F2"/>
                </a:solidFill>
                <a:effectLst/>
                <a:latin typeface="Arial"/>
                <a:ea typeface="Arial"/>
                <a:cs typeface="Arial"/>
              </a:rPr>
              <a:t>Diwylliant a gwerthoedd</a:t>
            </a:r>
          </a:p>
        </p:txBody>
      </p:sp>
      <p:sp>
        <p:nvSpPr>
          <p:cNvPr id="10" name="Rectangle 9">
            <a:extLst>
              <a:ext uri="{FF2B5EF4-FFF2-40B4-BE49-F238E27FC236}">
                <a16:creationId xmlns:a16="http://schemas.microsoft.com/office/drawing/2014/main" id="{7DB0728C-1585-4E07-8FC6-6224F61FB055}"/>
              </a:ext>
            </a:extLst>
          </p:cNvPr>
          <p:cNvSpPr/>
          <p:nvPr/>
        </p:nvSpPr>
        <p:spPr>
          <a:xfrm>
            <a:off x="7235381" y="4238071"/>
            <a:ext cx="2221638" cy="118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cy-GB" sz="3200" b="1" i="0" strike="noStrike" cap="none" spc="0" baseline="0">
                <a:solidFill>
                  <a:srgbClr val="6D6E71"/>
                </a:solidFill>
                <a:effectLst/>
                <a:latin typeface="Arial"/>
                <a:ea typeface="Arial"/>
                <a:cs typeface="Arial"/>
              </a:rPr>
              <a:t>63</a:t>
            </a:r>
          </a:p>
        </p:txBody>
      </p:sp>
      <p:sp>
        <p:nvSpPr>
          <p:cNvPr id="11" name="Rectangle 10">
            <a:extLst>
              <a:ext uri="{FF2B5EF4-FFF2-40B4-BE49-F238E27FC236}">
                <a16:creationId xmlns:a16="http://schemas.microsoft.com/office/drawing/2014/main" id="{B13EA825-E8E3-4B3D-974D-71C57C22ABE8}"/>
              </a:ext>
            </a:extLst>
          </p:cNvPr>
          <p:cNvSpPr/>
          <p:nvPr/>
        </p:nvSpPr>
        <p:spPr>
          <a:xfrm>
            <a:off x="7235382" y="3498166"/>
            <a:ext cx="2221637" cy="679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cy-GB" sz="1500" b="1" i="0" strike="noStrike" cap="none" spc="0" baseline="0">
                <a:solidFill>
                  <a:srgbClr val="F2F2F2"/>
                </a:solidFill>
                <a:effectLst/>
                <a:latin typeface="Arial"/>
                <a:ea typeface="Arial"/>
                <a:cs typeface="Arial"/>
              </a:rPr>
              <a:t>Datblygu ac adolygu</a:t>
            </a:r>
          </a:p>
          <a:p>
            <a:pPr lvl="0"/>
            <a:endParaRPr lang="cy-GB" sz="1500" b="1" i="0" strike="noStrike" cap="none" spc="0" baseline="0">
              <a:solidFill>
                <a:srgbClr val="F2F2F2"/>
              </a:solidFill>
              <a:effectLst/>
              <a:latin typeface="Arial"/>
              <a:ea typeface="Arial"/>
              <a:cs typeface="Arial"/>
            </a:endParaRPr>
          </a:p>
        </p:txBody>
      </p:sp>
      <p:sp>
        <p:nvSpPr>
          <p:cNvPr id="12" name="Rectangle 11">
            <a:extLst>
              <a:ext uri="{FF2B5EF4-FFF2-40B4-BE49-F238E27FC236}">
                <a16:creationId xmlns:a16="http://schemas.microsoft.com/office/drawing/2014/main" id="{10A0CFBF-6104-4602-89DA-8FA138699D04}"/>
              </a:ext>
            </a:extLst>
          </p:cNvPr>
          <p:cNvSpPr/>
          <p:nvPr/>
        </p:nvSpPr>
        <p:spPr>
          <a:xfrm>
            <a:off x="5017392" y="4248177"/>
            <a:ext cx="2148892" cy="118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cy-GB" sz="3200" b="1" i="0" strike="noStrike" cap="none" spc="0" baseline="0">
                <a:solidFill>
                  <a:srgbClr val="6D6E71"/>
                </a:solidFill>
                <a:effectLst/>
                <a:latin typeface="Arial"/>
                <a:ea typeface="Arial"/>
                <a:cs typeface="Arial"/>
              </a:rPr>
              <a:t>61</a:t>
            </a:r>
          </a:p>
          <a:p>
            <a:endParaRPr lang="en-GB" sz="3200" b="1">
              <a:solidFill>
                <a:schemeClr val="accent2"/>
              </a:solidFill>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125098D6-6AE5-40DA-B034-359FA1DB4C12}"/>
              </a:ext>
            </a:extLst>
          </p:cNvPr>
          <p:cNvSpPr/>
          <p:nvPr/>
        </p:nvSpPr>
        <p:spPr>
          <a:xfrm>
            <a:off x="5017392" y="3497755"/>
            <a:ext cx="2148892" cy="703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r>
              <a:rPr lang="cy-GB" sz="1500" b="1" i="0" strike="noStrike" cap="none" spc="0" baseline="0">
                <a:solidFill>
                  <a:srgbClr val="F2F2F2"/>
                </a:solidFill>
                <a:effectLst/>
                <a:latin typeface="Arial"/>
                <a:ea typeface="Arial"/>
                <a:cs typeface="Arial"/>
              </a:rPr>
              <a:t>Cyflog a buddion</a:t>
            </a:r>
          </a:p>
          <a:p>
            <a:pPr lvl="0"/>
            <a:endParaRPr lang="en-GB" sz="1600" b="1">
              <a:solidFill>
                <a:schemeClr val="bg2"/>
              </a:solidFill>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1B607748-1464-418D-BC07-9A7E46B08A6A}"/>
              </a:ext>
            </a:extLst>
          </p:cNvPr>
          <p:cNvSpPr/>
          <p:nvPr/>
        </p:nvSpPr>
        <p:spPr>
          <a:xfrm>
            <a:off x="2798097" y="4248177"/>
            <a:ext cx="2148892" cy="118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cy-GB" sz="3200" b="1" i="0" strike="noStrike" cap="none" spc="0" baseline="0">
                <a:solidFill>
                  <a:srgbClr val="6D6E71"/>
                </a:solidFill>
                <a:effectLst/>
                <a:latin typeface="Arial"/>
                <a:ea typeface="Arial"/>
                <a:cs typeface="Arial"/>
              </a:rPr>
              <a:t>60</a:t>
            </a:r>
          </a:p>
        </p:txBody>
      </p:sp>
      <p:sp>
        <p:nvSpPr>
          <p:cNvPr id="15" name="Rectangle 14">
            <a:extLst>
              <a:ext uri="{FF2B5EF4-FFF2-40B4-BE49-F238E27FC236}">
                <a16:creationId xmlns:a16="http://schemas.microsoft.com/office/drawing/2014/main" id="{2F20CA82-161D-4E74-B61D-DB1C8A9B168B}"/>
              </a:ext>
            </a:extLst>
          </p:cNvPr>
          <p:cNvSpPr/>
          <p:nvPr/>
        </p:nvSpPr>
        <p:spPr>
          <a:xfrm>
            <a:off x="2799403" y="3505860"/>
            <a:ext cx="2148892" cy="679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r>
              <a:rPr lang="cy-GB" sz="1500" b="1" i="0" strike="noStrike" cap="none" spc="0" baseline="0">
                <a:solidFill>
                  <a:srgbClr val="F2F2F2"/>
                </a:solidFill>
                <a:effectLst/>
                <a:latin typeface="Arial"/>
                <a:ea typeface="Arial"/>
                <a:cs typeface="Arial"/>
              </a:rPr>
              <a:t>Cyfathrebu a chyfrannu</a:t>
            </a:r>
          </a:p>
        </p:txBody>
      </p:sp>
      <p:sp>
        <p:nvSpPr>
          <p:cNvPr id="16" name="Rectangle 15">
            <a:extLst>
              <a:ext uri="{FF2B5EF4-FFF2-40B4-BE49-F238E27FC236}">
                <a16:creationId xmlns:a16="http://schemas.microsoft.com/office/drawing/2014/main" id="{FC2AA55B-00B6-416B-8AD5-9BCFD0FFEBA5}"/>
              </a:ext>
            </a:extLst>
          </p:cNvPr>
          <p:cNvSpPr/>
          <p:nvPr/>
        </p:nvSpPr>
        <p:spPr>
          <a:xfrm>
            <a:off x="491026" y="4248177"/>
            <a:ext cx="2239280" cy="118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cy-GB" sz="3200" b="1" i="0" strike="noStrike" cap="none" spc="0" baseline="0">
                <a:solidFill>
                  <a:srgbClr val="6D6E71"/>
                </a:solidFill>
                <a:effectLst/>
                <a:latin typeface="Arial"/>
                <a:ea typeface="Arial"/>
                <a:cs typeface="Arial"/>
              </a:rPr>
              <a:t>74</a:t>
            </a:r>
          </a:p>
        </p:txBody>
      </p:sp>
      <p:sp>
        <p:nvSpPr>
          <p:cNvPr id="17" name="Rectangle 16">
            <a:extLst>
              <a:ext uri="{FF2B5EF4-FFF2-40B4-BE49-F238E27FC236}">
                <a16:creationId xmlns:a16="http://schemas.microsoft.com/office/drawing/2014/main" id="{16C57FC3-1BB3-41F5-A7EB-C6A4072FB2A4}"/>
              </a:ext>
            </a:extLst>
          </p:cNvPr>
          <p:cNvSpPr/>
          <p:nvPr/>
        </p:nvSpPr>
        <p:spPr>
          <a:xfrm>
            <a:off x="491026" y="3471047"/>
            <a:ext cx="2239280" cy="7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cy-GB" sz="1500" b="1" i="0" strike="noStrike" cap="none" spc="0" baseline="0">
                <a:solidFill>
                  <a:srgbClr val="F2F2F2"/>
                </a:solidFill>
                <a:effectLst/>
                <a:latin typeface="Arial"/>
                <a:ea typeface="Arial"/>
                <a:cs typeface="Arial"/>
              </a:rPr>
              <a:t>Fy rheolwr</a:t>
            </a:r>
          </a:p>
          <a:p>
            <a:pPr lvl="0"/>
            <a:endParaRPr lang="en-GB" b="1">
              <a:solidFill>
                <a:schemeClr val="bg1"/>
              </a:solidFill>
              <a:ea typeface="Verdana" panose="020B0604030504040204" pitchFamily="34" charset="0"/>
              <a:cs typeface="Verdana" panose="020B0604030504040204" pitchFamily="34" charset="0"/>
            </a:endParaRPr>
          </a:p>
        </p:txBody>
      </p:sp>
      <p:sp>
        <p:nvSpPr>
          <p:cNvPr id="18" name="Rectangle 17">
            <a:extLst>
              <a:ext uri="{FF2B5EF4-FFF2-40B4-BE49-F238E27FC236}">
                <a16:creationId xmlns:a16="http://schemas.microsoft.com/office/drawing/2014/main" id="{0889066E-9DD9-4B6D-B038-56670D10387B}"/>
              </a:ext>
            </a:extLst>
          </p:cNvPr>
          <p:cNvSpPr/>
          <p:nvPr/>
        </p:nvSpPr>
        <p:spPr>
          <a:xfrm>
            <a:off x="9527422" y="2199884"/>
            <a:ext cx="2207347" cy="1177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cy-GB" sz="3200" b="1" i="0" strike="noStrike" cap="none" spc="0" baseline="0">
                <a:solidFill>
                  <a:srgbClr val="6D6E71"/>
                </a:solidFill>
                <a:effectLst/>
                <a:latin typeface="Arial"/>
                <a:ea typeface="Arial"/>
                <a:cs typeface="Arial"/>
              </a:rPr>
              <a:t>74</a:t>
            </a:r>
          </a:p>
        </p:txBody>
      </p:sp>
      <p:sp>
        <p:nvSpPr>
          <p:cNvPr id="19" name="Rectangle 18">
            <a:extLst>
              <a:ext uri="{FF2B5EF4-FFF2-40B4-BE49-F238E27FC236}">
                <a16:creationId xmlns:a16="http://schemas.microsoft.com/office/drawing/2014/main" id="{20FFDF89-4F97-46D4-9D1E-FE1BE4A4339D}"/>
              </a:ext>
            </a:extLst>
          </p:cNvPr>
          <p:cNvSpPr/>
          <p:nvPr/>
        </p:nvSpPr>
        <p:spPr>
          <a:xfrm>
            <a:off x="9527423" y="1473944"/>
            <a:ext cx="2207347" cy="679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cy-GB" sz="1500" b="1" i="0" strike="noStrike" cap="none" spc="0" baseline="0">
                <a:solidFill>
                  <a:srgbClr val="F2F2F2"/>
                </a:solidFill>
                <a:effectLst/>
                <a:latin typeface="Arial"/>
                <a:ea typeface="Arial"/>
                <a:cs typeface="Arial"/>
              </a:rPr>
              <a:t>Gweithio mewn prifysgol ddwyieithog</a:t>
            </a:r>
          </a:p>
        </p:txBody>
      </p:sp>
      <p:sp>
        <p:nvSpPr>
          <p:cNvPr id="20" name="Rectangle 19">
            <a:extLst>
              <a:ext uri="{FF2B5EF4-FFF2-40B4-BE49-F238E27FC236}">
                <a16:creationId xmlns:a16="http://schemas.microsoft.com/office/drawing/2014/main" id="{50E8EA94-D647-4A2B-929C-B08335C2799C}"/>
              </a:ext>
            </a:extLst>
          </p:cNvPr>
          <p:cNvSpPr/>
          <p:nvPr/>
        </p:nvSpPr>
        <p:spPr>
          <a:xfrm>
            <a:off x="7255650" y="2199884"/>
            <a:ext cx="2207348" cy="1177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cy-GB" sz="3200" b="1" i="0" strike="noStrike" cap="none" spc="0" baseline="0">
                <a:solidFill>
                  <a:srgbClr val="6D6E71"/>
                </a:solidFill>
                <a:effectLst/>
                <a:latin typeface="Arial"/>
                <a:ea typeface="Arial"/>
                <a:cs typeface="Arial"/>
              </a:rPr>
              <a:t>74</a:t>
            </a:r>
          </a:p>
        </p:txBody>
      </p:sp>
      <p:sp>
        <p:nvSpPr>
          <p:cNvPr id="21" name="Rectangle 20">
            <a:extLst>
              <a:ext uri="{FF2B5EF4-FFF2-40B4-BE49-F238E27FC236}">
                <a16:creationId xmlns:a16="http://schemas.microsoft.com/office/drawing/2014/main" id="{DBF2D49B-2BBC-4E34-9FCD-622B32F3A669}"/>
              </a:ext>
            </a:extLst>
          </p:cNvPr>
          <p:cNvSpPr/>
          <p:nvPr/>
        </p:nvSpPr>
        <p:spPr>
          <a:xfrm>
            <a:off x="7255650" y="1473943"/>
            <a:ext cx="2207348" cy="679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cy-GB" sz="1500" b="1" i="0" strike="noStrike" cap="none" spc="0" baseline="0">
                <a:solidFill>
                  <a:srgbClr val="F2F2F2"/>
                </a:solidFill>
                <a:effectLst/>
                <a:latin typeface="Arial"/>
                <a:ea typeface="Arial"/>
                <a:cs typeface="Arial"/>
              </a:rPr>
              <a:t>Amgylchedd gwaith</a:t>
            </a:r>
          </a:p>
          <a:p>
            <a:pPr lvl="0"/>
            <a:endParaRPr lang="cy-GB" sz="1500" b="1" i="0" strike="noStrike" cap="none" spc="0" baseline="0">
              <a:solidFill>
                <a:srgbClr val="F2F2F2"/>
              </a:solidFill>
              <a:effectLst/>
              <a:latin typeface="Arial"/>
              <a:ea typeface="Arial"/>
              <a:cs typeface="Arial"/>
            </a:endParaRPr>
          </a:p>
        </p:txBody>
      </p:sp>
      <p:sp>
        <p:nvSpPr>
          <p:cNvPr id="22" name="Rectangle 21">
            <a:extLst>
              <a:ext uri="{FF2B5EF4-FFF2-40B4-BE49-F238E27FC236}">
                <a16:creationId xmlns:a16="http://schemas.microsoft.com/office/drawing/2014/main" id="{5158FDE4-04F2-48E3-9584-F0165C48FB48}"/>
              </a:ext>
            </a:extLst>
          </p:cNvPr>
          <p:cNvSpPr/>
          <p:nvPr/>
        </p:nvSpPr>
        <p:spPr>
          <a:xfrm>
            <a:off x="5029351" y="2199884"/>
            <a:ext cx="2148892" cy="1177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cy-GB" sz="3200" b="1" i="0" strike="noStrike" cap="none" spc="0" baseline="0">
                <a:solidFill>
                  <a:srgbClr val="6D6E71"/>
                </a:solidFill>
                <a:effectLst/>
                <a:latin typeface="Arial"/>
                <a:ea typeface="Arial"/>
                <a:cs typeface="Arial"/>
              </a:rPr>
              <a:t>67</a:t>
            </a:r>
          </a:p>
        </p:txBody>
      </p:sp>
      <p:sp>
        <p:nvSpPr>
          <p:cNvPr id="23" name="Rectangle 22">
            <a:extLst>
              <a:ext uri="{FF2B5EF4-FFF2-40B4-BE49-F238E27FC236}">
                <a16:creationId xmlns:a16="http://schemas.microsoft.com/office/drawing/2014/main" id="{E77A8FBC-9EF4-4A2F-A06A-29F71A53BF86}"/>
              </a:ext>
            </a:extLst>
          </p:cNvPr>
          <p:cNvSpPr/>
          <p:nvPr/>
        </p:nvSpPr>
        <p:spPr>
          <a:xfrm>
            <a:off x="5029351" y="1473943"/>
            <a:ext cx="2148892" cy="679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r>
              <a:rPr lang="cy-GB" sz="1500" b="1" i="0" strike="noStrike" cap="none" spc="0" baseline="0">
                <a:solidFill>
                  <a:srgbClr val="F2F2F2"/>
                </a:solidFill>
                <a:effectLst/>
                <a:latin typeface="Arial"/>
                <a:ea typeface="Arial"/>
                <a:cs typeface="Arial"/>
              </a:rPr>
              <a:t>Gweithio yn y brifysgol </a:t>
            </a:r>
          </a:p>
        </p:txBody>
      </p:sp>
      <p:sp>
        <p:nvSpPr>
          <p:cNvPr id="24" name="Rectangle 23">
            <a:extLst>
              <a:ext uri="{FF2B5EF4-FFF2-40B4-BE49-F238E27FC236}">
                <a16:creationId xmlns:a16="http://schemas.microsoft.com/office/drawing/2014/main" id="{CFCA9CA3-27CD-494F-95F4-EDD159637393}"/>
              </a:ext>
            </a:extLst>
          </p:cNvPr>
          <p:cNvSpPr/>
          <p:nvPr/>
        </p:nvSpPr>
        <p:spPr>
          <a:xfrm>
            <a:off x="2803053" y="2199884"/>
            <a:ext cx="2148892" cy="1177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cy-GB" sz="3200" b="1" i="0" strike="noStrike" cap="none" spc="0" baseline="0">
                <a:solidFill>
                  <a:srgbClr val="6D6E71"/>
                </a:solidFill>
                <a:effectLst/>
                <a:latin typeface="Arial"/>
                <a:ea typeface="Arial"/>
                <a:cs typeface="Arial"/>
              </a:rPr>
              <a:t>62</a:t>
            </a:r>
          </a:p>
        </p:txBody>
      </p:sp>
      <p:sp>
        <p:nvSpPr>
          <p:cNvPr id="25" name="Rectangle 24">
            <a:extLst>
              <a:ext uri="{FF2B5EF4-FFF2-40B4-BE49-F238E27FC236}">
                <a16:creationId xmlns:a16="http://schemas.microsoft.com/office/drawing/2014/main" id="{D3B817CD-2874-4FFE-A197-0499EA3C1254}"/>
              </a:ext>
            </a:extLst>
          </p:cNvPr>
          <p:cNvSpPr/>
          <p:nvPr/>
        </p:nvSpPr>
        <p:spPr>
          <a:xfrm>
            <a:off x="2803053" y="1473943"/>
            <a:ext cx="2148892" cy="679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r>
              <a:rPr lang="cy-GB" sz="1500" b="1" i="0" strike="noStrike" cap="none" spc="0" baseline="0">
                <a:solidFill>
                  <a:srgbClr val="F2F2F2"/>
                </a:solidFill>
                <a:effectLst/>
                <a:latin typeface="Arial"/>
                <a:ea typeface="Arial"/>
                <a:cs typeface="Arial"/>
              </a:rPr>
              <a:t>Boddhad yn y gwaith</a:t>
            </a:r>
          </a:p>
          <a:p>
            <a:pPr lvl="0"/>
            <a:endParaRPr lang="cy-GB" sz="1500" b="1" i="0" strike="noStrike" cap="none" spc="0" baseline="0">
              <a:solidFill>
                <a:srgbClr val="F2F2F2"/>
              </a:solidFill>
              <a:effectLst/>
              <a:latin typeface="Arial"/>
              <a:ea typeface="Arial"/>
              <a:cs typeface="Arial"/>
            </a:endParaRPr>
          </a:p>
        </p:txBody>
      </p:sp>
      <p:sp>
        <p:nvSpPr>
          <p:cNvPr id="26" name="Rectangle 25">
            <a:extLst>
              <a:ext uri="{FF2B5EF4-FFF2-40B4-BE49-F238E27FC236}">
                <a16:creationId xmlns:a16="http://schemas.microsoft.com/office/drawing/2014/main" id="{BF2DDAEA-B58D-40F7-A3BA-FFB008DF0F6A}"/>
              </a:ext>
            </a:extLst>
          </p:cNvPr>
          <p:cNvSpPr/>
          <p:nvPr/>
        </p:nvSpPr>
        <p:spPr>
          <a:xfrm>
            <a:off x="491026" y="2199884"/>
            <a:ext cx="2239280" cy="1177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r>
              <a:rPr lang="cy-GB" sz="3200" b="1" i="0" strike="noStrike" cap="none" spc="0" baseline="0">
                <a:solidFill>
                  <a:srgbClr val="6D6E71"/>
                </a:solidFill>
                <a:effectLst/>
                <a:latin typeface="Arial"/>
                <a:ea typeface="Arial"/>
                <a:cs typeface="Arial"/>
              </a:rPr>
              <a:t>65</a:t>
            </a:r>
          </a:p>
        </p:txBody>
      </p:sp>
      <p:sp>
        <p:nvSpPr>
          <p:cNvPr id="27" name="Rectangle 26">
            <a:extLst>
              <a:ext uri="{FF2B5EF4-FFF2-40B4-BE49-F238E27FC236}">
                <a16:creationId xmlns:a16="http://schemas.microsoft.com/office/drawing/2014/main" id="{5899C60B-D37F-486E-B4BD-91042349E5BA}"/>
              </a:ext>
            </a:extLst>
          </p:cNvPr>
          <p:cNvSpPr/>
          <p:nvPr/>
        </p:nvSpPr>
        <p:spPr>
          <a:xfrm>
            <a:off x="491026" y="1473943"/>
            <a:ext cx="2239280" cy="679774"/>
          </a:xfrm>
          <a:prstGeom prst="rect">
            <a:avLst/>
          </a:prstGeom>
          <a:solidFill>
            <a:srgbClr val="B822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cy-GB" sz="1500" b="1" i="0" strike="noStrike" cap="none" spc="0" baseline="0">
                <a:solidFill>
                  <a:srgbClr val="F2F2F2"/>
                </a:solidFill>
                <a:effectLst/>
                <a:latin typeface="Arial"/>
                <a:ea typeface="Arial"/>
                <a:cs typeface="Arial"/>
              </a:rPr>
              <a:t>Mynegai</a:t>
            </a:r>
          </a:p>
          <a:p>
            <a:pPr lvl="0"/>
            <a:r>
              <a:rPr lang="cy-GB" sz="1500" b="1" i="0" strike="noStrike" cap="none" spc="0" baseline="0">
                <a:solidFill>
                  <a:srgbClr val="F2F2F2"/>
                </a:solidFill>
                <a:effectLst/>
                <a:latin typeface="Arial"/>
                <a:ea typeface="Arial"/>
                <a:cs typeface="Arial"/>
              </a:rPr>
              <a:t>ymgysylltiad</a:t>
            </a:r>
          </a:p>
        </p:txBody>
      </p:sp>
    </p:spTree>
    <p:extLst>
      <p:ext uri="{BB962C8B-B14F-4D97-AF65-F5344CB8AC3E}">
        <p14:creationId xmlns:p14="http://schemas.microsoft.com/office/powerpoint/2010/main" val="320082842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18" y="611720"/>
            <a:ext cx="10147282" cy="853440"/>
          </a:xfrm>
        </p:spPr>
        <p:txBody>
          <a:bodyPr/>
          <a:lstStyle/>
          <a:p>
            <a:r>
              <a:rPr lang="cy-GB" sz="2800" b="1" i="0" strike="noStrike" cap="none" spc="0" baseline="0">
                <a:solidFill>
                  <a:srgbClr val="6D6E71"/>
                </a:solidFill>
                <a:effectLst/>
                <a:latin typeface="Arial"/>
                <a:ea typeface="Arial"/>
                <a:cs typeface="Arial"/>
              </a:rPr>
              <a:t>Fy rheolwr/goruchwyliwr a’m tîm: </a:t>
            </a:r>
            <a:br>
              <a:rPr sz="2800"/>
            </a:b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1758764706"/>
              </p:ext>
            </p:extLst>
          </p:nvPr>
        </p:nvGraphicFramePr>
        <p:xfrm>
          <a:off x="520723" y="1623478"/>
          <a:ext cx="11156405" cy="2584706"/>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1101711163"/>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1685335639"/>
                    </a:ext>
                  </a:extLst>
                </a:gridCol>
              </a:tblGrid>
              <a:tr h="78948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52202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fodlon â’r gefnogaeth rwy’n ei chael gan fy rheolwr llinell</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636598">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 pobl yn fodlon cynorthwyo ei gilydd hyd yn oed os yw hynny’n golygu gwneud rhywbeth sydd y tu hwnt i’w gweithgareddau arferol.</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636598">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fodlon â’r gefnogaeth a gaf gan fy nghydweithwyr</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1155815"/>
                  </a:ext>
                </a:extLst>
              </a:tr>
            </a:tbl>
          </a:graphicData>
        </a:graphic>
      </p:graphicFrame>
      <p:graphicFrame>
        <p:nvGraphicFramePr>
          <p:cNvPr id="4" name="Table 3">
            <a:extLst>
              <a:ext uri="{FF2B5EF4-FFF2-40B4-BE49-F238E27FC236}">
                <a16:creationId xmlns:a16="http://schemas.microsoft.com/office/drawing/2014/main" id="{3BE34768-A615-454F-99D4-DADF997EC40E}"/>
              </a:ext>
            </a:extLst>
          </p:cNvPr>
          <p:cNvGraphicFramePr>
            <a:graphicFrameLocks noGrp="1"/>
          </p:cNvGraphicFramePr>
          <p:nvPr>
            <p:extLst>
              <p:ext uri="{D42A27DB-BD31-4B8C-83A1-F6EECF244321}">
                <p14:modId xmlns:p14="http://schemas.microsoft.com/office/powerpoint/2010/main" val="3416508959"/>
              </p:ext>
            </p:extLst>
          </p:nvPr>
        </p:nvGraphicFramePr>
        <p:xfrm>
          <a:off x="515938" y="4505830"/>
          <a:ext cx="11156405" cy="1426079"/>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3404907496"/>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1546950588"/>
                    </a:ext>
                  </a:extLst>
                </a:gridCol>
              </a:tblGrid>
              <a:tr h="78948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636598">
                <a:tc>
                  <a:txBody>
                    <a:bodyPr/>
                    <a:lstStyle/>
                    <a:p>
                      <a:pPr marL="86400" marR="0" lvl="0" indent="0" algn="l" defTabSz="914400" rtl="0" eaLnBrk="1" fontAlgn="auto" latinLnBrk="0" hangingPunct="1">
                        <a:lnSpc>
                          <a:spcPct val="100000"/>
                        </a:lnSpc>
                        <a:spcBef>
                          <a:spcPct val="0"/>
                        </a:spcBef>
                        <a:spcAft>
                          <a:spcPct val="0"/>
                        </a:spcAft>
                        <a:buClrTx/>
                        <a:buSzTx/>
                        <a:buFontTx/>
                        <a:buNone/>
                        <a:defRPr/>
                      </a:pPr>
                      <a:r>
                        <a:rPr lang="cy-GB" sz="1000" b="0" i="0" strike="noStrike" cap="none" spc="0" baseline="0">
                          <a:solidFill>
                            <a:srgbClr val="6D6E71"/>
                          </a:solidFill>
                          <a:effectLst/>
                          <a:latin typeface="Arial"/>
                          <a:ea typeface="Arial"/>
                          <a:cs typeface="Arial"/>
                        </a:rPr>
                        <a:t>A ydych yn cael cyfarfodydd un i un rheolaidd gyda'ch arweinydd tîm/rheolwr/goruchwyliwr?*</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bl>
          </a:graphicData>
        </a:graphic>
      </p:graphicFrame>
      <p:sp>
        <p:nvSpPr>
          <p:cNvPr id="8" name="Footer Placeholder 5">
            <a:extLst>
              <a:ext uri="{FF2B5EF4-FFF2-40B4-BE49-F238E27FC236}">
                <a16:creationId xmlns:a16="http://schemas.microsoft.com/office/drawing/2014/main" id="{59737F17-E96F-49C0-B8AA-9E43F9080068}"/>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24503920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23" y="615953"/>
            <a:ext cx="10147282" cy="853440"/>
          </a:xfrm>
        </p:spPr>
        <p:txBody>
          <a:bodyPr/>
          <a:lstStyle/>
          <a:p>
            <a:r>
              <a:rPr lang="cy-GB" sz="2800" b="1" i="0" strike="noStrike" cap="none" spc="0" baseline="0">
                <a:solidFill>
                  <a:srgbClr val="6D6E71"/>
                </a:solidFill>
                <a:effectLst/>
                <a:latin typeface="Arial"/>
                <a:ea typeface="Arial"/>
                <a:cs typeface="Arial"/>
              </a:rPr>
              <a:t>Cyfathrebu a chyfranogiad staff: </a:t>
            </a:r>
            <a:br>
              <a:rPr sz="2800"/>
            </a:b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2681802392"/>
              </p:ext>
            </p:extLst>
          </p:nvPr>
        </p:nvGraphicFramePr>
        <p:xfrm>
          <a:off x="527125" y="1625464"/>
          <a:ext cx="11156405" cy="4326261"/>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2318045279"/>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903629807"/>
                    </a:ext>
                  </a:extLst>
                </a:gridCol>
              </a:tblGrid>
              <a:tr h="69227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528511">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fy mod yn gwybod yn iawn beth sy'n digwydd yn y brifysgol </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 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680357">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fy mod yn gwybod yn iawn beth sy'n digwydd yn fy ysgol/coleg/adran </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6731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Os wyf eisiau cynnig syniadau newydd neu awgrymiadau ar gyfer gwelliannau, rwy’n gwybod sut i wneud hynny</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1155815"/>
                  </a:ext>
                </a:extLst>
              </a:tr>
              <a:tr h="558217">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hyderus y rhoddir sylw i’m syniadau neu awgrymiadau</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284019"/>
                  </a:ext>
                </a:extLst>
              </a:tr>
              <a:tr h="635583">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 cyfleoedd i mi roi gwybod i'r brifysgol am fy marn</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099713"/>
                  </a:ext>
                </a:extLst>
              </a:tr>
              <a:tr h="558217">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 gan y brifysgol ddiwylliant agored a gonest</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084667"/>
                  </a:ext>
                </a:extLst>
              </a:tr>
            </a:tbl>
          </a:graphicData>
        </a:graphic>
      </p:graphicFrame>
      <p:sp>
        <p:nvSpPr>
          <p:cNvPr id="6" name="Footer Placeholder 5">
            <a:extLst>
              <a:ext uri="{FF2B5EF4-FFF2-40B4-BE49-F238E27FC236}">
                <a16:creationId xmlns:a16="http://schemas.microsoft.com/office/drawing/2014/main" id="{03A66D43-04BA-44EE-8552-9CBB020FEA52}"/>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7698566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23" y="624768"/>
            <a:ext cx="10147282" cy="426720"/>
          </a:xfrm>
        </p:spPr>
        <p:txBody>
          <a:bodyPr/>
          <a:lstStyle/>
          <a:p>
            <a:r>
              <a:rPr lang="cy-GB" sz="2800" b="1" i="0" strike="noStrike" cap="none" spc="0" baseline="0">
                <a:solidFill>
                  <a:srgbClr val="6D6E71"/>
                </a:solidFill>
                <a:effectLst/>
                <a:latin typeface="Arial"/>
                <a:ea typeface="Arial"/>
                <a:cs typeface="Arial"/>
              </a:rPr>
              <a:t>Cyflog a buddion: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724034516"/>
              </p:ext>
            </p:extLst>
          </p:nvPr>
        </p:nvGraphicFramePr>
        <p:xfrm>
          <a:off x="527125" y="1276900"/>
          <a:ext cx="11156405" cy="2139400"/>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166630739"/>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1237418149"/>
                    </a:ext>
                  </a:extLst>
                </a:gridCol>
              </a:tblGrid>
              <a:tr h="86700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57328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gyffredinol, rwy’n credu bod y brifysgol yn cynnig cyflogau ac amodau da</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699108">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fy mod yn cael cyflog teg o gymharu â staff eraill yn y brifysgol sy’n gwneud gwaith tebyg</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bl>
          </a:graphicData>
        </a:graphic>
      </p:graphicFrame>
      <p:sp>
        <p:nvSpPr>
          <p:cNvPr id="6" name="Footer Placeholder 5">
            <a:extLst>
              <a:ext uri="{FF2B5EF4-FFF2-40B4-BE49-F238E27FC236}">
                <a16:creationId xmlns:a16="http://schemas.microsoft.com/office/drawing/2014/main" id="{CCBD4F47-955E-4E05-955C-59FC3A267AB2}"/>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289578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23" y="624769"/>
            <a:ext cx="10147282" cy="853440"/>
          </a:xfrm>
        </p:spPr>
        <p:txBody>
          <a:bodyPr/>
          <a:lstStyle/>
          <a:p>
            <a:r>
              <a:rPr lang="cy-GB" sz="2800" b="1" i="0" strike="noStrike" cap="none" spc="0" baseline="0">
                <a:solidFill>
                  <a:srgbClr val="6D6E71"/>
                </a:solidFill>
                <a:effectLst/>
                <a:latin typeface="Arial"/>
                <a:ea typeface="Arial"/>
                <a:cs typeface="Arial"/>
              </a:rPr>
              <a:t>Datblygu ac adolygu: </a:t>
            </a:r>
            <a:br>
              <a:rPr sz="2800"/>
            </a:b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3880724291"/>
              </p:ext>
            </p:extLst>
          </p:nvPr>
        </p:nvGraphicFramePr>
        <p:xfrm>
          <a:off x="527125" y="1477749"/>
          <a:ext cx="11156405" cy="4550883"/>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228633038"/>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2186287476"/>
                    </a:ext>
                  </a:extLst>
                </a:gridCol>
              </a:tblGrid>
              <a:tr h="799385">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2F2F2"/>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528578">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fodlon gyda fy swydd a lefel y cyfrifoldeb</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644584">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Mae’r sgiliau a’r profiad rydw i wedi eu hennill wrth weithio i’r brifysgol o fudd i ddatblygiad fy ngyrfa</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 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668292"/>
                  </a:ext>
                </a:extLst>
              </a:tr>
              <a:tr h="644584">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fodlon ar y cyfleoedd sydd ar gael i mi ddatblygu fy ngyrfa yn y brifysgol</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5262341"/>
                  </a:ext>
                </a:extLst>
              </a:tr>
              <a:tr h="644584">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fy mod yn cael yr un cyfleoedd i ddatblygu ag aelodau staff eraill.</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300456"/>
                  </a:ext>
                </a:extLst>
              </a:tr>
              <a:tr h="644584">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meddwl bod system deg a thryloyw ar draws y brifysgol ar gyfer dyrchafiadau</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5582989"/>
                  </a:ext>
                </a:extLst>
              </a:tr>
              <a:tr h="644584">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gyffredinol, rwyf wedi cael digon o hyfforddiant/dysgu a datblygiad i'm galluogi i wneud fy ngwaith yn dda</a:t>
                      </a:r>
                      <a:endParaRPr lang="en-GB"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639197"/>
                  </a:ext>
                </a:extLst>
              </a:tr>
            </a:tbl>
          </a:graphicData>
        </a:graphic>
      </p:graphicFrame>
      <p:sp>
        <p:nvSpPr>
          <p:cNvPr id="6" name="Footer Placeholder 5">
            <a:extLst>
              <a:ext uri="{FF2B5EF4-FFF2-40B4-BE49-F238E27FC236}">
                <a16:creationId xmlns:a16="http://schemas.microsoft.com/office/drawing/2014/main" id="{0C42AB30-3432-49A0-AF1F-9108312560C5}"/>
              </a:ext>
            </a:extLst>
          </p:cNvPr>
          <p:cNvSpPr>
            <a:spLocks noGrp="1"/>
          </p:cNvSpPr>
          <p:nvPr>
            <p:ph type="ftr" sz="quarter" idx="3"/>
          </p:nvPr>
        </p:nvSpPr>
        <p:spPr>
          <a:xfrm>
            <a:off x="1971986" y="6198198"/>
            <a:ext cx="9366573" cy="193893"/>
          </a:xfrm>
        </p:spPr>
        <p:txBody>
          <a:bodyPr/>
          <a:lstStyle/>
          <a:p>
            <a:pPr>
              <a:spcBef>
                <a:spcPct val="0"/>
              </a:spcBef>
              <a:spcAft>
                <a:spcPct val="0"/>
              </a:spcAft>
              <a:defRPr/>
            </a:pPr>
            <a:r>
              <a:rPr lang="cy-GB" sz="900" b="1" i="0" strike="noStrike" cap="none" spc="0" baseline="0">
                <a:solidFill>
                  <a:srgbClr val="6D6E71"/>
                </a:solidFill>
                <a:effectLst/>
                <a:latin typeface="Arial"/>
                <a:ea typeface="Arial"/>
                <a:cs typeface="Arial"/>
              </a:rPr>
              <a:t>Sylfaen</a:t>
            </a:r>
            <a:r>
              <a:rPr lang="cy-GB" sz="900" b="1">
                <a:solidFill>
                  <a:srgbClr val="6D6E71"/>
                </a:solidFill>
                <a:latin typeface="Arial"/>
                <a:ea typeface="Arial"/>
                <a:cs typeface="Arial"/>
              </a:rPr>
              <a:t>: </a:t>
            </a:r>
            <a:r>
              <a:rPr lang="cy-GB" sz="900">
                <a:solidFill>
                  <a:srgbClr val="6D6E71"/>
                </a:solidFill>
                <a:latin typeface="Arial"/>
                <a:ea typeface="Arial"/>
                <a:cs typeface="Arial"/>
              </a:rPr>
              <a:t>%</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5408085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20723" y="610525"/>
            <a:ext cx="10147282" cy="853440"/>
          </a:xfrm>
        </p:spPr>
        <p:txBody>
          <a:bodyPr/>
          <a:lstStyle/>
          <a:p>
            <a:r>
              <a:rPr lang="cy-GB" sz="2800" b="1" i="0" strike="noStrike" cap="none" spc="0" baseline="0">
                <a:solidFill>
                  <a:srgbClr val="6D6E71"/>
                </a:solidFill>
                <a:effectLst/>
                <a:latin typeface="Arial"/>
                <a:ea typeface="Arial"/>
                <a:cs typeface="Arial"/>
              </a:rPr>
              <a:t>Datblygu ac adolygu: </a:t>
            </a:r>
            <a:br>
              <a:rPr sz="2800"/>
            </a:br>
            <a:r>
              <a:rPr lang="cy-GB" sz="2800" b="0" i="0" strike="noStrike" cap="none" spc="0" baseline="0">
                <a:solidFill>
                  <a:srgbClr val="6D6E71"/>
                </a:solidFill>
                <a:effectLst/>
                <a:latin typeface="Arial"/>
                <a:ea typeface="Arial"/>
                <a:cs typeface="Arial"/>
              </a:rPr>
              <a:t>yn ôl coleg a gwasanaeth proffesiynol </a:t>
            </a:r>
          </a:p>
        </p:txBody>
      </p:sp>
      <p:graphicFrame>
        <p:nvGraphicFramePr>
          <p:cNvPr id="7" name="Table 6">
            <a:extLst>
              <a:ext uri="{FF2B5EF4-FFF2-40B4-BE49-F238E27FC236}">
                <a16:creationId xmlns:a16="http://schemas.microsoft.com/office/drawing/2014/main" id="{A54CB17A-C8F2-48C1-AA86-8AEAEED6B20D}"/>
              </a:ext>
            </a:extLst>
          </p:cNvPr>
          <p:cNvGraphicFramePr>
            <a:graphicFrameLocks noGrp="1"/>
          </p:cNvGraphicFramePr>
          <p:nvPr>
            <p:extLst>
              <p:ext uri="{D42A27DB-BD31-4B8C-83A1-F6EECF244321}">
                <p14:modId xmlns:p14="http://schemas.microsoft.com/office/powerpoint/2010/main" val="1552806190"/>
              </p:ext>
            </p:extLst>
          </p:nvPr>
        </p:nvGraphicFramePr>
        <p:xfrm>
          <a:off x="527125" y="1507564"/>
          <a:ext cx="11156405" cy="1489276"/>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2297531260"/>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182694236"/>
                    </a:ext>
                  </a:extLst>
                </a:gridCol>
              </a:tblGrid>
              <a:tr h="700087">
                <a:tc>
                  <a:txBody>
                    <a:bodyPr/>
                    <a:lstStyle/>
                    <a:p>
                      <a:r>
                        <a:rPr lang="cy-GB" sz="1000" b="1" i="0" strike="noStrike" cap="none" spc="0" baseline="0">
                          <a:solidFill>
                            <a:srgbClr val="FFFFFF"/>
                          </a:solidFill>
                          <a:effectLst/>
                          <a:latin typeface="Arial"/>
                          <a:ea typeface="Arial"/>
                          <a:cs typeface="Arial"/>
                        </a:rPr>
                        <a:t>Datblygu ac adolygu</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789189">
                <a:tc>
                  <a:txBody>
                    <a:bodyPr/>
                    <a:lstStyle/>
                    <a:p>
                      <a:pPr marL="86400" marR="0" lvl="0" indent="0" algn="l" defTabSz="914400" rtl="0" eaLnBrk="1" fontAlgn="auto" latinLnBrk="0" hangingPunct="1">
                        <a:lnSpc>
                          <a:spcPct val="100000"/>
                        </a:lnSpc>
                        <a:spcBef>
                          <a:spcPct val="0"/>
                        </a:spcBef>
                        <a:spcAft>
                          <a:spcPct val="0"/>
                        </a:spcAft>
                        <a:buClrTx/>
                        <a:buSzTx/>
                        <a:buFontTx/>
                        <a:buNone/>
                        <a:defRPr/>
                      </a:pPr>
                      <a:r>
                        <a:rPr lang="cy-GB" sz="1000" b="0" i="0" strike="noStrike" cap="none" spc="0" baseline="0">
                          <a:solidFill>
                            <a:srgbClr val="6D6E71"/>
                          </a:solidFill>
                          <a:effectLst/>
                          <a:latin typeface="Arial"/>
                          <a:ea typeface="Arial"/>
                          <a:cs typeface="Arial"/>
                        </a:rPr>
                        <a:t>A ydych wedi cael adolygiad datblygu perfformiad unigol (gwerthusiad) neu adolygiad datblygu perfformiad grŵp yn y flwyddyn ddiwethaf? *</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88%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bl>
          </a:graphicData>
        </a:graphic>
      </p:graphicFrame>
      <p:graphicFrame>
        <p:nvGraphicFramePr>
          <p:cNvPr id="6" name="Table 5">
            <a:extLst>
              <a:ext uri="{FF2B5EF4-FFF2-40B4-BE49-F238E27FC236}">
                <a16:creationId xmlns:a16="http://schemas.microsoft.com/office/drawing/2014/main" id="{BFD1452E-5649-4D63-924F-BD5D849CD86B}"/>
              </a:ext>
            </a:extLst>
          </p:cNvPr>
          <p:cNvGraphicFramePr>
            <a:graphicFrameLocks noGrp="1"/>
          </p:cNvGraphicFramePr>
          <p:nvPr>
            <p:extLst>
              <p:ext uri="{D42A27DB-BD31-4B8C-83A1-F6EECF244321}">
                <p14:modId xmlns:p14="http://schemas.microsoft.com/office/powerpoint/2010/main" val="4250214314"/>
              </p:ext>
            </p:extLst>
          </p:nvPr>
        </p:nvGraphicFramePr>
        <p:xfrm>
          <a:off x="527125" y="3143959"/>
          <a:ext cx="11156405" cy="2868503"/>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2743816154"/>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1042786353"/>
                    </a:ext>
                  </a:extLst>
                </a:gridCol>
              </a:tblGrid>
              <a:tr h="867003">
                <a:tc>
                  <a:txBody>
                    <a:bodyPr/>
                    <a:lstStyle/>
                    <a:p>
                      <a:pPr marL="8640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FFFFF"/>
                          </a:solidFill>
                          <a:effectLst/>
                          <a:latin typeface="Arial"/>
                          <a:ea typeface="Arial"/>
                          <a:cs typeface="Arial"/>
                        </a:rPr>
                        <a:t>I ba raddau ydych yn cytuno neu'n anghytuno â'r gosodiadau canlynol am eich adolygiad datblygu perfformiad diweddaraf?</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1935995"/>
                  </a:ext>
                </a:extLst>
              </a:tr>
              <a:tr h="64778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 fy adolygiad datblygu perfformiad wedi cefnogi fy natblygiad yn effeithiol</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64600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Cytunwyd ar amcanion clir fel rhan o'm hadolygiad datblygu perfformiad</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01492"/>
                  </a:ext>
                </a:extLst>
              </a:tr>
              <a:tr h="707711">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Gwnaeth fy adolygiad datblygu perfformiad i mi deimlo fy mod yn cael fy ngwerthfawrogi am y gwaith a wnaf i fy ysgol/coleg/adran</a:t>
                      </a:r>
                      <a:endParaRPr lang="en-GB" sz="10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7163812"/>
                  </a:ext>
                </a:extLst>
              </a:tr>
            </a:tbl>
          </a:graphicData>
        </a:graphic>
      </p:graphicFrame>
      <p:sp>
        <p:nvSpPr>
          <p:cNvPr id="8" name="Footer Placeholder 5">
            <a:extLst>
              <a:ext uri="{FF2B5EF4-FFF2-40B4-BE49-F238E27FC236}">
                <a16:creationId xmlns:a16="http://schemas.microsoft.com/office/drawing/2014/main" id="{366617AE-1A5B-4491-A407-E93145E2AFF8}"/>
              </a:ext>
            </a:extLst>
          </p:cNvPr>
          <p:cNvSpPr>
            <a:spLocks noGrp="1"/>
          </p:cNvSpPr>
          <p:nvPr>
            <p:ph type="ftr" sz="quarter" idx="3"/>
          </p:nvPr>
        </p:nvSpPr>
        <p:spPr>
          <a:xfrm>
            <a:off x="1971986" y="6198198"/>
            <a:ext cx="9366573" cy="280641"/>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Pob ymatebydd % net ydw</a:t>
            </a:r>
          </a:p>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8316706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36576" y="253140"/>
            <a:ext cx="10147282" cy="853440"/>
          </a:xfrm>
        </p:spPr>
        <p:txBody>
          <a:bodyPr/>
          <a:lstStyle/>
          <a:p>
            <a:r>
              <a:rPr lang="cy-GB" sz="2800" b="1" i="0" strike="noStrike" cap="none" spc="0" baseline="0">
                <a:solidFill>
                  <a:srgbClr val="6D6E71"/>
                </a:solidFill>
                <a:effectLst/>
                <a:latin typeface="Arial"/>
                <a:ea typeface="Arial"/>
                <a:cs typeface="Arial"/>
              </a:rPr>
              <a:t>Diwylliant a gwerthoedd: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6" name="Table 5">
            <a:extLst>
              <a:ext uri="{FF2B5EF4-FFF2-40B4-BE49-F238E27FC236}">
                <a16:creationId xmlns:a16="http://schemas.microsoft.com/office/drawing/2014/main" id="{BFD1452E-5649-4D63-924F-BD5D849CD86B}"/>
              </a:ext>
            </a:extLst>
          </p:cNvPr>
          <p:cNvGraphicFramePr>
            <a:graphicFrameLocks noGrp="1"/>
          </p:cNvGraphicFramePr>
          <p:nvPr>
            <p:extLst>
              <p:ext uri="{D42A27DB-BD31-4B8C-83A1-F6EECF244321}">
                <p14:modId xmlns:p14="http://schemas.microsoft.com/office/powerpoint/2010/main" val="3029512504"/>
              </p:ext>
            </p:extLst>
          </p:nvPr>
        </p:nvGraphicFramePr>
        <p:xfrm>
          <a:off x="515938" y="1268413"/>
          <a:ext cx="11156405" cy="4341232"/>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474490162"/>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497408248"/>
                    </a:ext>
                  </a:extLst>
                </a:gridCol>
              </a:tblGrid>
              <a:tr h="867003">
                <a:tc>
                  <a:txBody>
                    <a:bodyPr/>
                    <a:lstStyle/>
                    <a:p>
                      <a:pPr marL="86400" marR="0" lvl="0" indent="0" algn="l" defTabSz="914400" rtl="0" eaLnBrk="1" fontAlgn="auto" latinLnBrk="0" hangingPunct="1">
                        <a:lnSpc>
                          <a:spcPct val="100000"/>
                        </a:lnSpc>
                        <a:spcBef>
                          <a:spcPct val="0"/>
                        </a:spcBef>
                        <a:spcAft>
                          <a:spcPct val="0"/>
                        </a:spcAft>
                        <a:buClrTx/>
                        <a:buSzTx/>
                        <a:buFontTx/>
                        <a:buNone/>
                        <a:defRPr/>
                      </a:pPr>
                      <a:r>
                        <a:rPr lang="cy-GB" sz="1000" b="1" i="0" strike="noStrike" cap="none" spc="0" baseline="0">
                          <a:solidFill>
                            <a:srgbClr val="FFFFFF"/>
                          </a:solidFill>
                          <a:effectLst/>
                          <a:latin typeface="Arial"/>
                          <a:ea typeface="Arial"/>
                          <a:cs typeface="Arial"/>
                        </a:rPr>
                        <a:t>I ba raddau ydych yn cytuno neu'n anghytuno â'r gosodiadau canlynol am eich adolygiad datblygu perfformiad diweddaraf?</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607784">
                <a:tc>
                  <a:txBody>
                    <a:bodyPr/>
                    <a:lstStyle/>
                    <a:p>
                      <a:pPr marL="1080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 gennyf ddealltwriaeth glir o strategaeth ac amcanion y brifysgol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573289">
                <a:tc>
                  <a:txBody>
                    <a:bodyPr/>
                    <a:lstStyle/>
                    <a:p>
                      <a:pPr marL="1080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deall sut mae fy ngwaith yn cyfrannu at amcanion y brifysgol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FF0000"/>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01492"/>
                  </a:ext>
                </a:extLst>
              </a:tr>
              <a:tr h="573289">
                <a:tc>
                  <a:txBody>
                    <a:bodyPr/>
                    <a:lstStyle/>
                    <a:p>
                      <a:pPr marL="1080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Mae'r brifysgol yn sbarduno diwylliant o berfformiad uchel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7163812"/>
                  </a:ext>
                </a:extLst>
              </a:tr>
              <a:tr h="573289">
                <a:tc>
                  <a:txBody>
                    <a:bodyPr/>
                    <a:lstStyle/>
                    <a:p>
                      <a:pPr marL="1080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Mae'r brifysgol yn uchelgeisiol at y dyfodol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FF0000"/>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0549453"/>
                  </a:ext>
                </a:extLst>
              </a:tr>
              <a:tr h="573289">
                <a:tc>
                  <a:txBody>
                    <a:bodyPr/>
                    <a:lstStyle/>
                    <a:p>
                      <a:pPr marL="1080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ymwybodol o Strategaeth 2030 y brifysgol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9071874"/>
                  </a:ext>
                </a:extLst>
              </a:tr>
              <a:tr h="573289">
                <a:tc>
                  <a:txBody>
                    <a:bodyPr/>
                    <a:lstStyle/>
                    <a:p>
                      <a:pPr marL="1080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ymwybodol o werthoedd y brifysgol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847521"/>
                  </a:ext>
                </a:extLst>
              </a:tr>
            </a:tbl>
          </a:graphicData>
        </a:graphic>
      </p:graphicFrame>
      <p:sp>
        <p:nvSpPr>
          <p:cNvPr id="7" name="Footer Placeholder 5">
            <a:extLst>
              <a:ext uri="{FF2B5EF4-FFF2-40B4-BE49-F238E27FC236}">
                <a16:creationId xmlns:a16="http://schemas.microsoft.com/office/drawing/2014/main" id="{24D7B920-C6DD-4F0E-B3E3-5BFFFA026736}"/>
              </a:ext>
            </a:extLst>
          </p:cNvPr>
          <p:cNvSpPr>
            <a:spLocks noGrp="1"/>
          </p:cNvSpPr>
          <p:nvPr>
            <p:ph type="ftr" sz="quarter" idx="3"/>
          </p:nvPr>
        </p:nvSpPr>
        <p:spPr>
          <a:xfrm>
            <a:off x="1971986" y="6198198"/>
            <a:ext cx="9366573" cy="19389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7478979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15938" y="627837"/>
            <a:ext cx="10147282" cy="426720"/>
          </a:xfrm>
        </p:spPr>
        <p:txBody>
          <a:bodyPr/>
          <a:lstStyle/>
          <a:p>
            <a:r>
              <a:rPr lang="cy-GB" sz="2800" b="1" i="0" strike="noStrike" cap="none" spc="0" baseline="0">
                <a:solidFill>
                  <a:srgbClr val="6D6E71"/>
                </a:solidFill>
                <a:effectLst/>
                <a:latin typeface="Arial"/>
                <a:ea typeface="Arial"/>
                <a:cs typeface="Arial"/>
              </a:rPr>
              <a:t>Arweinyddiaeth: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6" name="Table 5">
            <a:extLst>
              <a:ext uri="{FF2B5EF4-FFF2-40B4-BE49-F238E27FC236}">
                <a16:creationId xmlns:a16="http://schemas.microsoft.com/office/drawing/2014/main" id="{BFD1452E-5649-4D63-924F-BD5D849CD86B}"/>
              </a:ext>
            </a:extLst>
          </p:cNvPr>
          <p:cNvGraphicFramePr>
            <a:graphicFrameLocks noGrp="1"/>
          </p:cNvGraphicFramePr>
          <p:nvPr>
            <p:extLst>
              <p:ext uri="{D42A27DB-BD31-4B8C-83A1-F6EECF244321}">
                <p14:modId xmlns:p14="http://schemas.microsoft.com/office/powerpoint/2010/main" val="1246737375"/>
              </p:ext>
            </p:extLst>
          </p:nvPr>
        </p:nvGraphicFramePr>
        <p:xfrm>
          <a:off x="515938" y="1268413"/>
          <a:ext cx="11156405" cy="3028600"/>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792944318"/>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768715663"/>
                    </a:ext>
                  </a:extLst>
                </a:gridCol>
              </a:tblGrid>
              <a:tr h="867003">
                <a:tc>
                  <a:txBody>
                    <a:bodyPr/>
                    <a:lstStyle/>
                    <a:p>
                      <a:r>
                        <a:rPr lang="cy-GB" sz="1000" b="1" i="0" strike="noStrike" cap="none" spc="0" baseline="0">
                          <a:solidFill>
                            <a:srgbClr val="FFFFFF"/>
                          </a:solidFill>
                          <a:effectLst/>
                          <a:latin typeface="Arial"/>
                          <a:ea typeface="Arial"/>
                          <a:cs typeface="Arial"/>
                        </a:rPr>
                        <a:t>I ba raddau ydych yn cytuno neu’n anghytuno â’r gosodiadau canlynol?</a:t>
                      </a:r>
                      <a:r>
                        <a:rPr lang="cy-GB" sz="1000" b="0" i="0" strike="noStrike" cap="none" spc="0" baseline="0">
                          <a:solidFill>
                            <a:srgbClr val="FFFFFF"/>
                          </a:solidFill>
                          <a:effectLst/>
                          <a:latin typeface="Arial"/>
                          <a:ea typeface="Arial"/>
                          <a:cs typeface="Arial"/>
                        </a:rPr>
                        <a:t> </a:t>
                      </a:r>
                      <a:r>
                        <a:rPr lang="cy-GB" sz="1000" b="1" i="0" strike="noStrike" cap="none" spc="0" baseline="0">
                          <a:solidFill>
                            <a:srgbClr val="FFFFFF"/>
                          </a:solidFill>
                          <a:effectLst/>
                          <a:latin typeface="Arial"/>
                          <a:ea typeface="Arial"/>
                          <a:cs typeface="Arial"/>
                        </a:rPr>
                        <a:t>Mae Pwyllgor Gweithredu’r brifysgol…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441730">
                <a:tc>
                  <a:txBody>
                    <a:bodyPr/>
                    <a:lstStyle/>
                    <a:p>
                      <a:pPr marL="86400" indent="0"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…yn rheoli ac arwain y brifysgol yn dda</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573289">
                <a:tc>
                  <a:txBody>
                    <a:bodyPr/>
                    <a:lstStyle/>
                    <a:p>
                      <a:pPr marL="86400" indent="0"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…yn agored ac yn onest wrth gyfathrebu â staff</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01492"/>
                  </a:ext>
                </a:extLst>
              </a:tr>
              <a:tr h="573289">
                <a:tc>
                  <a:txBody>
                    <a:bodyPr/>
                    <a:lstStyle/>
                    <a:p>
                      <a:pPr marL="86400" indent="0"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…yn gwrando ac yn ymateb i farn aelodau staff</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7163812"/>
                  </a:ext>
                </a:extLst>
              </a:tr>
              <a:tr h="573289">
                <a:tc>
                  <a:txBody>
                    <a:bodyPr/>
                    <a:lstStyle/>
                    <a:p>
                      <a:pPr marL="86400" indent="0" algn="l">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…yn meddu ar weledigaeth glir ar gyfer dyfodol y brifysgol</a:t>
                      </a:r>
                      <a:endParaRPr lang="en-GB" sz="2200">
                        <a:solidFill>
                          <a:srgbClr val="6D6E71"/>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0549453"/>
                  </a:ext>
                </a:extLst>
              </a:tr>
            </a:tbl>
          </a:graphicData>
        </a:graphic>
      </p:graphicFrame>
      <p:sp>
        <p:nvSpPr>
          <p:cNvPr id="7" name="Footer Placeholder 5">
            <a:extLst>
              <a:ext uri="{FF2B5EF4-FFF2-40B4-BE49-F238E27FC236}">
                <a16:creationId xmlns:a16="http://schemas.microsoft.com/office/drawing/2014/main" id="{2CEC7281-974C-4DCD-B2B7-BAA126A4A2F9}"/>
              </a:ext>
            </a:extLst>
          </p:cNvPr>
          <p:cNvSpPr>
            <a:spLocks noGrp="1"/>
          </p:cNvSpPr>
          <p:nvPr>
            <p:ph type="ftr" sz="quarter" idx="3"/>
          </p:nvPr>
        </p:nvSpPr>
        <p:spPr>
          <a:xfrm>
            <a:off x="1971986" y="6198198"/>
            <a:ext cx="9366573" cy="19389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6238432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15938" y="618584"/>
            <a:ext cx="10147282" cy="426720"/>
          </a:xfrm>
        </p:spPr>
        <p:txBody>
          <a:bodyPr/>
          <a:lstStyle/>
          <a:p>
            <a:r>
              <a:rPr lang="cy-GB" sz="2800" b="1" i="0" strike="noStrike" cap="none" spc="0" baseline="0">
                <a:solidFill>
                  <a:srgbClr val="6D6E71"/>
                </a:solidFill>
                <a:effectLst/>
                <a:latin typeface="Arial"/>
                <a:ea typeface="Arial"/>
                <a:cs typeface="Arial"/>
              </a:rPr>
              <a:t>Rheoli newid: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6" name="Table 5">
            <a:extLst>
              <a:ext uri="{FF2B5EF4-FFF2-40B4-BE49-F238E27FC236}">
                <a16:creationId xmlns:a16="http://schemas.microsoft.com/office/drawing/2014/main" id="{BFD1452E-5649-4D63-924F-BD5D849CD86B}"/>
              </a:ext>
            </a:extLst>
          </p:cNvPr>
          <p:cNvGraphicFramePr>
            <a:graphicFrameLocks noGrp="1"/>
          </p:cNvGraphicFramePr>
          <p:nvPr>
            <p:extLst>
              <p:ext uri="{D42A27DB-BD31-4B8C-83A1-F6EECF244321}">
                <p14:modId xmlns:p14="http://schemas.microsoft.com/office/powerpoint/2010/main" val="2233487351"/>
              </p:ext>
            </p:extLst>
          </p:nvPr>
        </p:nvGraphicFramePr>
        <p:xfrm>
          <a:off x="515938" y="1277938"/>
          <a:ext cx="11156405" cy="4426151"/>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1604798290"/>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4086811968"/>
                    </a:ext>
                  </a:extLst>
                </a:gridCol>
              </a:tblGrid>
              <a:tr h="867003">
                <a:tc>
                  <a:txBody>
                    <a:bodyPr/>
                    <a:lstStyle/>
                    <a:p>
                      <a:r>
                        <a:rPr lang="cy-GB" sz="1000" b="1" i="0" strike="noStrike" cap="none" spc="0" baseline="0">
                          <a:solidFill>
                            <a:srgbClr val="FFFFFF"/>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44173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bod newidiadau’n cael eu rheoli’n dda yn y brifysgol</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32%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57328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bod newidiadau yn fy ysgol/coleg/adran yn cael eu rheoli’n dda </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01492"/>
                  </a:ext>
                </a:extLst>
              </a:tr>
              <a:tr h="67544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teimlo bod blaenoriaethau’n cael eu newid yn rhy aml i mi allu gwneud fy ngwaith yn effeithiol (% net sy’n anghytuno)</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31%</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26%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7163812"/>
                  </a:ext>
                </a:extLst>
              </a:tr>
              <a:tr h="660951">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cael cyfle i gyfrannu fy marn cyn i benderfyniadau sy’n effeithio arnaf gael eu gwneud</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0549453"/>
                  </a:ext>
                </a:extLst>
              </a:tr>
              <a:tr h="63444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meddwl ei fod yn ddiogel i leisio barn a herio'r ffordd y mae pethau'n cael eu gwneud yn y brifysgol</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442400"/>
                  </a:ext>
                </a:extLst>
              </a:tr>
              <a:tr h="57328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credu y gweithredir ar y canfyddiadau a nodir yn yr arolwg hwn</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090876"/>
                  </a:ext>
                </a:extLst>
              </a:tr>
            </a:tbl>
          </a:graphicData>
        </a:graphic>
      </p:graphicFrame>
      <p:sp>
        <p:nvSpPr>
          <p:cNvPr id="7" name="Footer Placeholder 5">
            <a:extLst>
              <a:ext uri="{FF2B5EF4-FFF2-40B4-BE49-F238E27FC236}">
                <a16:creationId xmlns:a16="http://schemas.microsoft.com/office/drawing/2014/main" id="{A24C51C8-E801-4D65-8B8C-B2414154387F}"/>
              </a:ext>
            </a:extLst>
          </p:cNvPr>
          <p:cNvSpPr>
            <a:spLocks noGrp="1"/>
          </p:cNvSpPr>
          <p:nvPr>
            <p:ph type="ftr" sz="quarter" idx="3"/>
          </p:nvPr>
        </p:nvSpPr>
        <p:spPr>
          <a:xfrm>
            <a:off x="1971986" y="6198198"/>
            <a:ext cx="9366573" cy="19389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5866559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15938" y="608287"/>
            <a:ext cx="10147282" cy="853440"/>
          </a:xfrm>
        </p:spPr>
        <p:txBody>
          <a:bodyPr/>
          <a:lstStyle/>
          <a:p>
            <a:r>
              <a:rPr lang="cy-GB" sz="2800" b="1" i="0" strike="noStrike" cap="none" spc="0" baseline="0">
                <a:solidFill>
                  <a:srgbClr val="6D6E71"/>
                </a:solidFill>
                <a:effectLst/>
                <a:latin typeface="Arial"/>
                <a:ea typeface="Arial"/>
                <a:cs typeface="Arial"/>
              </a:rPr>
              <a:t>Cydraddoldeb ac amrywiaeth: </a:t>
            </a:r>
            <a:br>
              <a:rPr sz="2800"/>
            </a:b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6" name="Table 5">
            <a:extLst>
              <a:ext uri="{FF2B5EF4-FFF2-40B4-BE49-F238E27FC236}">
                <a16:creationId xmlns:a16="http://schemas.microsoft.com/office/drawing/2014/main" id="{BFD1452E-5649-4D63-924F-BD5D849CD86B}"/>
              </a:ext>
            </a:extLst>
          </p:cNvPr>
          <p:cNvGraphicFramePr>
            <a:graphicFrameLocks noGrp="1"/>
          </p:cNvGraphicFramePr>
          <p:nvPr>
            <p:extLst>
              <p:ext uri="{D42A27DB-BD31-4B8C-83A1-F6EECF244321}">
                <p14:modId xmlns:p14="http://schemas.microsoft.com/office/powerpoint/2010/main" val="3278610285"/>
              </p:ext>
            </p:extLst>
          </p:nvPr>
        </p:nvGraphicFramePr>
        <p:xfrm>
          <a:off x="515938" y="1612297"/>
          <a:ext cx="11156405" cy="2237572"/>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3281794476"/>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3114740193"/>
                    </a:ext>
                  </a:extLst>
                </a:gridCol>
              </a:tblGrid>
              <a:tr h="867003">
                <a:tc>
                  <a:txBody>
                    <a:bodyPr/>
                    <a:lstStyle/>
                    <a:p>
                      <a:r>
                        <a:rPr lang="cy-GB" sz="1000" b="1" i="0" strike="noStrike" cap="none" spc="0" baseline="0">
                          <a:solidFill>
                            <a:srgbClr val="FFFFFF"/>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64389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credu bod y brifysgol wedi ymrwymo i roi cyfle cyfartal i bob un o’i staff</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72667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gwybod am Gynllun Cydraddoldeb Strategol Cydraddoldeb ac Amrywiaeth y brifysgol 2020 - 2024 a’i amcanion</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01492"/>
                  </a:ext>
                </a:extLst>
              </a:tr>
            </a:tbl>
          </a:graphicData>
        </a:graphic>
      </p:graphicFrame>
      <p:graphicFrame>
        <p:nvGraphicFramePr>
          <p:cNvPr id="7" name="Table 6">
            <a:extLst>
              <a:ext uri="{FF2B5EF4-FFF2-40B4-BE49-F238E27FC236}">
                <a16:creationId xmlns:a16="http://schemas.microsoft.com/office/drawing/2014/main" id="{366C0ED6-1AFC-4014-A855-10515F034594}"/>
              </a:ext>
            </a:extLst>
          </p:cNvPr>
          <p:cNvGraphicFramePr>
            <a:graphicFrameLocks noGrp="1"/>
          </p:cNvGraphicFramePr>
          <p:nvPr>
            <p:extLst>
              <p:ext uri="{D42A27DB-BD31-4B8C-83A1-F6EECF244321}">
                <p14:modId xmlns:p14="http://schemas.microsoft.com/office/powerpoint/2010/main" val="3388637434"/>
              </p:ext>
            </p:extLst>
          </p:nvPr>
        </p:nvGraphicFramePr>
        <p:xfrm>
          <a:off x="520710" y="3992105"/>
          <a:ext cx="11156405" cy="1915590"/>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1708020147"/>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931863968"/>
                    </a:ext>
                  </a:extLst>
                </a:gridCol>
              </a:tblGrid>
              <a:tr h="824810">
                <a:tc>
                  <a:txBody>
                    <a:bodyPr/>
                    <a:lstStyle/>
                    <a:p>
                      <a:r>
                        <a:rPr lang="cy-GB" sz="1000" b="1" i="0" strike="noStrike" cap="none" spc="0" baseline="0">
                          <a:solidFill>
                            <a:srgbClr val="FFFFFF"/>
                          </a:solidFill>
                          <a:effectLst/>
                          <a:latin typeface="Arial"/>
                          <a:ea typeface="Arial"/>
                          <a:cs typeface="Arial"/>
                        </a:rPr>
                        <a:t>I ba raddau ydych yn cytuno neu’n anghytuno â’r gosodiadau canlynol? Rwy’n credu bod y brifysgol…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54539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gweithredu’n deg o ran </a:t>
                      </a:r>
                      <a:br>
                        <a:rPr sz="1000"/>
                      </a:br>
                      <a:r>
                        <a:rPr lang="cy-GB" sz="1000" b="0" i="0" strike="noStrike" cap="none" spc="0" baseline="0">
                          <a:solidFill>
                            <a:srgbClr val="6D6E71"/>
                          </a:solidFill>
                          <a:effectLst/>
                          <a:latin typeface="Arial"/>
                          <a:ea typeface="Arial"/>
                          <a:cs typeface="Arial"/>
                        </a:rPr>
                        <a:t> recriwtio</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83088"/>
                  </a:ext>
                </a:extLst>
              </a:tr>
              <a:tr h="54539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gweithredu’n deg o ran datblygiad gyrfa/dyrchafu</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972623"/>
                  </a:ext>
                </a:extLst>
              </a:tr>
            </a:tbl>
          </a:graphicData>
        </a:graphic>
      </p:graphicFrame>
      <p:sp>
        <p:nvSpPr>
          <p:cNvPr id="9" name="Footer Placeholder 5">
            <a:extLst>
              <a:ext uri="{FF2B5EF4-FFF2-40B4-BE49-F238E27FC236}">
                <a16:creationId xmlns:a16="http://schemas.microsoft.com/office/drawing/2014/main" id="{37F2E159-E138-4C10-8469-1903AD840F4B}"/>
              </a:ext>
            </a:extLst>
          </p:cNvPr>
          <p:cNvSpPr>
            <a:spLocks noGrp="1"/>
          </p:cNvSpPr>
          <p:nvPr>
            <p:ph type="ftr" sz="quarter" idx="3"/>
          </p:nvPr>
        </p:nvSpPr>
        <p:spPr>
          <a:xfrm>
            <a:off x="1971986" y="6198198"/>
            <a:ext cx="9366573" cy="19389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8204371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15938" y="613282"/>
            <a:ext cx="11155356" cy="426720"/>
          </a:xfrm>
        </p:spPr>
        <p:txBody>
          <a:bodyPr/>
          <a:lstStyle/>
          <a:p>
            <a:r>
              <a:rPr lang="cy-GB" sz="2800" b="1" i="0" strike="noStrike" cap="none" spc="0" baseline="0">
                <a:solidFill>
                  <a:srgbClr val="6D6E71"/>
                </a:solidFill>
                <a:effectLst/>
                <a:latin typeface="Arial"/>
                <a:ea typeface="Arial"/>
                <a:cs typeface="Arial"/>
              </a:rPr>
              <a:t>Cydraddoldeb ac amrywiaeth: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6" name="Table 5">
            <a:extLst>
              <a:ext uri="{FF2B5EF4-FFF2-40B4-BE49-F238E27FC236}">
                <a16:creationId xmlns:a16="http://schemas.microsoft.com/office/drawing/2014/main" id="{BFD1452E-5649-4D63-924F-BD5D849CD86B}"/>
              </a:ext>
            </a:extLst>
          </p:cNvPr>
          <p:cNvGraphicFramePr>
            <a:graphicFrameLocks noGrp="1"/>
          </p:cNvGraphicFramePr>
          <p:nvPr>
            <p:extLst>
              <p:ext uri="{D42A27DB-BD31-4B8C-83A1-F6EECF244321}">
                <p14:modId xmlns:p14="http://schemas.microsoft.com/office/powerpoint/2010/main" val="1400532314"/>
              </p:ext>
            </p:extLst>
          </p:nvPr>
        </p:nvGraphicFramePr>
        <p:xfrm>
          <a:off x="515938" y="1322231"/>
          <a:ext cx="11156405" cy="4612936"/>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682694631"/>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3381138422"/>
                    </a:ext>
                  </a:extLst>
                </a:gridCol>
              </a:tblGrid>
              <a:tr h="948246">
                <a:tc>
                  <a:txBody>
                    <a:bodyPr/>
                    <a:lstStyle/>
                    <a:p>
                      <a:r>
                        <a:rPr lang="cy-GB" sz="1000" b="1" i="0" strike="noStrike" cap="none" spc="0" baseline="0">
                          <a:solidFill>
                            <a:srgbClr val="FFFFFF"/>
                          </a:solidFill>
                          <a:effectLst/>
                          <a:latin typeface="Arial"/>
                          <a:ea typeface="Arial"/>
                          <a:cs typeface="Arial"/>
                        </a:rPr>
                        <a:t>I ba raddau ydych yn cytuno neu’n anghytuno â’r gosodiadau canlynol?</a:t>
                      </a:r>
                    </a:p>
                    <a:p>
                      <a:r>
                        <a:rPr lang="cy-GB" sz="1000" b="1" i="0" strike="noStrike" cap="none" spc="0" baseline="0">
                          <a:solidFill>
                            <a:srgbClr val="FFFFFF"/>
                          </a:solidFill>
                          <a:effectLst/>
                          <a:latin typeface="Arial"/>
                          <a:ea typeface="Arial"/>
                          <a:cs typeface="Arial"/>
                        </a:rPr>
                        <a:t>Rwy'n teimlo bod y brifysgol yn trin</a:t>
                      </a:r>
                    </a:p>
                    <a:p>
                      <a:r>
                        <a:rPr lang="cy-GB" sz="1000" b="1" i="0" strike="noStrike" cap="none" spc="0" baseline="0">
                          <a:solidFill>
                            <a:srgbClr val="FFFFFF"/>
                          </a:solidFill>
                          <a:effectLst/>
                          <a:latin typeface="Arial"/>
                          <a:ea typeface="Arial"/>
                          <a:cs typeface="Arial"/>
                        </a:rPr>
                        <a:t>pobl yn gyfartal…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36646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…waeth beth eu rhywedd</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36646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…waeth beth eu hunaniaeth drawsryweddol</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01492"/>
                  </a:ext>
                </a:extLst>
              </a:tr>
              <a:tr h="36646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…waeth beth eu cenedligrwydd</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83088"/>
                  </a:ext>
                </a:extLst>
              </a:tr>
              <a:tr h="36646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…waeth beth eu hethnigrwydd</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972623"/>
                  </a:ext>
                </a:extLst>
              </a:tr>
              <a:tr h="36646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…waeth beth eu statws anabledd</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264566"/>
                  </a:ext>
                </a:extLst>
              </a:tr>
              <a:tr h="36646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…waeth beth eu hoedran</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7152029"/>
                  </a:ext>
                </a:extLst>
              </a:tr>
              <a:tr h="36646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…waeth beth eu statws beichiogrwydd/mamolaeth</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201602"/>
                  </a:ext>
                </a:extLst>
              </a:tr>
              <a:tr h="36646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…waeth beth eu </a:t>
                      </a:r>
                      <a:br>
                        <a:rPr sz="1000"/>
                      </a:br>
                      <a:r>
                        <a:rPr lang="cy-GB" sz="1000" b="0" i="0" strike="noStrike" cap="none" spc="0" baseline="0">
                          <a:solidFill>
                            <a:srgbClr val="6D6E71"/>
                          </a:solidFill>
                          <a:effectLst/>
                          <a:latin typeface="Arial"/>
                          <a:ea typeface="Arial"/>
                          <a:cs typeface="Arial"/>
                        </a:rPr>
                        <a:t>cyfeiriadedd rhywiol</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073275"/>
                  </a:ext>
                </a:extLst>
              </a:tr>
              <a:tr h="36646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…waeth beth eu crefydd neu gred</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796042"/>
                  </a:ext>
                </a:extLst>
              </a:tr>
              <a:tr h="36646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…waeth beth eu </a:t>
                      </a:r>
                      <a:br>
                        <a:rPr sz="1000"/>
                      </a:br>
                      <a:r>
                        <a:rPr lang="cy-GB" sz="1000" b="0" i="0" strike="noStrike" cap="none" spc="0" baseline="0">
                          <a:solidFill>
                            <a:srgbClr val="6D6E71"/>
                          </a:solidFill>
                          <a:effectLst/>
                          <a:latin typeface="Arial"/>
                          <a:ea typeface="Arial"/>
                          <a:cs typeface="Arial"/>
                        </a:rPr>
                        <a:t>cefndir ieithyddol</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348323"/>
                  </a:ext>
                </a:extLst>
              </a:tr>
            </a:tbl>
          </a:graphicData>
        </a:graphic>
      </p:graphicFrame>
      <p:sp>
        <p:nvSpPr>
          <p:cNvPr id="8" name="Footer Placeholder 5">
            <a:extLst>
              <a:ext uri="{FF2B5EF4-FFF2-40B4-BE49-F238E27FC236}">
                <a16:creationId xmlns:a16="http://schemas.microsoft.com/office/drawing/2014/main" id="{4114640E-E3B1-42F0-AEB2-7D9720D092A1}"/>
              </a:ext>
            </a:extLst>
          </p:cNvPr>
          <p:cNvSpPr>
            <a:spLocks noGrp="1"/>
          </p:cNvSpPr>
          <p:nvPr>
            <p:ph type="ftr" sz="quarter" idx="3"/>
          </p:nvPr>
        </p:nvSpPr>
        <p:spPr>
          <a:xfrm>
            <a:off x="1971986" y="6198198"/>
            <a:ext cx="9366573" cy="19389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638138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81F9A-F7BA-4DD5-B83B-D752B3BF14A5}"/>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Prif sgorau yn ôl adran </a:t>
            </a:r>
            <a:r>
              <a:rPr lang="cy-GB" sz="2800" b="0" i="0" strike="noStrike" cap="none" spc="0" baseline="0">
                <a:solidFill>
                  <a:srgbClr val="6D6E71"/>
                </a:solidFill>
                <a:effectLst/>
                <a:latin typeface="Arial"/>
                <a:ea typeface="Arial"/>
                <a:cs typeface="Arial"/>
              </a:rPr>
              <a:t>(2)</a:t>
            </a:r>
          </a:p>
        </p:txBody>
      </p:sp>
      <p:sp>
        <p:nvSpPr>
          <p:cNvPr id="18" name="Rectangle 17">
            <a:extLst>
              <a:ext uri="{FF2B5EF4-FFF2-40B4-BE49-F238E27FC236}">
                <a16:creationId xmlns:a16="http://schemas.microsoft.com/office/drawing/2014/main" id="{0889066E-9DD9-4B6D-B038-56670D10387B}"/>
              </a:ext>
            </a:extLst>
          </p:cNvPr>
          <p:cNvSpPr/>
          <p:nvPr/>
        </p:nvSpPr>
        <p:spPr>
          <a:xfrm>
            <a:off x="9527422" y="2199884"/>
            <a:ext cx="2207347" cy="1177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ct val="0"/>
              </a:spcBef>
              <a:spcAft>
                <a:spcPct val="0"/>
              </a:spcAft>
              <a:buClrTx/>
              <a:buSzTx/>
              <a:buFontTx/>
              <a:buNone/>
              <a:defRPr/>
            </a:pPr>
            <a:r>
              <a:rPr lang="cy-GB" sz="3200" b="1" i="0" strike="noStrike" cap="none" spc="0" baseline="0">
                <a:solidFill>
                  <a:srgbClr val="6D6E71"/>
                </a:solidFill>
                <a:effectLst/>
                <a:latin typeface="Arial"/>
                <a:ea typeface="Arial"/>
                <a:cs typeface="Arial"/>
              </a:rPr>
              <a:t>69</a:t>
            </a:r>
          </a:p>
        </p:txBody>
      </p:sp>
      <p:sp>
        <p:nvSpPr>
          <p:cNvPr id="19" name="Rectangle 18">
            <a:extLst>
              <a:ext uri="{FF2B5EF4-FFF2-40B4-BE49-F238E27FC236}">
                <a16:creationId xmlns:a16="http://schemas.microsoft.com/office/drawing/2014/main" id="{20FFDF89-4F97-46D4-9D1E-FE1BE4A4339D}"/>
              </a:ext>
            </a:extLst>
          </p:cNvPr>
          <p:cNvSpPr/>
          <p:nvPr/>
        </p:nvSpPr>
        <p:spPr>
          <a:xfrm>
            <a:off x="9527423" y="1446751"/>
            <a:ext cx="2207347" cy="73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700" b="1" i="0" strike="noStrike" cap="none" spc="0" baseline="0">
                <a:solidFill>
                  <a:srgbClr val="F2F2F2"/>
                </a:solidFill>
                <a:effectLst/>
                <a:latin typeface="Arial"/>
                <a:ea typeface="Arial"/>
                <a:cs typeface="Arial"/>
              </a:rPr>
              <a:t>Cynaliadwyedd</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700" b="1" i="0" u="none" strike="noStrike" kern="1200" cap="none" spc="0" normalizeH="0" baseline="0" noProof="0">
              <a:ln>
                <a:noFill/>
              </a:ln>
              <a:solidFill>
                <a:srgbClr val="F2F2F2"/>
              </a:solidFill>
              <a:effectLst/>
              <a:uLnTx/>
              <a:uFillTx/>
              <a:latin typeface="Arial"/>
              <a:ea typeface="Verdana" panose="020B0604030504040204" pitchFamily="34" charset="0"/>
              <a:cs typeface="Verdana" panose="020B0604030504040204" pitchFamily="34" charset="0"/>
            </a:endParaRPr>
          </a:p>
        </p:txBody>
      </p:sp>
      <p:sp>
        <p:nvSpPr>
          <p:cNvPr id="20" name="Rectangle 19">
            <a:extLst>
              <a:ext uri="{FF2B5EF4-FFF2-40B4-BE49-F238E27FC236}">
                <a16:creationId xmlns:a16="http://schemas.microsoft.com/office/drawing/2014/main" id="{50E8EA94-D647-4A2B-929C-B08335C2799C}"/>
              </a:ext>
            </a:extLst>
          </p:cNvPr>
          <p:cNvSpPr/>
          <p:nvPr/>
        </p:nvSpPr>
        <p:spPr>
          <a:xfrm>
            <a:off x="7255650" y="2199884"/>
            <a:ext cx="2207348" cy="1177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ct val="0"/>
              </a:spcBef>
              <a:spcAft>
                <a:spcPct val="0"/>
              </a:spcAft>
              <a:buClrTx/>
              <a:buSzTx/>
              <a:buFontTx/>
              <a:buNone/>
              <a:defRPr/>
            </a:pPr>
            <a:r>
              <a:rPr lang="cy-GB" sz="3200" b="1" i="0" strike="noStrike" cap="none" spc="0" baseline="0">
                <a:solidFill>
                  <a:srgbClr val="6D6E71"/>
                </a:solidFill>
                <a:effectLst/>
                <a:latin typeface="Arial"/>
                <a:ea typeface="Arial"/>
                <a:cs typeface="Arial"/>
              </a:rPr>
              <a:t>56</a:t>
            </a:r>
          </a:p>
        </p:txBody>
      </p:sp>
      <p:sp>
        <p:nvSpPr>
          <p:cNvPr id="21" name="Rectangle 20">
            <a:extLst>
              <a:ext uri="{FF2B5EF4-FFF2-40B4-BE49-F238E27FC236}">
                <a16:creationId xmlns:a16="http://schemas.microsoft.com/office/drawing/2014/main" id="{DBF2D49B-2BBC-4E34-9FCD-622B32F3A669}"/>
              </a:ext>
            </a:extLst>
          </p:cNvPr>
          <p:cNvSpPr/>
          <p:nvPr/>
        </p:nvSpPr>
        <p:spPr>
          <a:xfrm>
            <a:off x="7255650" y="1443165"/>
            <a:ext cx="2207348" cy="741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700" b="1" i="0" strike="noStrike" cap="none" spc="0" baseline="0">
                <a:solidFill>
                  <a:srgbClr val="F2F2F2"/>
                </a:solidFill>
                <a:effectLst/>
                <a:latin typeface="Arial"/>
                <a:ea typeface="Arial"/>
                <a:cs typeface="Arial"/>
              </a:rPr>
              <a:t>Iechyd a lles</a:t>
            </a:r>
          </a:p>
          <a:p>
            <a:pPr marL="0" marR="0" lvl="0" indent="0" algn="l" defTabSz="914400" rtl="0" eaLnBrk="1" fontAlgn="auto" latinLnBrk="0" hangingPunct="1">
              <a:lnSpc>
                <a:spcPct val="100000"/>
              </a:lnSpc>
              <a:spcBef>
                <a:spcPct val="0"/>
              </a:spcBef>
              <a:spcAft>
                <a:spcPct val="0"/>
              </a:spcAft>
              <a:buClrTx/>
              <a:buSzTx/>
              <a:buFontTx/>
              <a:buNone/>
              <a:defRPr/>
            </a:pPr>
            <a:endParaRPr lang="cy-GB" sz="1700" b="1" i="0" strike="noStrike" cap="none" spc="0" baseline="0">
              <a:solidFill>
                <a:srgbClr val="F2F2F2"/>
              </a:solidFill>
              <a:effectLst/>
              <a:latin typeface="Arial"/>
              <a:ea typeface="Arial"/>
              <a:cs typeface="Arial"/>
            </a:endParaRPr>
          </a:p>
        </p:txBody>
      </p:sp>
      <p:sp>
        <p:nvSpPr>
          <p:cNvPr id="22" name="Rectangle 21">
            <a:extLst>
              <a:ext uri="{FF2B5EF4-FFF2-40B4-BE49-F238E27FC236}">
                <a16:creationId xmlns:a16="http://schemas.microsoft.com/office/drawing/2014/main" id="{5158FDE4-04F2-48E3-9584-F0165C48FB48}"/>
              </a:ext>
            </a:extLst>
          </p:cNvPr>
          <p:cNvSpPr/>
          <p:nvPr/>
        </p:nvSpPr>
        <p:spPr>
          <a:xfrm>
            <a:off x="5029351" y="2199884"/>
            <a:ext cx="2148892" cy="1177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ct val="0"/>
              </a:spcBef>
              <a:spcAft>
                <a:spcPct val="0"/>
              </a:spcAft>
              <a:buClrTx/>
              <a:buSzTx/>
              <a:buFontTx/>
              <a:buNone/>
              <a:defRPr/>
            </a:pPr>
            <a:r>
              <a:rPr lang="cy-GB" sz="3200" b="1" i="0" strike="noStrike" cap="none" spc="0" baseline="0">
                <a:solidFill>
                  <a:srgbClr val="6D6E71"/>
                </a:solidFill>
                <a:effectLst/>
                <a:latin typeface="Arial"/>
                <a:ea typeface="Arial"/>
                <a:cs typeface="Arial"/>
              </a:rPr>
              <a:t>69</a:t>
            </a:r>
          </a:p>
        </p:txBody>
      </p:sp>
      <p:sp>
        <p:nvSpPr>
          <p:cNvPr id="23" name="Rectangle 22">
            <a:extLst>
              <a:ext uri="{FF2B5EF4-FFF2-40B4-BE49-F238E27FC236}">
                <a16:creationId xmlns:a16="http://schemas.microsoft.com/office/drawing/2014/main" id="{E77A8FBC-9EF4-4A2F-A06A-29F71A53BF86}"/>
              </a:ext>
            </a:extLst>
          </p:cNvPr>
          <p:cNvSpPr/>
          <p:nvPr/>
        </p:nvSpPr>
        <p:spPr>
          <a:xfrm>
            <a:off x="5029351" y="1446750"/>
            <a:ext cx="2148892" cy="73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700" b="1" i="0" strike="noStrike" cap="none" spc="0" baseline="0">
                <a:solidFill>
                  <a:srgbClr val="F2F2F2"/>
                </a:solidFill>
                <a:effectLst/>
                <a:latin typeface="Arial"/>
                <a:ea typeface="Arial"/>
                <a:cs typeface="Arial"/>
              </a:rPr>
              <a:t>Cydraddoldeb ac amrywiaeth</a:t>
            </a:r>
          </a:p>
        </p:txBody>
      </p:sp>
      <p:sp>
        <p:nvSpPr>
          <p:cNvPr id="24" name="Rectangle 23">
            <a:extLst>
              <a:ext uri="{FF2B5EF4-FFF2-40B4-BE49-F238E27FC236}">
                <a16:creationId xmlns:a16="http://schemas.microsoft.com/office/drawing/2014/main" id="{CFCA9CA3-27CD-494F-95F4-EDD159637393}"/>
              </a:ext>
            </a:extLst>
          </p:cNvPr>
          <p:cNvSpPr/>
          <p:nvPr/>
        </p:nvSpPr>
        <p:spPr>
          <a:xfrm>
            <a:off x="2803053" y="2199884"/>
            <a:ext cx="2148892" cy="1177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ct val="0"/>
              </a:spcBef>
              <a:spcAft>
                <a:spcPct val="0"/>
              </a:spcAft>
              <a:buClrTx/>
              <a:buSzTx/>
              <a:buFontTx/>
              <a:buNone/>
              <a:defRPr/>
            </a:pPr>
            <a:r>
              <a:rPr lang="cy-GB" sz="3200" b="1" i="0" strike="noStrike" cap="none" spc="0" baseline="0">
                <a:solidFill>
                  <a:srgbClr val="6D6E71"/>
                </a:solidFill>
                <a:effectLst/>
                <a:latin typeface="Arial"/>
                <a:ea typeface="Arial"/>
                <a:cs typeface="Arial"/>
              </a:rPr>
              <a:t>50</a:t>
            </a:r>
          </a:p>
        </p:txBody>
      </p:sp>
      <p:sp>
        <p:nvSpPr>
          <p:cNvPr id="25" name="Rectangle 24">
            <a:extLst>
              <a:ext uri="{FF2B5EF4-FFF2-40B4-BE49-F238E27FC236}">
                <a16:creationId xmlns:a16="http://schemas.microsoft.com/office/drawing/2014/main" id="{D3B817CD-2874-4FFE-A197-0499EA3C1254}"/>
              </a:ext>
            </a:extLst>
          </p:cNvPr>
          <p:cNvSpPr/>
          <p:nvPr/>
        </p:nvSpPr>
        <p:spPr>
          <a:xfrm>
            <a:off x="2803053" y="1446750"/>
            <a:ext cx="2148892" cy="734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700" b="1" i="0" strike="noStrike" cap="none" spc="0" baseline="0">
                <a:solidFill>
                  <a:srgbClr val="F2F2F2"/>
                </a:solidFill>
                <a:effectLst/>
                <a:latin typeface="Arial"/>
                <a:ea typeface="Arial"/>
                <a:cs typeface="Arial"/>
              </a:rPr>
              <a:t>Rheoli newid</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700" b="1" i="0" u="none" strike="noStrike" kern="1200" cap="none" spc="0" normalizeH="0" baseline="0" noProof="0">
              <a:ln>
                <a:noFill/>
              </a:ln>
              <a:solidFill>
                <a:srgbClr val="F2F2F2"/>
              </a:solidFill>
              <a:effectLst/>
              <a:uLnTx/>
              <a:uFillTx/>
              <a:latin typeface="Arial"/>
              <a:ea typeface="Verdana" panose="020B0604030504040204" pitchFamily="34" charset="0"/>
              <a:cs typeface="Verdana" panose="020B0604030504040204" pitchFamily="34" charset="0"/>
            </a:endParaRPr>
          </a:p>
        </p:txBody>
      </p:sp>
      <p:sp>
        <p:nvSpPr>
          <p:cNvPr id="26" name="Rectangle 25">
            <a:extLst>
              <a:ext uri="{FF2B5EF4-FFF2-40B4-BE49-F238E27FC236}">
                <a16:creationId xmlns:a16="http://schemas.microsoft.com/office/drawing/2014/main" id="{BF2DDAEA-B58D-40F7-A3BA-FFB008DF0F6A}"/>
              </a:ext>
            </a:extLst>
          </p:cNvPr>
          <p:cNvSpPr/>
          <p:nvPr/>
        </p:nvSpPr>
        <p:spPr>
          <a:xfrm>
            <a:off x="491026" y="2199884"/>
            <a:ext cx="2239280" cy="11772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3200" b="1" i="0" strike="noStrike" cap="none" spc="0" baseline="0">
                <a:solidFill>
                  <a:srgbClr val="6D6E71"/>
                </a:solidFill>
                <a:effectLst/>
                <a:latin typeface="Arial"/>
                <a:ea typeface="Arial"/>
                <a:cs typeface="Arial"/>
              </a:rPr>
              <a:t>56</a:t>
            </a:r>
          </a:p>
        </p:txBody>
      </p:sp>
      <p:sp>
        <p:nvSpPr>
          <p:cNvPr id="27" name="Rectangle 26">
            <a:extLst>
              <a:ext uri="{FF2B5EF4-FFF2-40B4-BE49-F238E27FC236}">
                <a16:creationId xmlns:a16="http://schemas.microsoft.com/office/drawing/2014/main" id="{5899C60B-D37F-486E-B4BD-91042349E5BA}"/>
              </a:ext>
            </a:extLst>
          </p:cNvPr>
          <p:cNvSpPr/>
          <p:nvPr/>
        </p:nvSpPr>
        <p:spPr>
          <a:xfrm>
            <a:off x="491026" y="1446750"/>
            <a:ext cx="2239280" cy="734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700" b="1" i="0" strike="noStrike" cap="none" spc="0" baseline="0">
                <a:solidFill>
                  <a:srgbClr val="F2F2F2"/>
                </a:solidFill>
                <a:effectLst/>
                <a:latin typeface="Arial"/>
                <a:ea typeface="Arial"/>
                <a:cs typeface="Arial"/>
              </a:rPr>
              <a:t>Arweinyddiaeth</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700" b="1" i="0" u="none" strike="noStrike" kern="1200" cap="none" spc="0" normalizeH="0" baseline="0" noProof="0">
              <a:ln>
                <a:noFill/>
              </a:ln>
              <a:solidFill>
                <a:srgbClr val="F2F2F2"/>
              </a:solidFill>
              <a:effectLst/>
              <a:uLnTx/>
              <a:uFillTx/>
              <a:latin typeface="Aria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7045703"/>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15938" y="608893"/>
            <a:ext cx="10147282" cy="853440"/>
          </a:xfrm>
        </p:spPr>
        <p:txBody>
          <a:bodyPr/>
          <a:lstStyle/>
          <a:p>
            <a:r>
              <a:rPr lang="cy-GB" sz="2800" b="1" i="0" strike="noStrike" cap="none" spc="0" baseline="0">
                <a:solidFill>
                  <a:srgbClr val="6D6E71"/>
                </a:solidFill>
                <a:effectLst/>
                <a:latin typeface="Arial"/>
                <a:ea typeface="Arial"/>
                <a:cs typeface="Arial"/>
              </a:rPr>
              <a:t>Gwahaniaethu, bwlio ac aflonyddu: </a:t>
            </a:r>
            <a:br>
              <a:rPr sz="2800"/>
            </a:b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6" name="Table 5">
            <a:extLst>
              <a:ext uri="{FF2B5EF4-FFF2-40B4-BE49-F238E27FC236}">
                <a16:creationId xmlns:a16="http://schemas.microsoft.com/office/drawing/2014/main" id="{BFD1452E-5649-4D63-924F-BD5D849CD86B}"/>
              </a:ext>
            </a:extLst>
          </p:cNvPr>
          <p:cNvGraphicFramePr>
            <a:graphicFrameLocks noGrp="1"/>
          </p:cNvGraphicFramePr>
          <p:nvPr>
            <p:extLst>
              <p:ext uri="{D42A27DB-BD31-4B8C-83A1-F6EECF244321}">
                <p14:modId xmlns:p14="http://schemas.microsoft.com/office/powerpoint/2010/main" val="2144596165"/>
              </p:ext>
            </p:extLst>
          </p:nvPr>
        </p:nvGraphicFramePr>
        <p:xfrm>
          <a:off x="515938" y="1577903"/>
          <a:ext cx="11156405" cy="2601904"/>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1179876906"/>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3016747252"/>
                    </a:ext>
                  </a:extLst>
                </a:gridCol>
              </a:tblGrid>
              <a:tr h="898058">
                <a:tc>
                  <a:txBody>
                    <a:bodyPr/>
                    <a:lstStyle/>
                    <a:p>
                      <a:r>
                        <a:rPr lang="cy-GB" sz="1000" b="1" i="0" strike="noStrike" cap="none" spc="0" baseline="0">
                          <a:solidFill>
                            <a:srgbClr val="FFFFFF"/>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547123">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A ydych wedi teimlo bod rhywun wedi gwahaniaethu yn eich erbyn yn y gwaith yn ystod y flwyddyn ddiwethaf?</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92%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547123">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A ydych yn gwybod am bolisi’r brifysgol ar urddas wrth weithio ac astudio?</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01492"/>
                  </a:ext>
                </a:extLst>
              </a:tr>
              <a:tr h="547123">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ystod y flwyddyn ddiwethaf, a ydych wedi cael eich bwlio neu aflonyddu yn y gwaith?</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100%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83088"/>
                  </a:ext>
                </a:extLst>
              </a:tr>
            </a:tbl>
          </a:graphicData>
        </a:graphic>
      </p:graphicFrame>
      <p:sp>
        <p:nvSpPr>
          <p:cNvPr id="7" name="Footer Placeholder 5">
            <a:extLst>
              <a:ext uri="{FF2B5EF4-FFF2-40B4-BE49-F238E27FC236}">
                <a16:creationId xmlns:a16="http://schemas.microsoft.com/office/drawing/2014/main" id="{8E21F2C3-2A0D-4C4A-81BF-EDC36B6FF53C}"/>
              </a:ext>
            </a:extLst>
          </p:cNvPr>
          <p:cNvSpPr>
            <a:spLocks noGrp="1"/>
          </p:cNvSpPr>
          <p:nvPr>
            <p:ph type="ftr" sz="quarter" idx="3"/>
          </p:nvPr>
        </p:nvSpPr>
        <p:spPr>
          <a:xfrm>
            <a:off x="1971986" y="6198198"/>
            <a:ext cx="9366573" cy="280641"/>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Yr holl ymatebwyr % Ydw</a:t>
            </a:r>
          </a:p>
          <a:p>
            <a:pPr marL="0" marR="0" lvl="0" indent="0" algn="l" defTabSz="914400" rtl="0" eaLnBrk="1" fontAlgn="auto" latinLnBrk="0" hangingPunct="1">
              <a:lnSpc>
                <a:spcPct val="100000"/>
              </a:lnSpc>
              <a:spcBef>
                <a:spcPct val="0"/>
              </a:spcBef>
              <a:spcAft>
                <a:spcPct val="0"/>
              </a:spcAft>
              <a:buClrTx/>
              <a:buSzTx/>
              <a:buFontTx/>
              <a:buNone/>
              <a:defRPr/>
            </a:pPr>
            <a:r>
              <a:rPr lang="cy-GB" sz="900" b="0" i="0" strike="noStrike" cap="none" spc="0" baseline="0">
                <a:solidFill>
                  <a:srgbClr val="6D6E71"/>
                </a:solidFill>
                <a:effectLst/>
                <a:latin typeface="Arial"/>
                <a:ea typeface="Arial"/>
                <a:cs typeface="Arial"/>
              </a:rPr>
              <a:t>*Sylfaen:  Yr holl ymatebwyr % Nac ydw,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6922315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15937" y="610481"/>
            <a:ext cx="11047705" cy="426720"/>
          </a:xfrm>
        </p:spPr>
        <p:txBody>
          <a:bodyPr/>
          <a:lstStyle/>
          <a:p>
            <a:r>
              <a:rPr lang="cy-GB" sz="2800" b="1" i="0" strike="noStrike" cap="none" spc="0" baseline="0">
                <a:solidFill>
                  <a:srgbClr val="6D6E71"/>
                </a:solidFill>
                <a:effectLst/>
                <a:latin typeface="Arial"/>
                <a:ea typeface="Arial"/>
                <a:cs typeface="Arial"/>
              </a:rPr>
              <a:t>Iechyd a lles: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6" name="Table 5">
            <a:extLst>
              <a:ext uri="{FF2B5EF4-FFF2-40B4-BE49-F238E27FC236}">
                <a16:creationId xmlns:a16="http://schemas.microsoft.com/office/drawing/2014/main" id="{BFD1452E-5649-4D63-924F-BD5D849CD86B}"/>
              </a:ext>
            </a:extLst>
          </p:cNvPr>
          <p:cNvGraphicFramePr>
            <a:graphicFrameLocks noGrp="1"/>
          </p:cNvGraphicFramePr>
          <p:nvPr>
            <p:extLst>
              <p:ext uri="{D42A27DB-BD31-4B8C-83A1-F6EECF244321}">
                <p14:modId xmlns:p14="http://schemas.microsoft.com/office/powerpoint/2010/main" val="1247197152"/>
              </p:ext>
            </p:extLst>
          </p:nvPr>
        </p:nvGraphicFramePr>
        <p:xfrm>
          <a:off x="515938" y="1174387"/>
          <a:ext cx="11156405" cy="3395506"/>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4239948668"/>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1087608892"/>
                    </a:ext>
                  </a:extLst>
                </a:gridCol>
              </a:tblGrid>
              <a:tr h="834558">
                <a:tc>
                  <a:txBody>
                    <a:bodyPr/>
                    <a:lstStyle/>
                    <a:p>
                      <a:r>
                        <a:rPr lang="cy-GB" sz="1000" b="1" i="0" strike="noStrike" cap="none" spc="0" baseline="0">
                          <a:solidFill>
                            <a:srgbClr val="FFFFFF"/>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46656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credu bod fy iechyd a lles yn bwysig i'r brifysgol</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593068">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Mae'r brifysgol yn rhoi cefnogaeth dda i'm helpu i gael cydbwysedd rhwng fy ngwaith a’m hymrwymiadau personol</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01492"/>
                  </a:ext>
                </a:extLst>
              </a:tr>
              <a:tr h="41477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Mae gennyf lwyth gwaith derbyniol</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83088"/>
                  </a:ext>
                </a:extLst>
              </a:tr>
              <a:tr h="466560">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Rwy’n poeni am fy ngwaith yn aml y tu allan i oriau gwaith (% net sy’n anghytuno)</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23%</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19%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34%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972623"/>
                  </a:ext>
                </a:extLst>
              </a:tr>
              <a:tr h="603449">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Fel rheol, mae digon o bobl yn fy nhîm i ymdopi â’n llwyth gwaith</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264566"/>
                  </a:ext>
                </a:extLst>
              </a:tr>
            </a:tbl>
          </a:graphicData>
        </a:graphic>
      </p:graphicFrame>
      <p:sp>
        <p:nvSpPr>
          <p:cNvPr id="4" name="Footer Placeholder 5">
            <a:extLst>
              <a:ext uri="{FF2B5EF4-FFF2-40B4-BE49-F238E27FC236}">
                <a16:creationId xmlns:a16="http://schemas.microsoft.com/office/drawing/2014/main" id="{9A02ADB5-5755-49CB-AAF4-040F6F6D083A}"/>
              </a:ext>
            </a:extLst>
          </p:cNvPr>
          <p:cNvSpPr>
            <a:spLocks noGrp="1"/>
          </p:cNvSpPr>
          <p:nvPr>
            <p:ph type="ftr" sz="quarter" idx="3"/>
          </p:nvPr>
        </p:nvSpPr>
        <p:spPr>
          <a:xfrm>
            <a:off x="1971986" y="6187047"/>
            <a:ext cx="9366573" cy="187627"/>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7DD1ABC4-7257-4DB5-9B2F-7B9680F20961}"/>
              </a:ext>
            </a:extLst>
          </p:cNvPr>
          <p:cNvGraphicFramePr>
            <a:graphicFrameLocks noGrp="1"/>
          </p:cNvGraphicFramePr>
          <p:nvPr>
            <p:extLst>
              <p:ext uri="{D42A27DB-BD31-4B8C-83A1-F6EECF244321}">
                <p14:modId xmlns:p14="http://schemas.microsoft.com/office/powerpoint/2010/main" val="3586447066"/>
              </p:ext>
            </p:extLst>
          </p:nvPr>
        </p:nvGraphicFramePr>
        <p:xfrm>
          <a:off x="520710" y="4728501"/>
          <a:ext cx="11156405" cy="1299118"/>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2492671441"/>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1306265504"/>
                    </a:ext>
                  </a:extLst>
                </a:gridCol>
              </a:tblGrid>
              <a:tr h="689518">
                <a:tc>
                  <a:txBody>
                    <a:bodyPr/>
                    <a:lstStyle/>
                    <a:p>
                      <a:r>
                        <a:rPr lang="cy-GB" sz="1000" b="1" i="0" strike="noStrike" cap="none" spc="0" baseline="0">
                          <a:solidFill>
                            <a:srgbClr val="FFFFFF"/>
                          </a:solidFill>
                          <a:effectLst/>
                          <a:latin typeface="Arial"/>
                          <a:ea typeface="Arial"/>
                          <a:cs typeface="Arial"/>
                        </a:rPr>
                        <a:t>Agwedd gyffredinol tuag at eu swydd</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455931">
                <a:tc>
                  <a:txBody>
                    <a:bodyPr/>
                    <a:lstStyle/>
                    <a:p>
                      <a:pPr marL="86400" indent="0" algn="l">
                        <a:lnSpc>
                          <a:spcPct val="100000"/>
                        </a:lnSpc>
                        <a:spcBef>
                          <a:spcPct val="0"/>
                        </a:spcBef>
                        <a:spcAft>
                          <a:spcPct val="0"/>
                        </a:spcAft>
                      </a:pPr>
                      <a:r>
                        <a:rPr lang="cy-GB" sz="1000" b="0" i="0" strike="noStrike" cap="none" spc="0" baseline="0">
                          <a:solidFill>
                            <a:srgbClr val="6D6E71"/>
                          </a:solidFill>
                          <a:effectLst/>
                          <a:latin typeface="Arial"/>
                          <a:ea typeface="Arial"/>
                          <a:cs typeface="Arial"/>
                        </a:rPr>
                        <a:t>Yn gyffredinol, faint o [straen] mae eich </a:t>
                      </a:r>
                      <a:br>
                        <a:rPr sz="1000"/>
                      </a:br>
                      <a:r>
                        <a:rPr lang="cy-GB" sz="1000" b="0" i="0" strike="noStrike" cap="none" spc="0" baseline="0">
                          <a:solidFill>
                            <a:srgbClr val="6D6E71"/>
                          </a:solidFill>
                          <a:effectLst/>
                          <a:latin typeface="Arial"/>
                          <a:ea typeface="Arial"/>
                          <a:cs typeface="Arial"/>
                        </a:rPr>
                        <a:t>swydd yn ei achosi i chi? (% net dim straen)</a:t>
                      </a:r>
                    </a:p>
                  </a:txBody>
                  <a:tcPr marL="68580" marR="68580" marT="0" marB="0"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cy-GB" sz="1200" b="1" i="0" strike="noStrike" cap="none" spc="0" baseline="0">
                          <a:solidFill>
                            <a:srgbClr val="FF0000"/>
                          </a:solidFill>
                          <a:effectLst/>
                          <a:latin typeface="Arial"/>
                          <a:ea typeface="Arial"/>
                          <a:cs typeface="Arial"/>
                        </a:rPr>
                        <a:t>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21%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83088"/>
                  </a:ext>
                </a:extLst>
              </a:tr>
            </a:tbl>
          </a:graphicData>
        </a:graphic>
      </p:graphicFrame>
    </p:spTree>
    <p:extLst>
      <p:ext uri="{BB962C8B-B14F-4D97-AF65-F5344CB8AC3E}">
        <p14:creationId xmlns:p14="http://schemas.microsoft.com/office/powerpoint/2010/main" val="143719256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82CEA-FBDF-CE48-BBFD-38FF8BC0586B}"/>
              </a:ext>
            </a:extLst>
          </p:cNvPr>
          <p:cNvSpPr>
            <a:spLocks noGrp="1"/>
          </p:cNvSpPr>
          <p:nvPr>
            <p:ph type="title"/>
          </p:nvPr>
        </p:nvSpPr>
        <p:spPr>
          <a:xfrm>
            <a:off x="515938" y="610479"/>
            <a:ext cx="10147282" cy="426720"/>
          </a:xfrm>
        </p:spPr>
        <p:txBody>
          <a:bodyPr/>
          <a:lstStyle/>
          <a:p>
            <a:r>
              <a:rPr lang="cy-GB" sz="2800" b="1" i="0" strike="noStrike" cap="none" spc="0" baseline="0">
                <a:solidFill>
                  <a:srgbClr val="6D6E71"/>
                </a:solidFill>
                <a:effectLst/>
                <a:latin typeface="Arial"/>
                <a:ea typeface="Arial"/>
                <a:cs typeface="Arial"/>
              </a:rPr>
              <a:t>Cynaliadwyedd: </a:t>
            </a:r>
            <a:r>
              <a:rPr lang="cy-GB" sz="2800" b="0" i="0" strike="noStrike" cap="none" spc="0" baseline="0">
                <a:solidFill>
                  <a:srgbClr val="6D6E71"/>
                </a:solidFill>
                <a:effectLst/>
                <a:latin typeface="Arial"/>
                <a:ea typeface="Arial"/>
                <a:cs typeface="Arial"/>
              </a:rPr>
              <a:t>yn ôl coleg a gwasanaeth proffesiynol</a:t>
            </a:r>
          </a:p>
        </p:txBody>
      </p:sp>
      <p:graphicFrame>
        <p:nvGraphicFramePr>
          <p:cNvPr id="6" name="Table 5">
            <a:extLst>
              <a:ext uri="{FF2B5EF4-FFF2-40B4-BE49-F238E27FC236}">
                <a16:creationId xmlns:a16="http://schemas.microsoft.com/office/drawing/2014/main" id="{BFD1452E-5649-4D63-924F-BD5D849CD86B}"/>
              </a:ext>
            </a:extLst>
          </p:cNvPr>
          <p:cNvGraphicFramePr>
            <a:graphicFrameLocks noGrp="1"/>
          </p:cNvGraphicFramePr>
          <p:nvPr>
            <p:extLst>
              <p:ext uri="{D42A27DB-BD31-4B8C-83A1-F6EECF244321}">
                <p14:modId xmlns:p14="http://schemas.microsoft.com/office/powerpoint/2010/main" val="962972934"/>
              </p:ext>
            </p:extLst>
          </p:nvPr>
        </p:nvGraphicFramePr>
        <p:xfrm>
          <a:off x="515938" y="1268413"/>
          <a:ext cx="11156405" cy="3481536"/>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3266113183"/>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3016747252"/>
                    </a:ext>
                  </a:extLst>
                </a:gridCol>
              </a:tblGrid>
              <a:tr h="839787">
                <a:tc>
                  <a:txBody>
                    <a:bodyPr/>
                    <a:lstStyle/>
                    <a:p>
                      <a:r>
                        <a:rPr lang="cy-GB" sz="1000" b="1" i="0" strike="noStrike" cap="none" spc="0" baseline="0">
                          <a:solidFill>
                            <a:srgbClr val="FFFFFF"/>
                          </a:solidFill>
                          <a:effectLst/>
                          <a:latin typeface="Arial"/>
                          <a:ea typeface="Arial"/>
                          <a:cs typeface="Arial"/>
                        </a:rPr>
                        <a:t>I ba raddau ydych yn cytuno neu’n anghytuno â’r gosodiadau canlynol?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995829">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gwybod am Ddeddf Llesiant Cenedlaethau'r Dyfodol (Cymru) 2015 Llywodraeth Cymru, a Nodau Datblygu Cynaliadwy'r Cenhedloedd Unedig.</a:t>
                      </a:r>
                    </a:p>
                  </a:txBody>
                  <a:tcPr anchor="ctr">
                    <a:lnR w="635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49467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deall beth mae cynaliadwyedd yn ei olygu i’r brifysgol</a:t>
                      </a:r>
                    </a:p>
                  </a:txBody>
                  <a:tcPr anchor="ctr">
                    <a:lnR w="635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71%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01492"/>
                  </a:ext>
                </a:extLst>
              </a:tr>
              <a:tr h="49467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deall sut y gallaf ymgorffori agweddau ar gynaliadwyedd yn fy ngwaith yn y brifysgol</a:t>
                      </a:r>
                    </a:p>
                  </a:txBody>
                  <a:tcPr anchor="ctr">
                    <a:lnR w="635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58%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51%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83088"/>
                  </a:ext>
                </a:extLst>
              </a:tr>
              <a:tr h="49467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Rwy’n fodlon newid agweddau ar fy mywyd proffesiynol i fod yn fwy cynaliadwy</a:t>
                      </a:r>
                    </a:p>
                  </a:txBody>
                  <a:tcPr anchor="ctr">
                    <a:lnR w="635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1200" b="1" i="0" strike="noStrike" cap="none" spc="0" baseline="0">
                          <a:solidFill>
                            <a:srgbClr val="6D6E71"/>
                          </a:solidFill>
                          <a:effectLst/>
                          <a:latin typeface="Arial"/>
                          <a:ea typeface="Arial"/>
                          <a:cs typeface="Arial"/>
                        </a:rPr>
                        <a:t>84%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FF0000"/>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8CC04B"/>
                          </a:solidFill>
                          <a:effectLst/>
                          <a:latin typeface="Arial"/>
                          <a:ea typeface="Arial"/>
                          <a:cs typeface="Arial"/>
                        </a:rPr>
                        <a:t>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257631"/>
                  </a:ext>
                </a:extLst>
              </a:tr>
            </a:tbl>
          </a:graphicData>
        </a:graphic>
      </p:graphicFrame>
      <p:sp>
        <p:nvSpPr>
          <p:cNvPr id="8" name="Footer Placeholder 5">
            <a:extLst>
              <a:ext uri="{FF2B5EF4-FFF2-40B4-BE49-F238E27FC236}">
                <a16:creationId xmlns:a16="http://schemas.microsoft.com/office/drawing/2014/main" id="{3B19F495-EF61-424B-8F7F-CFD378095A98}"/>
              </a:ext>
            </a:extLst>
          </p:cNvPr>
          <p:cNvSpPr>
            <a:spLocks noGrp="1"/>
          </p:cNvSpPr>
          <p:nvPr>
            <p:ph type="ftr" sz="quarter" idx="3"/>
          </p:nvPr>
        </p:nvSpPr>
        <p:spPr>
          <a:xfrm>
            <a:off x="1971986" y="6198198"/>
            <a:ext cx="9366573" cy="19389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41227843"/>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FD1452E-5649-4D63-924F-BD5D849CD86B}"/>
              </a:ext>
            </a:extLst>
          </p:cNvPr>
          <p:cNvGraphicFramePr>
            <a:graphicFrameLocks noGrp="1"/>
          </p:cNvGraphicFramePr>
          <p:nvPr>
            <p:extLst>
              <p:ext uri="{D42A27DB-BD31-4B8C-83A1-F6EECF244321}">
                <p14:modId xmlns:p14="http://schemas.microsoft.com/office/powerpoint/2010/main" val="538823353"/>
              </p:ext>
            </p:extLst>
          </p:nvPr>
        </p:nvGraphicFramePr>
        <p:xfrm>
          <a:off x="515938" y="1268413"/>
          <a:ext cx="11156405" cy="2935940"/>
        </p:xfrm>
        <a:graphic>
          <a:graphicData uri="http://schemas.openxmlformats.org/drawingml/2006/table">
            <a:tbl>
              <a:tblPr firstRow="1" bandRow="1">
                <a:tableStyleId>{7E9639D4-E3E2-4D34-9284-5A2195B3D0D7}</a:tableStyleId>
              </a:tblPr>
              <a:tblGrid>
                <a:gridCol w="2338871">
                  <a:extLst>
                    <a:ext uri="{9D8B030D-6E8A-4147-A177-3AD203B41FA5}">
                      <a16:colId xmlns:a16="http://schemas.microsoft.com/office/drawing/2014/main" val="2486422282"/>
                    </a:ext>
                  </a:extLst>
                </a:gridCol>
                <a:gridCol w="811784">
                  <a:extLst>
                    <a:ext uri="{9D8B030D-6E8A-4147-A177-3AD203B41FA5}">
                      <a16:colId xmlns:a16="http://schemas.microsoft.com/office/drawing/2014/main" val="1829549269"/>
                    </a:ext>
                  </a:extLst>
                </a:gridCol>
                <a:gridCol w="667146">
                  <a:extLst>
                    <a:ext uri="{9D8B030D-6E8A-4147-A177-3AD203B41FA5}">
                      <a16:colId xmlns:a16="http://schemas.microsoft.com/office/drawing/2014/main" val="2304749937"/>
                    </a:ext>
                  </a:extLst>
                </a:gridCol>
                <a:gridCol w="667146">
                  <a:extLst>
                    <a:ext uri="{9D8B030D-6E8A-4147-A177-3AD203B41FA5}">
                      <a16:colId xmlns:a16="http://schemas.microsoft.com/office/drawing/2014/main" val="695362000"/>
                    </a:ext>
                  </a:extLst>
                </a:gridCol>
                <a:gridCol w="667146">
                  <a:extLst>
                    <a:ext uri="{9D8B030D-6E8A-4147-A177-3AD203B41FA5}">
                      <a16:colId xmlns:a16="http://schemas.microsoft.com/office/drawing/2014/main" val="33031643"/>
                    </a:ext>
                  </a:extLst>
                </a:gridCol>
                <a:gridCol w="667146">
                  <a:extLst>
                    <a:ext uri="{9D8B030D-6E8A-4147-A177-3AD203B41FA5}">
                      <a16:colId xmlns:a16="http://schemas.microsoft.com/office/drawing/2014/main" val="2895832429"/>
                    </a:ext>
                  </a:extLst>
                </a:gridCol>
                <a:gridCol w="667146">
                  <a:extLst>
                    <a:ext uri="{9D8B030D-6E8A-4147-A177-3AD203B41FA5}">
                      <a16:colId xmlns:a16="http://schemas.microsoft.com/office/drawing/2014/main" val="278854597"/>
                    </a:ext>
                  </a:extLst>
                </a:gridCol>
                <a:gridCol w="667146">
                  <a:extLst>
                    <a:ext uri="{9D8B030D-6E8A-4147-A177-3AD203B41FA5}">
                      <a16:colId xmlns:a16="http://schemas.microsoft.com/office/drawing/2014/main" val="819314442"/>
                    </a:ext>
                  </a:extLst>
                </a:gridCol>
                <a:gridCol w="667146">
                  <a:extLst>
                    <a:ext uri="{9D8B030D-6E8A-4147-A177-3AD203B41FA5}">
                      <a16:colId xmlns:a16="http://schemas.microsoft.com/office/drawing/2014/main" val="934907207"/>
                    </a:ext>
                  </a:extLst>
                </a:gridCol>
                <a:gridCol w="667146">
                  <a:extLst>
                    <a:ext uri="{9D8B030D-6E8A-4147-A177-3AD203B41FA5}">
                      <a16:colId xmlns:a16="http://schemas.microsoft.com/office/drawing/2014/main" val="3216458965"/>
                    </a:ext>
                  </a:extLst>
                </a:gridCol>
                <a:gridCol w="592850">
                  <a:extLst>
                    <a:ext uri="{9D8B030D-6E8A-4147-A177-3AD203B41FA5}">
                      <a16:colId xmlns:a16="http://schemas.microsoft.com/office/drawing/2014/main" val="583897258"/>
                    </a:ext>
                  </a:extLst>
                </a:gridCol>
                <a:gridCol w="741440">
                  <a:extLst>
                    <a:ext uri="{9D8B030D-6E8A-4147-A177-3AD203B41FA5}">
                      <a16:colId xmlns:a16="http://schemas.microsoft.com/office/drawing/2014/main" val="4223362598"/>
                    </a:ext>
                  </a:extLst>
                </a:gridCol>
                <a:gridCol w="667146">
                  <a:extLst>
                    <a:ext uri="{9D8B030D-6E8A-4147-A177-3AD203B41FA5}">
                      <a16:colId xmlns:a16="http://schemas.microsoft.com/office/drawing/2014/main" val="3629279284"/>
                    </a:ext>
                  </a:extLst>
                </a:gridCol>
                <a:gridCol w="667146">
                  <a:extLst>
                    <a:ext uri="{9D8B030D-6E8A-4147-A177-3AD203B41FA5}">
                      <a16:colId xmlns:a16="http://schemas.microsoft.com/office/drawing/2014/main" val="3016747252"/>
                    </a:ext>
                  </a:extLst>
                </a:gridCol>
              </a:tblGrid>
              <a:tr h="903287">
                <a:tc>
                  <a:txBody>
                    <a:bodyPr/>
                    <a:lstStyle/>
                    <a:p>
                      <a:r>
                        <a:rPr lang="cy-GB" sz="1000" b="1" i="0" strike="noStrike" cap="none" spc="0" baseline="0">
                          <a:solidFill>
                            <a:srgbClr val="FFFFFF"/>
                          </a:solidFill>
                          <a:effectLst/>
                          <a:latin typeface="Arial"/>
                          <a:ea typeface="Arial"/>
                          <a:cs typeface="Arial"/>
                        </a:rPr>
                        <a:t>Pa un o'r gosodiadau canlynol sy'n adlewyrchu'n fwyaf cywir eich barn bresennol am weithio i'r brifysgol?</a:t>
                      </a:r>
                    </a:p>
                  </a:txBody>
                  <a:tcPr anchor="ctr">
                    <a:lnR w="12700" cap="flat" cmpd="sng" algn="ctr">
                      <a:solidFill>
                        <a:schemeClr val="bg2"/>
                      </a:solidFill>
                      <a:prstDash val="solid"/>
                      <a:round/>
                      <a:headEnd type="none" w="med" len="med"/>
                      <a:tailEnd type="none" w="med" len="med"/>
                    </a:lnR>
                    <a:solidFill>
                      <a:schemeClr val="accent2"/>
                    </a:solidFill>
                  </a:tcPr>
                </a:tc>
                <a:tc>
                  <a:txBody>
                    <a:bodyPr/>
                    <a:lstStyle/>
                    <a:p>
                      <a:pPr algn="ctr"/>
                      <a:r>
                        <a:rPr lang="cy-GB" sz="700" b="1" i="0" strike="noStrike" cap="none" spc="0" baseline="0">
                          <a:solidFill>
                            <a:srgbClr val="FFFFFF"/>
                          </a:solidFill>
                          <a:effectLst/>
                          <a:latin typeface="Arial"/>
                          <a:ea typeface="Arial"/>
                          <a:cs typeface="Arial"/>
                        </a:rPr>
                        <a:t>Prifysgol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Celfyddydau, Dyniaethau a Busnes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Gwyddorau'r Amgylchedd a Pheirianneg</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Gwyddorau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Canolfan Bedwyr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Gwasanaethau Corfforaethol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Y Gwasanaethau Digidol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Ystadau a Champws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Gwasanaethau Cyllid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Adnoddau Dynol</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Marchnata, Cyfathrebu a Recriwtio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algn="ctr" fontAlgn="ctr"/>
                      <a:r>
                        <a:rPr lang="cy-GB" sz="700" b="1" i="0" strike="noStrike" cap="none" spc="0" baseline="0">
                          <a:solidFill>
                            <a:srgbClr val="FFFFFF"/>
                          </a:solidFill>
                          <a:effectLst/>
                          <a:latin typeface="Arial"/>
                          <a:ea typeface="Arial"/>
                          <a:cs typeface="Arial"/>
                        </a:rPr>
                        <a:t>Gweinyddu a Gwasanaethau Myfyrwyr</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lang="cy-GB" sz="700" b="1" i="0" strike="noStrike" cap="none" spc="0" baseline="0">
                          <a:solidFill>
                            <a:srgbClr val="FFFFFF"/>
                          </a:solidFill>
                          <a:effectLst/>
                          <a:latin typeface="Arial"/>
                          <a:ea typeface="Arial"/>
                          <a:cs typeface="Arial"/>
                        </a:rPr>
                        <a:t>Undeb y Myfyrwyr</a:t>
                      </a:r>
                    </a:p>
                  </a:txBody>
                  <a:tcPr marL="6350" marR="6350" marT="6350" marB="0" anchor="ctr">
                    <a:lnL w="12700" cap="flat" cmpd="sng" algn="ctr">
                      <a:solidFill>
                        <a:schemeClr val="bg2"/>
                      </a:solidFill>
                      <a:prstDash val="solid"/>
                      <a:round/>
                      <a:headEnd type="none" w="med" len="med"/>
                      <a:tailEnd type="none" w="med" len="med"/>
                    </a:lnL>
                    <a:solidFill>
                      <a:schemeClr val="accent2"/>
                    </a:solidFill>
                  </a:tcPr>
                </a:tc>
                <a:extLst>
                  <a:ext uri="{0D108BD9-81ED-4DB2-BD59-A6C34878D82A}">
                    <a16:rowId xmlns:a16="http://schemas.microsoft.com/office/drawing/2014/main" val="1441935995"/>
                  </a:ext>
                </a:extLst>
              </a:tr>
              <a:tr h="49467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Rwyf eisiau gadael y brifysgol cyn gynted â phosib</a:t>
                      </a:r>
                    </a:p>
                  </a:txBody>
                  <a:tcPr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22297"/>
                  </a:ext>
                </a:extLst>
              </a:tr>
              <a:tr h="49467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Rwyf eisiau gadael y brifysgol o fewn y flwyddyn nesaf</a:t>
                      </a:r>
                    </a:p>
                  </a:txBody>
                  <a:tcPr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17%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01492"/>
                  </a:ext>
                </a:extLst>
              </a:tr>
              <a:tr h="49467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Rwyf eisiau parhau i weithio i'r brifysgol am y flwyddyn nesaf o leiaf</a:t>
                      </a:r>
                    </a:p>
                  </a:txBody>
                  <a:tcPr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21%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24%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19%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12%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83088"/>
                  </a:ext>
                </a:extLst>
              </a:tr>
              <a:tr h="494671">
                <a:tc>
                  <a:txBody>
                    <a:bodyPr/>
                    <a:lstStyle/>
                    <a:p>
                      <a:pPr marL="87313" indent="0" algn="l" defTabSz="914400" rtl="0" eaLnBrk="1" fontAlgn="ctr" latinLnBrk="0" hangingPunct="1">
                        <a:lnSpc>
                          <a:spcPct val="100000"/>
                        </a:lnSpc>
                        <a:spcBef>
                          <a:spcPts val="600"/>
                        </a:spcBef>
                        <a:spcAft>
                          <a:spcPts val="600"/>
                        </a:spcAft>
                      </a:pPr>
                      <a:r>
                        <a:rPr lang="cy-GB" sz="1000" b="0" i="0" strike="noStrike" cap="none" spc="0" baseline="0">
                          <a:solidFill>
                            <a:srgbClr val="6D6E71"/>
                          </a:solidFill>
                          <a:effectLst/>
                          <a:latin typeface="Arial"/>
                          <a:ea typeface="Arial"/>
                          <a:cs typeface="Arial"/>
                        </a:rPr>
                        <a:t>Rwyf eisiau parhau i weithio i'r brifysgol am y tair blynedd nesaf o leiaf</a:t>
                      </a:r>
                    </a:p>
                  </a:txBody>
                  <a:tcPr anchor="ctr">
                    <a:lnR w="6350" cap="flat" cmpd="sng" algn="ctr">
                      <a:solidFill>
                        <a:schemeClr val="tx1"/>
                      </a:solidFill>
                      <a:prstDash val="solid"/>
                      <a:round/>
                      <a:headEnd type="none" w="med" len="med"/>
                      <a:tailEnd type="none" w="med" len="med"/>
                    </a:lnR>
                  </a:tcPr>
                </a:tc>
                <a:tc>
                  <a:txBody>
                    <a:bodyPr/>
                    <a:lstStyle/>
                    <a:p>
                      <a:pPr algn="ctr" fontAlgn="ctr"/>
                      <a:r>
                        <a:rPr lang="cy-GB" sz="1200" b="1" i="0" strike="noStrike" cap="none" spc="0" baseline="0">
                          <a:solidFill>
                            <a:srgbClr val="6D6E71"/>
                          </a:solidFill>
                          <a:effectLst/>
                          <a:latin typeface="Arial"/>
                          <a:ea typeface="Arial"/>
                          <a:cs typeface="Arial"/>
                        </a:rPr>
                        <a:t>66%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cy-GB" sz="1200" b="1" i="0" strike="noStrike" cap="none" spc="0" baseline="0">
                          <a:solidFill>
                            <a:srgbClr val="6D6E71"/>
                          </a:solidFill>
                          <a:effectLst/>
                          <a:latin typeface="Arial"/>
                          <a:ea typeface="Arial"/>
                          <a:cs typeface="Arial"/>
                        </a:rPr>
                        <a:t>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53%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cy-GB" sz="1200" b="1" i="0" strike="noStrike" cap="none" spc="0" baseline="0">
                          <a:solidFill>
                            <a:srgbClr val="6D6E71"/>
                          </a:solidFill>
                          <a:effectLst/>
                          <a:latin typeface="Arial"/>
                          <a:ea typeface="Arial"/>
                          <a:cs typeface="Arial"/>
                        </a:rPr>
                        <a:t>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257631"/>
                  </a:ext>
                </a:extLst>
              </a:tr>
            </a:tbl>
          </a:graphicData>
        </a:graphic>
      </p:graphicFrame>
      <p:sp>
        <p:nvSpPr>
          <p:cNvPr id="8" name="Footer Placeholder 5">
            <a:extLst>
              <a:ext uri="{FF2B5EF4-FFF2-40B4-BE49-F238E27FC236}">
                <a16:creationId xmlns:a16="http://schemas.microsoft.com/office/drawing/2014/main" id="{3B19F495-EF61-424B-8F7F-CFD378095A98}"/>
              </a:ext>
            </a:extLst>
          </p:cNvPr>
          <p:cNvSpPr>
            <a:spLocks noGrp="1"/>
          </p:cNvSpPr>
          <p:nvPr>
            <p:ph type="ftr" sz="quarter" idx="3"/>
          </p:nvPr>
        </p:nvSpPr>
        <p:spPr>
          <a:xfrm>
            <a:off x="1971986" y="6198198"/>
            <a:ext cx="9366573" cy="19389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900" b="1" i="0" strike="noStrike" cap="none" spc="0" baseline="0">
                <a:solidFill>
                  <a:srgbClr val="6D6E71"/>
                </a:solidFill>
                <a:effectLst/>
                <a:latin typeface="Arial"/>
                <a:ea typeface="Arial"/>
                <a:cs typeface="Arial"/>
              </a:rPr>
              <a:t>Sylfaen: </a:t>
            </a:r>
            <a:r>
              <a:rPr lang="cy-GB" sz="900" b="0" i="0" strike="noStrike" cap="none" spc="0" baseline="0">
                <a:solidFill>
                  <a:srgbClr val="6D6E71"/>
                </a:solidFill>
                <a:effectLst/>
                <a:latin typeface="Arial"/>
                <a:ea typeface="Arial"/>
                <a:cs typeface="Arial"/>
              </a:rPr>
              <a:t>% net yr holl ymatebwyr sy’n cytuno. Mae sgoriau wedi eu hamlygu mewn coch a gwyrdd os ydynt o leiaf </a:t>
            </a:r>
            <a:r>
              <a:rPr lang="cy-GB" sz="900" b="1" i="0" strike="noStrike" cap="none" spc="0" baseline="0">
                <a:solidFill>
                  <a:srgbClr val="8CC04B"/>
                </a:solidFill>
                <a:effectLst/>
                <a:latin typeface="Arial"/>
                <a:ea typeface="Arial"/>
                <a:cs typeface="Arial"/>
              </a:rPr>
              <a:t>5% yn uwch </a:t>
            </a:r>
            <a:r>
              <a:rPr lang="cy-GB" sz="900" b="0" i="0" strike="noStrike" cap="none" spc="0" baseline="0">
                <a:solidFill>
                  <a:srgbClr val="6D6E71"/>
                </a:solidFill>
                <a:effectLst/>
                <a:latin typeface="Arial"/>
                <a:ea typeface="Arial"/>
                <a:cs typeface="Arial"/>
              </a:rPr>
              <a:t>neu </a:t>
            </a:r>
            <a:r>
              <a:rPr lang="cy-GB" sz="900" b="1" i="0" strike="noStrike" cap="none" spc="0" baseline="0">
                <a:solidFill>
                  <a:srgbClr val="FF0000"/>
                </a:solidFill>
                <a:effectLst/>
                <a:latin typeface="Arial"/>
                <a:ea typeface="Arial"/>
                <a:cs typeface="Arial"/>
              </a:rPr>
              <a:t>5% yn is </a:t>
            </a:r>
            <a:r>
              <a:rPr lang="cy-GB" sz="900" b="0" i="0" strike="noStrike" cap="none" spc="0" baseline="0">
                <a:solidFill>
                  <a:srgbClr val="6D6E71"/>
                </a:solidFill>
                <a:effectLst/>
                <a:latin typeface="Arial"/>
                <a:ea typeface="Arial"/>
                <a:cs typeface="Arial"/>
              </a:rPr>
              <a:t>na’r cymharydd.</a:t>
            </a:r>
            <a:endParaRPr kumimoji="0" lang="en-US" sz="900" b="0" i="0" u="none" strike="noStrike" kern="1200" cap="none" spc="0" normalizeH="0" baseline="0" noProof="0">
              <a:ln>
                <a:noFill/>
              </a:ln>
              <a:solidFill>
                <a:srgbClr val="6D6E71"/>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Title 2">
            <a:extLst>
              <a:ext uri="{FF2B5EF4-FFF2-40B4-BE49-F238E27FC236}">
                <a16:creationId xmlns:a16="http://schemas.microsoft.com/office/drawing/2014/main" id="{ECA21096-196D-5C42-8A56-AE344A6E6B07}"/>
              </a:ext>
            </a:extLst>
          </p:cNvPr>
          <p:cNvSpPr>
            <a:spLocks noGrp="1"/>
          </p:cNvSpPr>
          <p:nvPr>
            <p:ph type="title"/>
          </p:nvPr>
        </p:nvSpPr>
        <p:spPr>
          <a:xfrm>
            <a:off x="520718" y="611720"/>
            <a:ext cx="10147282" cy="426720"/>
          </a:xfrm>
        </p:spPr>
        <p:txBody>
          <a:bodyPr/>
          <a:lstStyle/>
          <a:p>
            <a:r>
              <a:rPr lang="cy-GB" sz="2800" b="1" i="0" strike="noStrike" cap="none" spc="0" baseline="0">
                <a:solidFill>
                  <a:srgbClr val="6D6E71"/>
                </a:solidFill>
                <a:effectLst/>
                <a:latin typeface="Arial"/>
                <a:ea typeface="Arial"/>
                <a:cs typeface="Arial"/>
              </a:rPr>
              <a:t>Cynlluniau at y dyfodol: </a:t>
            </a:r>
            <a:r>
              <a:rPr lang="cy-GB" sz="2800" b="0" i="0" strike="noStrike" cap="none" spc="0" baseline="0">
                <a:solidFill>
                  <a:srgbClr val="6D6E71"/>
                </a:solidFill>
                <a:effectLst/>
                <a:latin typeface="Arial"/>
                <a:ea typeface="Arial"/>
                <a:cs typeface="Arial"/>
              </a:rPr>
              <a:t>yn ôl coleg a gwasanaeth proffesiynol</a:t>
            </a:r>
            <a:endParaRPr lang="en-GB"/>
          </a:p>
        </p:txBody>
      </p:sp>
    </p:spTree>
    <p:extLst>
      <p:ext uri="{BB962C8B-B14F-4D97-AF65-F5344CB8AC3E}">
        <p14:creationId xmlns:p14="http://schemas.microsoft.com/office/powerpoint/2010/main" val="3174538134"/>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7300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Main presentation">
  <a:themeElements>
    <a:clrScheme name="Bangor University">
      <a:dk1>
        <a:srgbClr val="6D6E71"/>
      </a:dk1>
      <a:lt1>
        <a:srgbClr val="FFFFFF"/>
      </a:lt1>
      <a:dk2>
        <a:srgbClr val="6D6E71"/>
      </a:dk2>
      <a:lt2>
        <a:srgbClr val="F2F2F2"/>
      </a:lt2>
      <a:accent1>
        <a:srgbClr val="000000"/>
      </a:accent1>
      <a:accent2>
        <a:srgbClr val="B82233"/>
      </a:accent2>
      <a:accent3>
        <a:srgbClr val="FDB315"/>
      </a:accent3>
      <a:accent4>
        <a:srgbClr val="5D1F77"/>
      </a:accent4>
      <a:accent5>
        <a:srgbClr val="8CC04B"/>
      </a:accent5>
      <a:accent6>
        <a:srgbClr val="00B3BA"/>
      </a:accent6>
      <a:hlink>
        <a:srgbClr val="6D6E71"/>
      </a:hlink>
      <a:folHlink>
        <a:srgbClr val="B82233"/>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defPPr algn="l">
          <a:spcAft>
            <a:spcPts val="1000"/>
          </a:spcAft>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lnSpc>
            <a:spcPct val="100000"/>
          </a:lnSpc>
          <a:spcAft>
            <a:spcPts val="1000"/>
          </a:spcAft>
          <a:defRPr sz="1400" b="0" noProof="0" dirty="0" err="1" smtClean="0">
            <a:solidFill>
              <a:schemeClr val="accent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on1" id="{92F57154-387B-A444-8065-4B6376D70511}" vid="{059BCC03-F99D-A640-8FB8-D32D606725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BB41BE87A5FA47A0822B0F521A7AA9" ma:contentTypeVersion="16" ma:contentTypeDescription="Create a new document." ma:contentTypeScope="" ma:versionID="e01ae0f2dfe151bcdf5382544114e689">
  <xsd:schema xmlns:xsd="http://www.w3.org/2001/XMLSchema" xmlns:xs="http://www.w3.org/2001/XMLSchema" xmlns:p="http://schemas.microsoft.com/office/2006/metadata/properties" xmlns:ns2="f4ca094e-e3ed-44b2-8be1-04578b8f4789" xmlns:ns3="fe002713-cdad-4d1d-967c-86e69fbc62ee" targetNamespace="http://schemas.microsoft.com/office/2006/metadata/properties" ma:root="true" ma:fieldsID="5847111d5acd54ada06d8d005ed135d4" ns2:_="" ns3:_="">
    <xsd:import namespace="f4ca094e-e3ed-44b2-8be1-04578b8f4789"/>
    <xsd:import namespace="fe002713-cdad-4d1d-967c-86e69fbc62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a094e-e3ed-44b2-8be1-04578b8f47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57f2e8-ceef-47a9-9ac7-74acf3aa48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002713-cdad-4d1d-967c-86e69fbc62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dd4775-4b11-4098-9882-3652b9098a66}" ma:internalName="TaxCatchAll" ma:showField="CatchAllData" ma:web="fe002713-cdad-4d1d-967c-86e69fbc62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e002713-cdad-4d1d-967c-86e69fbc62ee" xsi:nil="true"/>
    <lcf76f155ced4ddcb4097134ff3c332f xmlns="f4ca094e-e3ed-44b2-8be1-04578b8f4789">
      <Terms xmlns="http://schemas.microsoft.com/office/infopath/2007/PartnerControls"/>
    </lcf76f155ced4ddcb4097134ff3c332f>
    <SharedWithUsers xmlns="fe002713-cdad-4d1d-967c-86e69fbc62ee">
      <UserInfo>
        <DisplayName>Holl Staff-All Staff</DisplayName>
        <AccountId>4799</AccountId>
        <AccountType/>
      </UserInfo>
      <UserInfo>
        <DisplayName>Ffion Williams</DisplayName>
        <AccountId>4707</AccountId>
        <AccountType/>
      </UserInfo>
    </SharedWithUsers>
  </documentManagement>
</p:properties>
</file>

<file path=customXml/itemProps1.xml><?xml version="1.0" encoding="utf-8"?>
<ds:datastoreItem xmlns:ds="http://schemas.openxmlformats.org/officeDocument/2006/customXml" ds:itemID="{F11CF53B-A82B-474A-AA78-65A25B98D676}">
  <ds:schemaRefs>
    <ds:schemaRef ds:uri="f4ca094e-e3ed-44b2-8be1-04578b8f4789"/>
    <ds:schemaRef ds:uri="fe002713-cdad-4d1d-967c-86e69fbc62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6967FA-0BB2-4A84-AA59-706F1C1EF524}">
  <ds:schemaRefs>
    <ds:schemaRef ds:uri="http://schemas.microsoft.com/sharepoint/v3/contenttype/forms"/>
  </ds:schemaRefs>
</ds:datastoreItem>
</file>

<file path=customXml/itemProps3.xml><?xml version="1.0" encoding="utf-8"?>
<ds:datastoreItem xmlns:ds="http://schemas.openxmlformats.org/officeDocument/2006/customXml" ds:itemID="{F9EECF19-63D3-4CD7-A286-768919B174F6}">
  <ds:schemaRefs>
    <ds:schemaRef ds:uri="f4ca094e-e3ed-44b2-8be1-04578b8f4789"/>
    <ds:schemaRef ds:uri="fe002713-cdad-4d1d-967c-86e69fbc62e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Main presentation</Template>
  <TotalTime>0</TotalTime>
  <Words>16835</Words>
  <Application>Microsoft Office PowerPoint</Application>
  <PresentationFormat>Widescreen</PresentationFormat>
  <Paragraphs>3336</Paragraphs>
  <Slides>94</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94</vt:i4>
      </vt:variant>
    </vt:vector>
  </HeadingPairs>
  <TitlesOfParts>
    <vt:vector size="98" baseType="lpstr">
      <vt:lpstr>Arial</vt:lpstr>
      <vt:lpstr>Calibri</vt:lpstr>
      <vt:lpstr>Verdana</vt:lpstr>
      <vt:lpstr>Main presentation</vt:lpstr>
      <vt:lpstr>PowerPoint Presentation</vt:lpstr>
      <vt:lpstr>PowerPoint Presentation</vt:lpstr>
      <vt:lpstr>PowerPoint Presentation</vt:lpstr>
      <vt:lpstr>Cefndir a methodoleg</vt:lpstr>
      <vt:lpstr>Cyfraddau ymateb yn ôl coleg a gwasanaeth proffesiynol </vt:lpstr>
      <vt:lpstr>Arweiniad i'r adroddiad hwn</vt:lpstr>
      <vt:lpstr>PowerPoint Presentation</vt:lpstr>
      <vt:lpstr>Prif sgorau yn ôl adran (1)</vt:lpstr>
      <vt:lpstr>Prif sgorau yn ôl adran (2)</vt:lpstr>
      <vt:lpstr>Cymharu â 2020: ystyriaeth bwysig</vt:lpstr>
      <vt:lpstr>Arolwg Staff Prifysgol Bangor: prif ganfyddiadau</vt:lpstr>
      <vt:lpstr>Cwestiynau gyda'r ymatebion cryfaf</vt:lpstr>
      <vt:lpstr>Meincnodi allanol</vt:lpstr>
      <vt:lpstr>Crynodeb Gweithredol (1)</vt:lpstr>
      <vt:lpstr>Crynodeb Gweithredol (2)</vt:lpstr>
      <vt:lpstr>PowerPoint Presentation</vt:lpstr>
      <vt:lpstr>Ymgysylltiad staff</vt:lpstr>
      <vt:lpstr>Ymgysylltiad Staff yn ôl Coleg a Gwasanaeth Proffesiynol</vt:lpstr>
      <vt:lpstr>Ymgysylltiad staff: amrywiannau yn ôl is-grŵp</vt:lpstr>
      <vt:lpstr>Mae’r sgôr ymgysylltiad staff yn gwella’n  sylweddol ymhlith staff sydd… </vt:lpstr>
      <vt:lpstr>Dadansoddiad ysgogwyr allweddol: egluro pwysigrwydd cymharol</vt:lpstr>
      <vt:lpstr>Dadansoddiad ysgogwyr allweddol: y prif ysgogwyr a’u pwysigrwydd cymharol</vt:lpstr>
      <vt:lpstr>Y 14 cwestiwn sy’n effeithio ar y sgôr ymgysylltiad staff: Prifysgol Bangor yn gyffredinol</vt:lpstr>
      <vt:lpstr>PowerPoint Presentation</vt:lpstr>
      <vt:lpstr>Pa un peth yr hoffech ei weld yn cael ei wella yn y brifysgol?</vt:lpstr>
      <vt:lpstr>Pa un peth yn eich barn chi sy'n dda am weithio i'r brifysgol?</vt:lpstr>
      <vt:lpstr>PowerPoint Presentation</vt:lpstr>
      <vt:lpstr>Pob cwestiwn: amrywiannau (% pwynt)</vt:lpstr>
      <vt:lpstr>Boddhad yn y gwaith: amrywiannau is-grwpiau</vt:lpstr>
      <vt:lpstr>Pob cwestiwn: amrywiannau (% pwynt)</vt:lpstr>
      <vt:lpstr>Pob cwestiwn: amrywiannau (% pwynt)</vt:lpstr>
      <vt:lpstr>Gweithio yn y brifysgol: amrywiannau is-grwpiau</vt:lpstr>
      <vt:lpstr>Pob cwestiwn: amrywiannau (% pwynt)</vt:lpstr>
      <vt:lpstr>Amgylchedd gwaith: amrywiannau is-grwpiau</vt:lpstr>
      <vt:lpstr>Pob cwestiwn: amrywiannau (% pwynt)</vt:lpstr>
      <vt:lpstr>Gweithio mewn prifysgol ddwyieithog: amrywiannau is-grwpiau</vt:lpstr>
      <vt:lpstr>Pob cwestiwn: amrywiannau (% pwynt)</vt:lpstr>
      <vt:lpstr>Pob cwestiwn: amrywiannau (% pwynt)</vt:lpstr>
      <vt:lpstr>Fy Rheolwr/Goruchwyliwr a’m Tîm: amrywiannau is-grwpiau</vt:lpstr>
      <vt:lpstr>Mae angen cynnal cyfarfodydd un i un  yn fwy cyson ac yn rheolaidd ar draws y brifysgol</vt:lpstr>
      <vt:lpstr>Pob cwestiwn: amrywiannau (% pwynt)</vt:lpstr>
      <vt:lpstr>Cyfathrebu a chyfranogiad staff: amrywiannau is-grwpiau</vt:lpstr>
      <vt:lpstr>Pob cwestiwn: amrywiannau (% pwynt)</vt:lpstr>
      <vt:lpstr>Cyflog a buddion: amrywiannau is-grwpiau</vt:lpstr>
      <vt:lpstr>Pob cwestiwn: amrywiannau (% pwynt)</vt:lpstr>
      <vt:lpstr>Pob cwestiwn: amrywiannau (% pwynt)</vt:lpstr>
      <vt:lpstr>Datblygu ac adolygu: amrywiannau is-grwpiau</vt:lpstr>
      <vt:lpstr>Pob cwestiwn: amrywiannau (% pwynt)</vt:lpstr>
      <vt:lpstr>Diwylliant a gwerthoedd: amrywiannau is-grwpiau</vt:lpstr>
      <vt:lpstr>Pob cwestiwn: amrywiannau (% pwynt)</vt:lpstr>
      <vt:lpstr>Arweinyddiaeth: amrywiannau is-grwpiau</vt:lpstr>
      <vt:lpstr>Pob cwestiwn: amrywiannau (% pwynt)</vt:lpstr>
      <vt:lpstr>Rheoli newid: amrywiannau is-grwpiau</vt:lpstr>
      <vt:lpstr>Pob cwestiwn: amrywiannau (% pwynt)</vt:lpstr>
      <vt:lpstr>Pob cwestiwn: amrywiannau (% pwynt)</vt:lpstr>
      <vt:lpstr>Pob cwestiwn: amrywiannau (% pwynt)</vt:lpstr>
      <vt:lpstr>Pob cwestiwn: amrywiannau (% pwynt)</vt:lpstr>
      <vt:lpstr>Cydraddoldeb ac amrywiaeth: amrywiannau is-grwpiau</vt:lpstr>
      <vt:lpstr>Pob cwestiwn: amrywiannau (% pwynt)</vt:lpstr>
      <vt:lpstr>Pob cwestiwn: amrywiannau (% pwynt)</vt:lpstr>
      <vt:lpstr>Pob cwestiwn: amrywiannau (% pwynt)</vt:lpstr>
      <vt:lpstr>Pob cwestiwn: amrywiannau (% pwynt)</vt:lpstr>
      <vt:lpstr>Aflonyddu a bwlio: amrywiannau is-grwpiau</vt:lpstr>
      <vt:lpstr>Aflonyddu a bwlio: amrywiannau is-grwpiau</vt:lpstr>
      <vt:lpstr>Pob cwestiwn: amrywiannau (% pwynt)</vt:lpstr>
      <vt:lpstr>Iechyd a lles: amrywiannau is-grwpiau</vt:lpstr>
      <vt:lpstr>Pob cwestiwn: amrywiannau (% pwynt)</vt:lpstr>
      <vt:lpstr>Cynaliadwyedd: amrywiannau is-grwpiau</vt:lpstr>
      <vt:lpstr>Pob cwestiwn: amrywiannau (% pwynt)</vt:lpstr>
      <vt:lpstr>Cynlluniau at y dyfodol: amrywiannau is-grwpiau</vt:lpstr>
      <vt:lpstr>PowerPoint Presentation</vt:lpstr>
      <vt:lpstr>Ymgysylltiad: yn ôl coleg a gwasanaeth proffesiynol</vt:lpstr>
      <vt:lpstr>Boddhad yn y gwaith: yn ôl coleg a gwasanaeth proffesiynol</vt:lpstr>
      <vt:lpstr>Gweithio yn y brifysgol: yn ôl coleg a gwasanaeth proffesiynol</vt:lpstr>
      <vt:lpstr>Gweithio yn y brifysgol: yn ôl coleg a gwasanaeth proffesiynol</vt:lpstr>
      <vt:lpstr>Amgylchedd gwaith: yn ôl coleg a gwasanaeth proffesiynol</vt:lpstr>
      <vt:lpstr>Gweithio mewn prifysgol ddwyieithog:  yn ôl coleg a gwasanaeth proffesiynol</vt:lpstr>
      <vt:lpstr>Fy rheolwr/goruchwyliwr a’m tîm:  yn ôl coleg a gwasanaeth proffesiynol</vt:lpstr>
      <vt:lpstr>Fy rheolwr/goruchwyliwr a’m tîm:  yn ôl coleg a gwasanaeth proffesiynol</vt:lpstr>
      <vt:lpstr>Fy rheolwr/goruchwyliwr a’m tîm:  yn ôl coleg a gwasanaeth proffesiynol</vt:lpstr>
      <vt:lpstr>Cyfathrebu a chyfranogiad staff:  yn ôl coleg a gwasanaeth proffesiynol</vt:lpstr>
      <vt:lpstr>Cyflog a buddion: yn ôl coleg a gwasanaeth proffesiynol</vt:lpstr>
      <vt:lpstr>Datblygu ac adolygu:  yn ôl coleg a gwasanaeth proffesiynol</vt:lpstr>
      <vt:lpstr>Datblygu ac adolygu:  yn ôl coleg a gwasanaeth proffesiynol </vt:lpstr>
      <vt:lpstr>Diwylliant a gwerthoedd: yn ôl coleg a gwasanaeth proffesiynol</vt:lpstr>
      <vt:lpstr>Arweinyddiaeth: yn ôl coleg a gwasanaeth proffesiynol</vt:lpstr>
      <vt:lpstr>Rheoli newid: yn ôl coleg a gwasanaeth proffesiynol</vt:lpstr>
      <vt:lpstr>Cydraddoldeb ac amrywiaeth:  yn ôl coleg a gwasanaeth proffesiynol</vt:lpstr>
      <vt:lpstr>Cydraddoldeb ac amrywiaeth: yn ôl coleg a gwasanaeth proffesiynol</vt:lpstr>
      <vt:lpstr>Gwahaniaethu, bwlio ac aflonyddu:  yn ôl coleg a gwasanaeth proffesiynol</vt:lpstr>
      <vt:lpstr>Iechyd a lles: yn ôl coleg a gwasanaeth proffesiynol</vt:lpstr>
      <vt:lpstr>Cynaliadwyedd: yn ôl coleg a gwasanaeth proffesiynol</vt:lpstr>
      <vt:lpstr>Cynlluniau at y dyfodol: yn ôl coleg a gwasanaeth proffesiynol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Skupien</dc:creator>
  <cp:lastModifiedBy>Anna Jones</cp:lastModifiedBy>
  <cp:revision>2</cp:revision>
  <dcterms:created xsi:type="dcterms:W3CDTF">2022-02-16T11:08:49Z</dcterms:created>
  <dcterms:modified xsi:type="dcterms:W3CDTF">2022-06-20T15:17:16Z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0x01010051BB41BE87A5FA47A0822B0F521A7AA9</vt:lpwstr>
  </property>
  <property fmtid="{D5CDD505-2E9C-101B-9397-08002B2CF9AE}" pid="3" name="MediaServiceImageTags">
    <vt:lpwstr/>
  </property>
</Properties>
</file>