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275" r:id="rId3"/>
    <p:sldId id="290" r:id="rId4"/>
    <p:sldId id="288" r:id="rId5"/>
    <p:sldId id="289" r:id="rId6"/>
    <p:sldId id="285" r:id="rId7"/>
    <p:sldId id="279" r:id="rId8"/>
    <p:sldId id="280" r:id="rId9"/>
    <p:sldId id="281" r:id="rId10"/>
    <p:sldId id="282" r:id="rId11"/>
    <p:sldId id="257" r:id="rId12"/>
  </p:sldIdLst>
  <p:sldSz cx="9144000" cy="6858000" type="letter"/>
  <p:notesSz cx="6797675" cy="9926638"/>
  <p:defaultTextStyle>
    <a:defPPr>
      <a:defRPr lang="en-GB"/>
    </a:defPPr>
    <a:lvl1pPr algn="l" rtl="0" eaLnBrk="0" fontAlgn="base" hangingPunct="0">
      <a:spcBef>
        <a:spcPct val="0"/>
      </a:spcBef>
      <a:spcAft>
        <a:spcPct val="0"/>
      </a:spcAft>
      <a:defRPr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FF00"/>
    <a:srgbClr val="33CC33"/>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71000" autoAdjust="0"/>
  </p:normalViewPr>
  <p:slideViewPr>
    <p:cSldViewPr>
      <p:cViewPr varScale="1">
        <p:scale>
          <a:sx n="44" d="100"/>
          <a:sy n="44" d="100"/>
        </p:scale>
        <p:origin x="1836"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p:scale>
          <a:sx n="148" d="100"/>
          <a:sy n="148" d="100"/>
        </p:scale>
        <p:origin x="540" y="-652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Column2</c:v>
                </c:pt>
              </c:strCache>
            </c:strRef>
          </c:tx>
          <c:dPt>
            <c:idx val="0"/>
            <c:bubble3D val="0"/>
            <c:spPr>
              <a:solidFill>
                <a:srgbClr val="00B0F0"/>
              </a:solidFill>
            </c:spPr>
            <c:extLst>
              <c:ext xmlns:c16="http://schemas.microsoft.com/office/drawing/2014/chart" uri="{C3380CC4-5D6E-409C-BE32-E72D297353CC}">
                <c16:uniqueId val="{00000001-ACA6-4BEE-BD0A-D36F7E037682}"/>
              </c:ext>
            </c:extLst>
          </c:dPt>
          <c:dPt>
            <c:idx val="1"/>
            <c:bubble3D val="0"/>
            <c:spPr>
              <a:solidFill>
                <a:srgbClr val="C00000"/>
              </a:solidFill>
            </c:spPr>
            <c:extLst>
              <c:ext xmlns:c16="http://schemas.microsoft.com/office/drawing/2014/chart" uri="{C3380CC4-5D6E-409C-BE32-E72D297353CC}">
                <c16:uniqueId val="{00000003-ACA6-4BEE-BD0A-D36F7E037682}"/>
              </c:ext>
            </c:extLst>
          </c:dPt>
          <c:dPt>
            <c:idx val="2"/>
            <c:bubble3D val="0"/>
            <c:spPr>
              <a:solidFill>
                <a:srgbClr val="FFFF00"/>
              </a:solidFill>
            </c:spPr>
            <c:extLst>
              <c:ext xmlns:c16="http://schemas.microsoft.com/office/drawing/2014/chart" uri="{C3380CC4-5D6E-409C-BE32-E72D297353CC}">
                <c16:uniqueId val="{00000005-ACA6-4BEE-BD0A-D36F7E037682}"/>
              </c:ext>
            </c:extLst>
          </c:dPt>
          <c:dPt>
            <c:idx val="3"/>
            <c:bubble3D val="0"/>
            <c:spPr>
              <a:solidFill>
                <a:srgbClr val="92D050"/>
              </a:solidFill>
            </c:spPr>
            <c:extLst>
              <c:ext xmlns:c16="http://schemas.microsoft.com/office/drawing/2014/chart" uri="{C3380CC4-5D6E-409C-BE32-E72D297353CC}">
                <c16:uniqueId val="{00000007-ACA6-4BEE-BD0A-D36F7E037682}"/>
              </c:ext>
            </c:extLst>
          </c:dPt>
          <c:cat>
            <c:strRef>
              <c:f>Sheet1!$A$2:$A$5</c:f>
              <c:strCache>
                <c:ptCount val="4"/>
                <c:pt idx="0">
                  <c:v>Regs</c:v>
                </c:pt>
                <c:pt idx="1">
                  <c:v>CoP</c:v>
                </c:pt>
                <c:pt idx="2">
                  <c:v>Procedures</c:v>
                </c:pt>
                <c:pt idx="3">
                  <c:v>Guidelines</c:v>
                </c:pt>
              </c:strCache>
            </c:strRef>
          </c:cat>
          <c:val>
            <c:numRef>
              <c:f>Sheet1!$B$2:$B$5</c:f>
              <c:numCache>
                <c:formatCode>General</c:formatCode>
                <c:ptCount val="4"/>
                <c:pt idx="0">
                  <c:v>10</c:v>
                </c:pt>
                <c:pt idx="1">
                  <c:v>15</c:v>
                </c:pt>
                <c:pt idx="2">
                  <c:v>7</c:v>
                </c:pt>
                <c:pt idx="3">
                  <c:v>1</c:v>
                </c:pt>
              </c:numCache>
            </c:numRef>
          </c:val>
          <c:extLst>
            <c:ext xmlns:c16="http://schemas.microsoft.com/office/drawing/2014/chart" uri="{C3380CC4-5D6E-409C-BE32-E72D297353CC}">
              <c16:uniqueId val="{00000008-ACA6-4BEE-BD0A-D36F7E037682}"/>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5659" cy="570831"/>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b="0" i="1"/>
            </a:lvl1pPr>
          </a:lstStyle>
          <a:p>
            <a:pPr>
              <a:defRPr/>
            </a:pPr>
            <a:r>
              <a:rPr lang="en-GB" dirty="0" smtClean="0">
                <a:latin typeface="Arial" pitchFamily="34" charset="0"/>
                <a:cs typeface="Arial" pitchFamily="34" charset="0"/>
              </a:rPr>
              <a:t>Academic Regulations and </a:t>
            </a:r>
            <a:br>
              <a:rPr lang="en-GB" dirty="0" smtClean="0">
                <a:latin typeface="Arial" pitchFamily="34" charset="0"/>
                <a:cs typeface="Arial" pitchFamily="34" charset="0"/>
              </a:rPr>
            </a:br>
            <a:r>
              <a:rPr lang="en-GB" dirty="0" smtClean="0">
                <a:latin typeface="Arial" pitchFamily="34" charset="0"/>
                <a:cs typeface="Arial" pitchFamily="34" charset="0"/>
              </a:rPr>
              <a:t>Board of Examiners Meeting</a:t>
            </a:r>
          </a:p>
          <a:p>
            <a:pPr>
              <a:defRPr/>
            </a:pPr>
            <a:r>
              <a:rPr lang="en-GB" dirty="0" smtClean="0">
                <a:latin typeface="Arial" pitchFamily="34" charset="0"/>
                <a:cs typeface="Arial" pitchFamily="34" charset="0"/>
              </a:rPr>
              <a:t>Mrs Gwenan Hine</a:t>
            </a:r>
            <a:endParaRPr lang="en-GB" dirty="0" smtClean="0">
              <a:latin typeface="Arial" pitchFamily="34" charset="0"/>
              <a:cs typeface="Arial" pitchFamily="34" charset="0"/>
            </a:endParaRPr>
          </a:p>
          <a:p>
            <a:pPr>
              <a:defRPr/>
            </a:pPr>
            <a:endParaRPr lang="en-GB" sz="1200" dirty="0">
              <a:latin typeface="Arial" pitchFamily="34" charset="0"/>
              <a:cs typeface="Arial" pitchFamily="34" charset="0"/>
            </a:endParaRPr>
          </a:p>
        </p:txBody>
      </p:sp>
      <p:sp>
        <p:nvSpPr>
          <p:cNvPr id="3075" name="Rectangle 3"/>
          <p:cNvSpPr>
            <a:spLocks noGrp="1" noChangeArrowheads="1"/>
          </p:cNvSpPr>
          <p:nvPr>
            <p:ph type="dt" sz="quarter" idx="1"/>
          </p:nvPr>
        </p:nvSpPr>
        <p:spPr bwMode="auto">
          <a:xfrm>
            <a:off x="3852017" y="9790"/>
            <a:ext cx="2945659" cy="46500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b="0" i="1"/>
            </a:lvl1pPr>
          </a:lstStyle>
          <a:p>
            <a:pPr>
              <a:defRPr/>
            </a:pPr>
            <a:r>
              <a:rPr lang="en-GB" dirty="0" smtClean="0">
                <a:latin typeface="Arial" pitchFamily="34" charset="0"/>
                <a:cs typeface="Arial" pitchFamily="34" charset="0"/>
              </a:rPr>
              <a:t>External Examiners’ Induction Day </a:t>
            </a:r>
            <a:r>
              <a:rPr lang="en-GB" dirty="0" smtClean="0">
                <a:latin typeface="Arial" pitchFamily="34" charset="0"/>
                <a:cs typeface="Arial" pitchFamily="34" charset="0"/>
              </a:rPr>
              <a:t>2019</a:t>
            </a:r>
            <a:endParaRPr lang="en-GB" dirty="0">
              <a:latin typeface="Arial" pitchFamily="34" charset="0"/>
              <a:cs typeface="Arial" pitchFamily="34" charset="0"/>
            </a:endParaRPr>
          </a:p>
        </p:txBody>
      </p:sp>
      <p:sp>
        <p:nvSpPr>
          <p:cNvPr id="5" name="Footer Placeholder 4"/>
          <p:cNvSpPr>
            <a:spLocks noGrp="1"/>
          </p:cNvSpPr>
          <p:nvPr>
            <p:ph type="ftr" sz="quarter" idx="2"/>
          </p:nvPr>
        </p:nvSpPr>
        <p:spPr>
          <a:xfrm>
            <a:off x="0" y="9429001"/>
            <a:ext cx="2945659" cy="496006"/>
          </a:xfrm>
          <a:prstGeom prst="rect">
            <a:avLst/>
          </a:prstGeom>
        </p:spPr>
        <p:txBody>
          <a:bodyPr vert="horz" lIns="91440" tIns="45720" rIns="91440" bIns="45720" rtlCol="0" anchor="b"/>
          <a:lstStyle>
            <a:lvl1pPr algn="l">
              <a:defRPr sz="1200"/>
            </a:lvl1pPr>
          </a:lstStyle>
          <a:p>
            <a:r>
              <a:rPr lang="en-GB" sz="1000" b="0" dirty="0" smtClean="0">
                <a:latin typeface="Arial" panose="020B0604020202020204" pitchFamily="34" charset="0"/>
                <a:cs typeface="Arial" panose="020B0604020202020204" pitchFamily="34" charset="0"/>
              </a:rPr>
              <a:t>Nov </a:t>
            </a:r>
            <a:r>
              <a:rPr lang="en-GB" sz="1000" b="0" dirty="0" smtClean="0">
                <a:latin typeface="Arial" panose="020B0604020202020204" pitchFamily="34" charset="0"/>
                <a:cs typeface="Arial" panose="020B0604020202020204" pitchFamily="34" charset="0"/>
              </a:rPr>
              <a:t>19</a:t>
            </a:r>
            <a:endParaRPr lang="en-GB" sz="1000" b="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3"/>
          </p:nvPr>
        </p:nvSpPr>
        <p:spPr>
          <a:xfrm>
            <a:off x="3850444" y="9429001"/>
            <a:ext cx="2945659" cy="496006"/>
          </a:xfrm>
          <a:prstGeom prst="rect">
            <a:avLst/>
          </a:prstGeom>
        </p:spPr>
        <p:txBody>
          <a:bodyPr vert="horz" lIns="91440" tIns="45720" rIns="91440" bIns="45720" rtlCol="0" anchor="b"/>
          <a:lstStyle>
            <a:lvl1pPr algn="r">
              <a:defRPr sz="1200"/>
            </a:lvl1pPr>
          </a:lstStyle>
          <a:p>
            <a:fld id="{D236E368-A05A-4B5A-9B07-9578D140047A}" type="slidenum">
              <a:rPr lang="en-GB" smtClean="0">
                <a:latin typeface="Arial" panose="020B0604020202020204" pitchFamily="34" charset="0"/>
                <a:cs typeface="Arial" panose="020B0604020202020204" pitchFamily="34" charset="0"/>
              </a:rPr>
              <a:pPr/>
              <a:t>‹#›</a:t>
            </a:fld>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635722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9790"/>
            <a:ext cx="2945659" cy="46500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b="0" i="1"/>
            </a:lvl1pPr>
          </a:lstStyle>
          <a:p>
            <a:pPr>
              <a:defRPr/>
            </a:pPr>
            <a:r>
              <a:rPr lang="en-GB" smtClean="0"/>
              <a:t>Academic Regulations and Board of Examiners Meeting</a:t>
            </a:r>
            <a:endParaRPr lang="en-GB"/>
          </a:p>
        </p:txBody>
      </p:sp>
      <p:sp>
        <p:nvSpPr>
          <p:cNvPr id="2051" name="Rectangle 3"/>
          <p:cNvSpPr>
            <a:spLocks noGrp="1" noChangeArrowheads="1"/>
          </p:cNvSpPr>
          <p:nvPr>
            <p:ph type="dt" idx="1"/>
          </p:nvPr>
        </p:nvSpPr>
        <p:spPr bwMode="auto">
          <a:xfrm>
            <a:off x="3852017" y="9790"/>
            <a:ext cx="2945659" cy="46500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b="0" i="1"/>
            </a:lvl1pPr>
          </a:lstStyle>
          <a:p>
            <a:pPr>
              <a:defRPr/>
            </a:pPr>
            <a:endParaRPr lang="en-GB"/>
          </a:p>
        </p:txBody>
      </p:sp>
      <p:sp>
        <p:nvSpPr>
          <p:cNvPr id="2052" name="Rectangle 4"/>
          <p:cNvSpPr>
            <a:spLocks noGrp="1" noChangeArrowheads="1"/>
          </p:cNvSpPr>
          <p:nvPr>
            <p:ph type="ftr" sz="quarter" idx="4"/>
          </p:nvPr>
        </p:nvSpPr>
        <p:spPr bwMode="auto">
          <a:xfrm>
            <a:off x="0" y="9451844"/>
            <a:ext cx="2945659" cy="46500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b="0" i="1"/>
            </a:lvl1pPr>
          </a:lstStyle>
          <a:p>
            <a:pPr>
              <a:defRPr/>
            </a:pPr>
            <a:r>
              <a:rPr lang="en-GB" smtClean="0"/>
              <a:t>Nov 14</a:t>
            </a:r>
            <a:endParaRPr lang="en-GB"/>
          </a:p>
        </p:txBody>
      </p:sp>
      <p:sp>
        <p:nvSpPr>
          <p:cNvPr id="2053" name="Rectangle 5"/>
          <p:cNvSpPr>
            <a:spLocks noGrp="1" noChangeArrowheads="1"/>
          </p:cNvSpPr>
          <p:nvPr>
            <p:ph type="sldNum" sz="quarter" idx="5"/>
          </p:nvPr>
        </p:nvSpPr>
        <p:spPr bwMode="auto">
          <a:xfrm>
            <a:off x="3852017" y="9451844"/>
            <a:ext cx="2945659" cy="46500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b="0" i="1"/>
            </a:lvl1pPr>
          </a:lstStyle>
          <a:p>
            <a:pPr>
              <a:defRPr/>
            </a:pPr>
            <a:fld id="{23D29429-021F-44FA-9192-0E9E5DAFA0A6}" type="slidenum">
              <a:rPr lang="en-GB"/>
              <a:pPr>
                <a:defRPr/>
              </a:pPr>
              <a:t>‹#›</a:t>
            </a:fld>
            <a:endParaRPr lang="en-GB"/>
          </a:p>
        </p:txBody>
      </p:sp>
      <p:sp>
        <p:nvSpPr>
          <p:cNvPr id="2054" name="Rectangle 6"/>
          <p:cNvSpPr>
            <a:spLocks noGrp="1" noChangeArrowheads="1"/>
          </p:cNvSpPr>
          <p:nvPr>
            <p:ph type="body" sz="quarter" idx="3"/>
          </p:nvPr>
        </p:nvSpPr>
        <p:spPr bwMode="auto">
          <a:xfrm>
            <a:off x="906358" y="4718580"/>
            <a:ext cx="4984961" cy="417852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noProof="0" smtClean="0"/>
              <a:t>Body Text</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5" name="Rectangle 7"/>
          <p:cNvSpPr>
            <a:spLocks noChangeArrowheads="1"/>
          </p:cNvSpPr>
          <p:nvPr/>
        </p:nvSpPr>
        <p:spPr bwMode="auto">
          <a:xfrm>
            <a:off x="3050838" y="9458370"/>
            <a:ext cx="694426" cy="255845"/>
          </a:xfrm>
          <a:prstGeom prst="rect">
            <a:avLst/>
          </a:prstGeom>
          <a:noFill/>
          <a:ln w="9525">
            <a:noFill/>
            <a:miter lim="800000"/>
            <a:headEnd/>
            <a:tailEnd/>
          </a:ln>
          <a:effectLst/>
        </p:spPr>
        <p:txBody>
          <a:bodyPr wrap="none" lIns="87313" tIns="44450" rIns="87313" bIns="44450">
            <a:spAutoFit/>
          </a:bodyPr>
          <a:lstStyle/>
          <a:p>
            <a:pPr algn="ctr" defTabSz="868363">
              <a:lnSpc>
                <a:spcPct val="90000"/>
              </a:lnSpc>
              <a:defRPr/>
            </a:pPr>
            <a:r>
              <a:rPr lang="en-GB" sz="1200" b="0"/>
              <a:t>Page </a:t>
            </a:r>
            <a:fld id="{F1E1AB74-D06F-48C3-B2A9-ED2B7BEBAE39}" type="slidenum">
              <a:rPr lang="en-GB" sz="1200" b="0"/>
              <a:pPr algn="ctr" defTabSz="868363">
                <a:lnSpc>
                  <a:spcPct val="90000"/>
                </a:lnSpc>
                <a:defRPr/>
              </a:pPr>
              <a:t>‹#›</a:t>
            </a:fld>
            <a:endParaRPr lang="en-GB" sz="1200" b="0"/>
          </a:p>
        </p:txBody>
      </p:sp>
      <p:sp>
        <p:nvSpPr>
          <p:cNvPr id="12296" name="Rectangle 8"/>
          <p:cNvSpPr>
            <a:spLocks noGrp="1" noRot="1" noChangeAspect="1" noChangeArrowheads="1" noTextEdit="1"/>
          </p:cNvSpPr>
          <p:nvPr>
            <p:ph type="sldImg" idx="2"/>
          </p:nvPr>
        </p:nvSpPr>
        <p:spPr bwMode="auto">
          <a:xfrm>
            <a:off x="334963" y="306388"/>
            <a:ext cx="6127750" cy="4595812"/>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401608147"/>
      </p:ext>
    </p:extLst>
  </p:cSld>
  <p:clrMap bg1="lt1" tx1="dk1" bg2="lt2" tx2="dk2" accent1="accent1" accent2="accent2" accent3="accent3" accent4="accent4" accent5="accent5" accent6="accent6" hlink="hlink" folHlink="folHlink"/>
  <p:hf dt="0"/>
  <p:notesStyle>
    <a:lvl1pPr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ldNum" sz="quarter" idx="5"/>
          </p:nvPr>
        </p:nvSpPr>
        <p:spPr>
          <a:noFill/>
        </p:spPr>
        <p:txBody>
          <a:bodyPr/>
          <a:lstStyle/>
          <a:p>
            <a:fld id="{5257D4EA-4419-4D05-8C03-F87DCDD2FB1D}" type="slidenum">
              <a:rPr lang="en-GB" smtClean="0"/>
              <a:pPr/>
              <a:t>1</a:t>
            </a:fld>
            <a:endParaRPr lang="en-GB" smtClean="0"/>
          </a:p>
        </p:txBody>
      </p:sp>
      <p:sp>
        <p:nvSpPr>
          <p:cNvPr id="13315" name="Rectangle 2"/>
          <p:cNvSpPr>
            <a:spLocks noGrp="1" noChangeArrowheads="1"/>
          </p:cNvSpPr>
          <p:nvPr>
            <p:ph type="body" idx="1"/>
          </p:nvPr>
        </p:nvSpPr>
        <p:spPr>
          <a:noFill/>
          <a:ln/>
        </p:spPr>
        <p:txBody>
          <a:bodyPr/>
          <a:lstStyle/>
          <a:p>
            <a:r>
              <a:rPr lang="en-US" dirty="0" smtClean="0"/>
              <a:t>Immense enthusiasm for regulations</a:t>
            </a:r>
            <a:r>
              <a:rPr lang="en-US" baseline="0" dirty="0" smtClean="0"/>
              <a:t> and codes of practice. </a:t>
            </a:r>
          </a:p>
          <a:p>
            <a:r>
              <a:rPr lang="en-US" baseline="0" dirty="0" smtClean="0"/>
              <a:t>Others recommend them as a cure for insomnia. </a:t>
            </a:r>
          </a:p>
          <a:p>
            <a:r>
              <a:rPr lang="en-US" baseline="0" dirty="0" smtClean="0"/>
              <a:t>Gratuitous pictures throughout to brighten the presentation </a:t>
            </a:r>
            <a:endParaRPr lang="en-US" dirty="0" smtClean="0"/>
          </a:p>
          <a:p>
            <a:endParaRPr lang="en-US" dirty="0" smtClean="0"/>
          </a:p>
        </p:txBody>
      </p:sp>
      <p:sp>
        <p:nvSpPr>
          <p:cNvPr id="13316" name="Rectangle 3"/>
          <p:cNvSpPr>
            <a:spLocks noGrp="1" noRot="1" noChangeAspect="1" noChangeArrowheads="1" noTextEdit="1"/>
          </p:cNvSpPr>
          <p:nvPr>
            <p:ph type="sldImg"/>
          </p:nvPr>
        </p:nvSpPr>
        <p:spPr>
          <a:xfrm>
            <a:off x="334963" y="306388"/>
            <a:ext cx="6127750" cy="4595812"/>
          </a:xfrm>
          <a:ln cap="flat"/>
        </p:spPr>
      </p:sp>
      <p:sp>
        <p:nvSpPr>
          <p:cNvPr id="5" name="Header Placeholder 4"/>
          <p:cNvSpPr>
            <a:spLocks noGrp="1"/>
          </p:cNvSpPr>
          <p:nvPr>
            <p:ph type="hdr" sz="quarter" idx="10"/>
          </p:nvPr>
        </p:nvSpPr>
        <p:spPr/>
        <p:txBody>
          <a:bodyPr/>
          <a:lstStyle/>
          <a:p>
            <a:pPr>
              <a:defRPr/>
            </a:pPr>
            <a:r>
              <a:rPr lang="en-GB" smtClean="0"/>
              <a:t>Academic Regulations and Board of Examiners Meeting</a:t>
            </a:r>
            <a:endParaRPr lang="en-GB"/>
          </a:p>
        </p:txBody>
      </p:sp>
      <p:sp>
        <p:nvSpPr>
          <p:cNvPr id="6" name="Footer Placeholder 5"/>
          <p:cNvSpPr>
            <a:spLocks noGrp="1"/>
          </p:cNvSpPr>
          <p:nvPr>
            <p:ph type="ftr" sz="quarter" idx="11"/>
          </p:nvPr>
        </p:nvSpPr>
        <p:spPr/>
        <p:txBody>
          <a:bodyPr/>
          <a:lstStyle/>
          <a:p>
            <a:pPr>
              <a:defRPr/>
            </a:pPr>
            <a:r>
              <a:rPr lang="en-GB" smtClean="0"/>
              <a:t>Nov 14</a:t>
            </a:r>
            <a:endParaRPr lang="en-GB"/>
          </a:p>
        </p:txBody>
      </p:sp>
    </p:spTree>
    <p:extLst>
      <p:ext uri="{BB962C8B-B14F-4D97-AF65-F5344CB8AC3E}">
        <p14:creationId xmlns:p14="http://schemas.microsoft.com/office/powerpoint/2010/main" val="60188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Foundation</a:t>
            </a:r>
            <a:r>
              <a:rPr lang="en-GB" baseline="0" dirty="0" smtClean="0"/>
              <a:t> Degrees</a:t>
            </a:r>
          </a:p>
          <a:p>
            <a:r>
              <a:rPr lang="en-GB" dirty="0" smtClean="0"/>
              <a:t>Hons</a:t>
            </a:r>
            <a:r>
              <a:rPr lang="en-GB" baseline="0" dirty="0" smtClean="0"/>
              <a:t> degrees/extended UG degrees</a:t>
            </a:r>
          </a:p>
          <a:p>
            <a:r>
              <a:rPr lang="en-GB" baseline="0" dirty="0" smtClean="0"/>
              <a:t>MA/MSc/LLM </a:t>
            </a:r>
            <a:r>
              <a:rPr lang="en-GB" baseline="0" dirty="0" err="1" smtClean="0"/>
              <a:t>etc</a:t>
            </a:r>
            <a:r>
              <a:rPr lang="en-GB" baseline="0" dirty="0" smtClean="0"/>
              <a:t> / MRes</a:t>
            </a:r>
          </a:p>
          <a:p>
            <a:endParaRPr lang="en-GB" baseline="0" dirty="0" smtClean="0"/>
          </a:p>
          <a:p>
            <a:r>
              <a:rPr lang="en-GB" dirty="0" smtClean="0"/>
              <a:t>Algorithms</a:t>
            </a:r>
            <a:r>
              <a:rPr lang="en-GB" baseline="0" dirty="0" smtClean="0"/>
              <a:t> are in the Regulations………</a:t>
            </a:r>
            <a:endParaRPr lang="en-GB" dirty="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10</a:t>
            </a:fld>
            <a:endParaRPr lang="en-GB"/>
          </a:p>
        </p:txBody>
      </p:sp>
    </p:spTree>
    <p:extLst>
      <p:ext uri="{BB962C8B-B14F-4D97-AF65-F5344CB8AC3E}">
        <p14:creationId xmlns:p14="http://schemas.microsoft.com/office/powerpoint/2010/main" val="3846250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pPr marL="0" marR="0" lvl="0" indent="0" algn="l" defTabSz="914400" rtl="0" eaLnBrk="0" fontAlgn="base" latinLnBrk="0" hangingPunct="0">
              <a:lnSpc>
                <a:spcPct val="90000"/>
              </a:lnSpc>
              <a:spcBef>
                <a:spcPct val="40000"/>
              </a:spcBef>
              <a:spcAft>
                <a:spcPct val="0"/>
              </a:spcAft>
              <a:buClrTx/>
              <a:buSzTx/>
              <a:buFontTx/>
              <a:buNone/>
              <a:tabLst/>
              <a:defRPr/>
            </a:pPr>
            <a:r>
              <a:rPr lang="en-GB" dirty="0" smtClean="0"/>
              <a:t>University-wide regulations so Schools don’t have the power to amend them. </a:t>
            </a:r>
          </a:p>
          <a:p>
            <a:endParaRPr lang="en-GB" dirty="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11</a:t>
            </a:fld>
            <a:endParaRPr lang="en-GB"/>
          </a:p>
        </p:txBody>
      </p:sp>
    </p:spTree>
    <p:extLst>
      <p:ext uri="{BB962C8B-B14F-4D97-AF65-F5344CB8AC3E}">
        <p14:creationId xmlns:p14="http://schemas.microsoft.com/office/powerpoint/2010/main" val="370657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sldNum" sz="quarter" idx="5"/>
          </p:nvPr>
        </p:nvSpPr>
        <p:spPr>
          <a:noFill/>
        </p:spPr>
        <p:txBody>
          <a:bodyPr/>
          <a:lstStyle/>
          <a:p>
            <a:fld id="{4D8A524B-68DE-40A5-AB42-73AA672FF165}" type="slidenum">
              <a:rPr lang="en-GB" smtClean="0"/>
              <a:pPr/>
              <a:t>2</a:t>
            </a:fld>
            <a:endParaRPr lang="en-GB" smtClean="0"/>
          </a:p>
        </p:txBody>
      </p:sp>
      <p:sp>
        <p:nvSpPr>
          <p:cNvPr id="14339" name="Rectangle 2"/>
          <p:cNvSpPr>
            <a:spLocks noGrp="1" noRot="1" noChangeAspect="1" noChangeArrowheads="1" noTextEdit="1"/>
          </p:cNvSpPr>
          <p:nvPr>
            <p:ph type="sldImg"/>
          </p:nvPr>
        </p:nvSpPr>
        <p:spPr>
          <a:xfrm>
            <a:off x="334963" y="306388"/>
            <a:ext cx="6127750" cy="4595812"/>
          </a:xfrm>
          <a:ln/>
        </p:spPr>
      </p:sp>
      <p:sp>
        <p:nvSpPr>
          <p:cNvPr id="14340" name="Rectangle 3"/>
          <p:cNvSpPr>
            <a:spLocks noGrp="1" noChangeArrowheads="1"/>
          </p:cNvSpPr>
          <p:nvPr>
            <p:ph type="body" idx="1"/>
          </p:nvPr>
        </p:nvSpPr>
        <p:spPr>
          <a:noFill/>
          <a:ln/>
        </p:spPr>
        <p:txBody>
          <a:bodyPr/>
          <a:lstStyle/>
          <a:p>
            <a:r>
              <a:rPr lang="en-US" dirty="0" smtClean="0"/>
              <a:t>University</a:t>
            </a:r>
            <a:r>
              <a:rPr lang="en-US" baseline="0" dirty="0" smtClean="0"/>
              <a:t>-wide regulations </a:t>
            </a:r>
            <a:r>
              <a:rPr lang="en-US" baseline="0" dirty="0" err="1" smtClean="0"/>
              <a:t>etc</a:t>
            </a:r>
            <a:r>
              <a:rPr lang="en-US" baseline="0" dirty="0" smtClean="0"/>
              <a:t>, to ensure parity/equity/fairness. </a:t>
            </a:r>
            <a:endParaRPr lang="en-US" dirty="0" smtClean="0"/>
          </a:p>
          <a:p>
            <a:endParaRPr lang="en-US" dirty="0" smtClean="0"/>
          </a:p>
          <a:p>
            <a:r>
              <a:rPr lang="en-US" dirty="0" smtClean="0"/>
              <a:t>4</a:t>
            </a:r>
            <a:r>
              <a:rPr lang="en-US" baseline="0" dirty="0" smtClean="0"/>
              <a:t> main types of document</a:t>
            </a:r>
          </a:p>
          <a:p>
            <a:r>
              <a:rPr lang="en-US" baseline="0" dirty="0" err="1" smtClean="0"/>
              <a:t>Regs</a:t>
            </a:r>
            <a:r>
              <a:rPr lang="en-US" baseline="0" dirty="0" smtClean="0"/>
              <a:t>, Cops, Procedures and Guidelines</a:t>
            </a:r>
          </a:p>
          <a:p>
            <a:endParaRPr lang="en-US" baseline="0" dirty="0" smtClean="0"/>
          </a:p>
          <a:p>
            <a:r>
              <a:rPr lang="en-US" baseline="0" dirty="0" smtClean="0"/>
              <a:t>Also Discipline and suitability – particularly in professional programmes – nursing, midwifery, social work, </a:t>
            </a:r>
            <a:r>
              <a:rPr lang="en-US" baseline="0" dirty="0" err="1" smtClean="0"/>
              <a:t>etc</a:t>
            </a:r>
            <a:r>
              <a:rPr lang="en-US" baseline="0" dirty="0" smtClean="0"/>
              <a:t>,</a:t>
            </a:r>
          </a:p>
          <a:p>
            <a:endParaRPr lang="en-US" baseline="0" dirty="0" smtClean="0"/>
          </a:p>
          <a:p>
            <a:r>
              <a:rPr lang="en-US" baseline="0" dirty="0" smtClean="0"/>
              <a:t>All of the University’s </a:t>
            </a:r>
            <a:r>
              <a:rPr lang="en-US" baseline="0" dirty="0" err="1" smtClean="0"/>
              <a:t>regs</a:t>
            </a:r>
            <a:r>
              <a:rPr lang="en-US" baseline="0" dirty="0" smtClean="0"/>
              <a:t> and codes of practice are informed by / mapped to the QAA UK Quality Code for HE. </a:t>
            </a:r>
          </a:p>
          <a:p>
            <a:endParaRPr lang="en-US" baseline="0" dirty="0" smtClean="0"/>
          </a:p>
          <a:p>
            <a:pPr marL="0" marR="0" indent="0" algn="l" defTabSz="914400" rtl="0" eaLnBrk="0" fontAlgn="base" latinLnBrk="0" hangingPunct="0">
              <a:lnSpc>
                <a:spcPct val="90000"/>
              </a:lnSpc>
              <a:spcBef>
                <a:spcPct val="40000"/>
              </a:spcBef>
              <a:spcAft>
                <a:spcPct val="0"/>
              </a:spcAft>
              <a:buClrTx/>
              <a:buSzTx/>
              <a:buFontTx/>
              <a:buNone/>
              <a:tabLst/>
              <a:defRPr/>
            </a:pPr>
            <a:r>
              <a:rPr lang="en-US" baseline="0" dirty="0" smtClean="0"/>
              <a:t>FHEQ and CQFW</a:t>
            </a:r>
          </a:p>
          <a:p>
            <a:pPr marL="0" marR="0" indent="0" algn="l" defTabSz="914400" rtl="0" eaLnBrk="0" fontAlgn="base" latinLnBrk="0" hangingPunct="0">
              <a:lnSpc>
                <a:spcPct val="90000"/>
              </a:lnSpc>
              <a:spcBef>
                <a:spcPct val="40000"/>
              </a:spcBef>
              <a:spcAft>
                <a:spcPct val="0"/>
              </a:spcAft>
              <a:buClrTx/>
              <a:buSzTx/>
              <a:buFontTx/>
              <a:buNone/>
              <a:tabLst/>
              <a:defRPr/>
            </a:pPr>
            <a:endParaRPr lang="en-US" dirty="0" smtClean="0"/>
          </a:p>
          <a:p>
            <a:r>
              <a:rPr lang="en-US" baseline="0" dirty="0" smtClean="0"/>
              <a:t>These documents all comprise the QA Manual. </a:t>
            </a:r>
          </a:p>
          <a:p>
            <a:endParaRPr lang="en-US" baseline="0" dirty="0" smtClean="0"/>
          </a:p>
          <a:p>
            <a:r>
              <a:rPr lang="en-US" baseline="0" dirty="0" smtClean="0"/>
              <a:t>In exceptional cases, deviations from the </a:t>
            </a:r>
            <a:r>
              <a:rPr lang="en-US" baseline="0" dirty="0" err="1" smtClean="0"/>
              <a:t>regs</a:t>
            </a:r>
            <a:r>
              <a:rPr lang="en-US" baseline="0" dirty="0" smtClean="0"/>
              <a:t> are permitted but must be approved by PVC (T&amp;L) and included in </a:t>
            </a:r>
            <a:r>
              <a:rPr lang="en-US" baseline="0" dirty="0" err="1" smtClean="0"/>
              <a:t>prog</a:t>
            </a:r>
            <a:r>
              <a:rPr lang="en-US" baseline="0" dirty="0" smtClean="0"/>
              <a:t> spec at validation. </a:t>
            </a:r>
          </a:p>
          <a:p>
            <a:endParaRPr lang="en-US" baseline="0" dirty="0" smtClean="0"/>
          </a:p>
          <a:p>
            <a:endParaRPr lang="en-US" baseline="0" dirty="0" smtClean="0"/>
          </a:p>
        </p:txBody>
      </p:sp>
      <p:sp>
        <p:nvSpPr>
          <p:cNvPr id="5" name="Header Placeholder 4"/>
          <p:cNvSpPr>
            <a:spLocks noGrp="1"/>
          </p:cNvSpPr>
          <p:nvPr>
            <p:ph type="hdr" sz="quarter" idx="10"/>
          </p:nvPr>
        </p:nvSpPr>
        <p:spPr/>
        <p:txBody>
          <a:bodyPr/>
          <a:lstStyle/>
          <a:p>
            <a:pPr>
              <a:defRPr/>
            </a:pPr>
            <a:r>
              <a:rPr lang="en-GB" smtClean="0"/>
              <a:t>Academic Regulations and Board of Examiners Meeting</a:t>
            </a:r>
            <a:endParaRPr lang="en-GB"/>
          </a:p>
        </p:txBody>
      </p:sp>
      <p:sp>
        <p:nvSpPr>
          <p:cNvPr id="6" name="Footer Placeholder 5"/>
          <p:cNvSpPr>
            <a:spLocks noGrp="1"/>
          </p:cNvSpPr>
          <p:nvPr>
            <p:ph type="ftr" sz="quarter" idx="11"/>
          </p:nvPr>
        </p:nvSpPr>
        <p:spPr/>
        <p:txBody>
          <a:bodyPr/>
          <a:lstStyle/>
          <a:p>
            <a:pPr>
              <a:defRPr/>
            </a:pPr>
            <a:r>
              <a:rPr lang="en-GB" smtClean="0"/>
              <a:t>Nov 14</a:t>
            </a:r>
            <a:endParaRPr lang="en-GB"/>
          </a:p>
        </p:txBody>
      </p:sp>
    </p:spTree>
    <p:extLst>
      <p:ext uri="{BB962C8B-B14F-4D97-AF65-F5344CB8AC3E}">
        <p14:creationId xmlns:p14="http://schemas.microsoft.com/office/powerpoint/2010/main" val="342209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gives a break down of the number of each type of document.  </a:t>
            </a:r>
          </a:p>
          <a:p>
            <a:endParaRPr lang="en-GB" baseline="0" dirty="0" smtClean="0"/>
          </a:p>
          <a:p>
            <a:r>
              <a:rPr lang="en-GB" baseline="0" dirty="0" smtClean="0"/>
              <a:t>Many of the </a:t>
            </a:r>
            <a:r>
              <a:rPr lang="en-GB" baseline="0" dirty="0" err="1" smtClean="0"/>
              <a:t>CoPs</a:t>
            </a:r>
            <a:r>
              <a:rPr lang="en-GB" baseline="0" dirty="0" smtClean="0"/>
              <a:t> mirror or complement a cognate regulations document. </a:t>
            </a:r>
            <a:endParaRPr lang="en-GB" dirty="0" smtClean="0"/>
          </a:p>
          <a:p>
            <a:endParaRPr lang="en-GB" dirty="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3</a:t>
            </a:fld>
            <a:endParaRPr lang="en-GB"/>
          </a:p>
        </p:txBody>
      </p:sp>
    </p:spTree>
    <p:extLst>
      <p:ext uri="{BB962C8B-B14F-4D97-AF65-F5344CB8AC3E}">
        <p14:creationId xmlns:p14="http://schemas.microsoft.com/office/powerpoint/2010/main" val="1030894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Regulations provide the governing precepts and procedures that determine the way in which the University manages its academic programmes, including admitting students and awarding qualifications. Regulations also define the expectations in terms of student conduct. Supplemented by </a:t>
            </a:r>
            <a:r>
              <a:rPr lang="en-GB" dirty="0" err="1" smtClean="0"/>
              <a:t>CoPs</a:t>
            </a:r>
            <a:r>
              <a:rPr lang="en-GB" dirty="0" smtClean="0"/>
              <a:t>, </a:t>
            </a:r>
            <a:r>
              <a:rPr lang="en-GB" dirty="0" err="1" smtClean="0"/>
              <a:t>Procs</a:t>
            </a:r>
            <a:r>
              <a:rPr lang="en-GB" baseline="0" dirty="0" smtClean="0"/>
              <a:t> and/or Guidelines. </a:t>
            </a:r>
          </a:p>
          <a:p>
            <a:pPr marL="228600" indent="-228600">
              <a:buAutoNum type="arabicPeriod"/>
            </a:pPr>
            <a:r>
              <a:rPr lang="en-GB" dirty="0" smtClean="0"/>
              <a:t>Codes of practice provide detailed procedures and rules for specified activities. They provide the detail that enables the University’s officers and academic schools to comply with the regulations. They also provide instructions that ensure that the University’s procedures, as defined in the regulations, or otherwise specified, are interpreted and applied consistently.  - More of an operational handbook.</a:t>
            </a:r>
            <a:r>
              <a:rPr lang="en-GB" baseline="0" dirty="0" smtClean="0"/>
              <a:t> </a:t>
            </a:r>
          </a:p>
          <a:p>
            <a:pPr marL="228600" indent="-228600">
              <a:buAutoNum type="arabicPeriod"/>
            </a:pPr>
            <a:r>
              <a:rPr lang="en-GB" dirty="0" smtClean="0"/>
              <a:t>Procedures contain details as described for Codes of Practice but also provide operational detail, instructions and advice on implementing specific aspects. Procedures are commonly used where it is appropriate to combine detailed rules, as might be found in a Code of Practice, and operational guidelines in one document.</a:t>
            </a:r>
          </a:p>
          <a:p>
            <a:pPr marL="228600" indent="-228600">
              <a:buAutoNum type="arabicPeriod"/>
            </a:pPr>
            <a:r>
              <a:rPr lang="en-GB" dirty="0" smtClean="0"/>
              <a:t>Guidelines define the recommended approach for conducting a specific activity. They normally provide operational detail, instructions and advice that facilitate the implementation of a code of practice. Guidelines may also be used to encourage the adoption of practices and standards, and in this context they define what is considered to be best practice.</a:t>
            </a:r>
          </a:p>
          <a:p>
            <a:pPr marL="0" indent="0">
              <a:buNone/>
            </a:pPr>
            <a:endParaRPr lang="en-GB" dirty="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4</a:t>
            </a:fld>
            <a:endParaRPr lang="en-GB"/>
          </a:p>
        </p:txBody>
      </p:sp>
    </p:spTree>
    <p:extLst>
      <p:ext uri="{BB962C8B-B14F-4D97-AF65-F5344CB8AC3E}">
        <p14:creationId xmlns:p14="http://schemas.microsoft.com/office/powerpoint/2010/main" val="4285173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a:t>
            </a:r>
            <a:r>
              <a:rPr lang="en-GB" baseline="0" dirty="0" smtClean="0"/>
              <a:t> the </a:t>
            </a:r>
            <a:r>
              <a:rPr lang="en-GB" baseline="0" dirty="0" err="1" smtClean="0"/>
              <a:t>regs</a:t>
            </a:r>
            <a:r>
              <a:rPr lang="en-GB" baseline="0" dirty="0" smtClean="0"/>
              <a:t> </a:t>
            </a:r>
            <a:r>
              <a:rPr lang="en-GB" baseline="0" dirty="0" err="1" smtClean="0"/>
              <a:t>etc</a:t>
            </a:r>
            <a:r>
              <a:rPr lang="en-GB" baseline="0" dirty="0" smtClean="0"/>
              <a:t> are on the University’s web site.  </a:t>
            </a:r>
          </a:p>
          <a:p>
            <a:endParaRPr lang="en-GB" baseline="0" dirty="0" smtClean="0"/>
          </a:p>
          <a:p>
            <a:r>
              <a:rPr lang="en-GB" b="0" u="none" baseline="0" dirty="0" smtClean="0"/>
              <a:t>Couldn’t have made it any simpler. </a:t>
            </a:r>
          </a:p>
          <a:p>
            <a:endParaRPr lang="en-GB" b="1" u="sng" baseline="0" dirty="0" smtClean="0"/>
          </a:p>
          <a:p>
            <a:r>
              <a:rPr lang="en-GB" b="0" u="none" baseline="0" dirty="0" err="1" smtClean="0"/>
              <a:t>Os</a:t>
            </a:r>
            <a:r>
              <a:rPr lang="en-GB" b="0" u="none" baseline="0" dirty="0" smtClean="0"/>
              <a:t> </a:t>
            </a:r>
            <a:r>
              <a:rPr lang="en-GB" b="0" u="none" baseline="0" dirty="0" err="1" smtClean="0"/>
              <a:t>dach</a:t>
            </a:r>
            <a:r>
              <a:rPr lang="en-GB" b="0" u="none" baseline="0" dirty="0" smtClean="0"/>
              <a:t> chi </a:t>
            </a:r>
            <a:r>
              <a:rPr lang="en-GB" b="0" u="none" baseline="0" dirty="0" err="1" smtClean="0"/>
              <a:t>isio</a:t>
            </a:r>
            <a:r>
              <a:rPr lang="en-GB" b="0" u="none" baseline="0" dirty="0" smtClean="0"/>
              <a:t> </a:t>
            </a:r>
            <a:r>
              <a:rPr lang="en-GB" b="0" u="none" baseline="0" dirty="0" err="1" smtClean="0"/>
              <a:t>ferswnau</a:t>
            </a:r>
            <a:r>
              <a:rPr lang="en-GB" b="0" u="none" baseline="0" dirty="0" smtClean="0"/>
              <a:t> Cymraeg, </a:t>
            </a:r>
            <a:r>
              <a:rPr lang="en-GB" b="0" u="none" baseline="0" dirty="0" err="1" smtClean="0"/>
              <a:t>mae’na</a:t>
            </a:r>
            <a:r>
              <a:rPr lang="en-GB" b="0" u="none" baseline="0" dirty="0" smtClean="0"/>
              <a:t> </a:t>
            </a:r>
            <a:r>
              <a:rPr lang="en-GB" b="0" u="none" baseline="0" dirty="0" err="1" smtClean="0"/>
              <a:t>linc</a:t>
            </a:r>
            <a:r>
              <a:rPr lang="en-GB" b="0" u="none" baseline="0" dirty="0" smtClean="0"/>
              <a:t> </a:t>
            </a:r>
            <a:r>
              <a:rPr lang="en-GB" b="0" u="none" baseline="0" dirty="0" err="1" smtClean="0"/>
              <a:t>a’r</a:t>
            </a:r>
            <a:r>
              <a:rPr lang="en-GB" b="0" u="none" baseline="0" dirty="0" smtClean="0"/>
              <a:t> top.  </a:t>
            </a:r>
          </a:p>
          <a:p>
            <a:endParaRPr lang="en-GB" dirty="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5</a:t>
            </a:fld>
            <a:endParaRPr lang="en-GB"/>
          </a:p>
        </p:txBody>
      </p:sp>
    </p:spTree>
    <p:extLst>
      <p:ext uri="{BB962C8B-B14F-4D97-AF65-F5344CB8AC3E}">
        <p14:creationId xmlns:p14="http://schemas.microsoft.com/office/powerpoint/2010/main" val="751582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6</a:t>
            </a:fld>
            <a:endParaRPr lang="en-GB"/>
          </a:p>
        </p:txBody>
      </p:sp>
    </p:spTree>
    <p:extLst>
      <p:ext uri="{BB962C8B-B14F-4D97-AF65-F5344CB8AC3E}">
        <p14:creationId xmlns:p14="http://schemas.microsoft.com/office/powerpoint/2010/main" val="3179726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90000"/>
              </a:lnSpc>
              <a:spcBef>
                <a:spcPct val="40000"/>
              </a:spcBef>
              <a:spcAft>
                <a:spcPct val="0"/>
              </a:spcAft>
              <a:buClrTx/>
              <a:buSzTx/>
              <a:buFontTx/>
              <a:buNone/>
              <a:tabLst/>
              <a:defRPr/>
            </a:pPr>
            <a:r>
              <a:rPr lang="en-GB" baseline="0" dirty="0" smtClean="0"/>
              <a:t>Challenges of equivalency – 15min presentation, weekly lab reports. Posters.</a:t>
            </a:r>
          </a:p>
          <a:p>
            <a:pPr marL="0" marR="0" lvl="0" indent="0" algn="l" defTabSz="914400" rtl="0" eaLnBrk="0" fontAlgn="base" latinLnBrk="0" hangingPunct="0">
              <a:lnSpc>
                <a:spcPct val="90000"/>
              </a:lnSpc>
              <a:spcBef>
                <a:spcPct val="40000"/>
              </a:spcBef>
              <a:spcAft>
                <a:spcPct val="0"/>
              </a:spcAft>
              <a:buClrTx/>
              <a:buSzTx/>
              <a:buFontTx/>
              <a:buNone/>
              <a:tabLst/>
              <a:defRPr/>
            </a:pPr>
            <a:r>
              <a:rPr lang="en-GB" baseline="0" dirty="0" smtClean="0"/>
              <a:t>Assessment Framework has been developed. </a:t>
            </a:r>
          </a:p>
          <a:p>
            <a:pPr marL="0" marR="0" lvl="0" indent="0" algn="l" defTabSz="914400" rtl="0" eaLnBrk="0" fontAlgn="base" latinLnBrk="0" hangingPunct="0">
              <a:lnSpc>
                <a:spcPct val="90000"/>
              </a:lnSpc>
              <a:spcBef>
                <a:spcPct val="40000"/>
              </a:spcBef>
              <a:spcAft>
                <a:spcPct val="0"/>
              </a:spcAft>
              <a:buClrTx/>
              <a:buSzTx/>
              <a:buFontTx/>
              <a:buNone/>
              <a:tabLst/>
              <a:defRPr/>
            </a:pPr>
            <a:endParaRPr lang="en-GB" baseline="0" dirty="0" smtClean="0"/>
          </a:p>
          <a:p>
            <a:r>
              <a:rPr lang="en-GB" dirty="0" smtClean="0"/>
              <a:t>Examples – don’t expect you to remember the detail. </a:t>
            </a:r>
          </a:p>
          <a:p>
            <a:endParaRPr lang="en-GB" baseline="0" dirty="0" smtClean="0"/>
          </a:p>
          <a:p>
            <a:r>
              <a:rPr lang="en-GB" baseline="0" dirty="0" smtClean="0"/>
              <a:t>Cross-subject area variations – but would expect modules at a particular level to have same amount of assessment within a School. </a:t>
            </a:r>
          </a:p>
          <a:p>
            <a:endParaRPr lang="en-GB" baseline="0" dirty="0" smtClean="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7</a:t>
            </a:fld>
            <a:endParaRPr lang="en-GB"/>
          </a:p>
        </p:txBody>
      </p:sp>
    </p:spTree>
    <p:extLst>
      <p:ext uri="{BB962C8B-B14F-4D97-AF65-F5344CB8AC3E}">
        <p14:creationId xmlns:p14="http://schemas.microsoft.com/office/powerpoint/2010/main" val="1325760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Times New Roman" pitchFamily="18" charset="0"/>
              <a:ea typeface="+mn-ea"/>
              <a:cs typeface="+mn-cs"/>
            </a:endParaRPr>
          </a:p>
          <a:p>
            <a:r>
              <a:rPr lang="en-GB" dirty="0" smtClean="0"/>
              <a:t>Pass mark</a:t>
            </a:r>
            <a:r>
              <a:rPr lang="en-GB" baseline="0" dirty="0" smtClean="0"/>
              <a:t> is 40% L4 to L6, 50% at L7. </a:t>
            </a:r>
          </a:p>
          <a:p>
            <a:r>
              <a:rPr lang="en-GB" baseline="0" dirty="0" smtClean="0"/>
              <a:t>Use a categorical marking scheme for the vast majority of assessment. MCQ is an exception. </a:t>
            </a:r>
          </a:p>
          <a:p>
            <a:endParaRPr lang="en-GB" dirty="0" smtClean="0"/>
          </a:p>
          <a:p>
            <a:r>
              <a:rPr lang="en-GB" dirty="0" smtClean="0"/>
              <a:t>External Examiners are asked on the report form about</a:t>
            </a:r>
            <a:r>
              <a:rPr lang="en-GB" baseline="0" dirty="0" smtClean="0"/>
              <a:t> the marking process. </a:t>
            </a:r>
          </a:p>
          <a:p>
            <a:r>
              <a:rPr lang="en-GB" baseline="0" dirty="0" smtClean="0"/>
              <a:t>Verification of marks – regulations indicate when double marking is required and when sampling is permitted. </a:t>
            </a:r>
            <a:endParaRPr lang="en-GB" dirty="0" smtClean="0"/>
          </a:p>
          <a:p>
            <a:endParaRPr lang="en-GB" sz="1200" b="0" i="0" u="none" strike="noStrike" kern="1200" baseline="0" dirty="0" smtClean="0">
              <a:solidFill>
                <a:schemeClr val="tx1"/>
              </a:solidFill>
              <a:latin typeface="Times New Roman" pitchFamily="18" charset="0"/>
              <a:ea typeface="+mn-ea"/>
              <a:cs typeface="+mn-cs"/>
            </a:endParaRPr>
          </a:p>
          <a:p>
            <a:r>
              <a:rPr lang="en-GB" sz="1200" b="0" i="0" u="none" strike="noStrike" kern="1200" baseline="0" dirty="0" smtClean="0">
                <a:solidFill>
                  <a:schemeClr val="tx1"/>
                </a:solidFill>
                <a:latin typeface="Times New Roman" pitchFamily="18" charset="0"/>
                <a:ea typeface="+mn-ea"/>
                <a:cs typeface="+mn-cs"/>
              </a:rPr>
              <a:t>Master dissertations, slightly different. </a:t>
            </a:r>
          </a:p>
          <a:p>
            <a:endParaRPr lang="en-GB" sz="1200" b="0" i="0" u="none" strike="noStrike" kern="1200" baseline="0" dirty="0" smtClean="0">
              <a:solidFill>
                <a:schemeClr val="tx1"/>
              </a:solidFill>
              <a:latin typeface="Times New Roman" pitchFamily="18" charset="0"/>
              <a:ea typeface="+mn-ea"/>
              <a:cs typeface="+mn-cs"/>
            </a:endParaRPr>
          </a:p>
          <a:p>
            <a:r>
              <a:rPr lang="en-GB" sz="1200" b="0" i="0" u="none" strike="noStrike" kern="1200" baseline="0" dirty="0" smtClean="0">
                <a:solidFill>
                  <a:schemeClr val="tx1"/>
                </a:solidFill>
                <a:latin typeface="Times New Roman" pitchFamily="18" charset="0"/>
                <a:ea typeface="+mn-ea"/>
                <a:cs typeface="+mn-cs"/>
              </a:rPr>
              <a:t>Section 7.4 in </a:t>
            </a:r>
            <a:r>
              <a:rPr lang="en-GB" sz="1200" b="0" i="0" u="none" strike="noStrike" kern="1200" baseline="0" dirty="0" err="1" smtClean="0">
                <a:solidFill>
                  <a:schemeClr val="tx1"/>
                </a:solidFill>
                <a:latin typeface="Times New Roman" pitchFamily="18" charset="0"/>
                <a:ea typeface="+mn-ea"/>
                <a:cs typeface="+mn-cs"/>
              </a:rPr>
              <a:t>Regs</a:t>
            </a:r>
            <a:r>
              <a:rPr lang="en-GB" sz="1200" b="0" i="0" u="none" strike="noStrike" kern="1200" baseline="0" dirty="0" smtClean="0">
                <a:solidFill>
                  <a:schemeClr val="tx1"/>
                </a:solidFill>
                <a:latin typeface="Times New Roman" pitchFamily="18" charset="0"/>
                <a:ea typeface="+mn-ea"/>
                <a:cs typeface="+mn-cs"/>
              </a:rPr>
              <a:t> for Taught Programmes.</a:t>
            </a:r>
          </a:p>
          <a:p>
            <a:endParaRPr lang="en-GB" sz="1200" b="0" i="0" u="none" strike="noStrike" kern="1200" baseline="0" dirty="0" smtClean="0">
              <a:solidFill>
                <a:schemeClr val="tx1"/>
              </a:solidFill>
              <a:latin typeface="Times New Roman" pitchFamily="18" charset="0"/>
              <a:ea typeface="+mn-ea"/>
              <a:cs typeface="+mn-cs"/>
            </a:endParaRPr>
          </a:p>
          <a:p>
            <a:endParaRPr lang="en-GB" sz="1200" b="0" i="0" u="none" strike="noStrike" kern="1200" baseline="0" dirty="0" smtClean="0">
              <a:solidFill>
                <a:schemeClr val="tx1"/>
              </a:solidFill>
              <a:latin typeface="Times New Roman" pitchFamily="18" charset="0"/>
              <a:ea typeface="+mn-ea"/>
              <a:cs typeface="+mn-cs"/>
            </a:endParaRPr>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8</a:t>
            </a:fld>
            <a:endParaRPr lang="en-GB"/>
          </a:p>
        </p:txBody>
      </p:sp>
    </p:spTree>
    <p:extLst>
      <p:ext uri="{BB962C8B-B14F-4D97-AF65-F5344CB8AC3E}">
        <p14:creationId xmlns:p14="http://schemas.microsoft.com/office/powerpoint/2010/main" val="2923182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a:t>
            </a:r>
            <a:r>
              <a:rPr lang="en-GB" baseline="0" dirty="0" smtClean="0"/>
              <a:t> sheets</a:t>
            </a:r>
          </a:p>
          <a:p>
            <a:r>
              <a:rPr lang="en-GB" baseline="0" dirty="0" smtClean="0"/>
              <a:t>Online feedback – comments can be embedded in assignment. </a:t>
            </a:r>
          </a:p>
          <a:p>
            <a:endParaRPr lang="en-GB" baseline="0" dirty="0" smtClean="0"/>
          </a:p>
          <a:p>
            <a:r>
              <a:rPr lang="en-GB" baseline="0" dirty="0" smtClean="0"/>
              <a:t>Feed-forward – section on feedback sheet – what to do to improve next time. </a:t>
            </a:r>
          </a:p>
          <a:p>
            <a:endParaRPr lang="en-GB" baseline="0" dirty="0" smtClean="0"/>
          </a:p>
          <a:p>
            <a:r>
              <a:rPr lang="en-GB" baseline="0" dirty="0" smtClean="0"/>
              <a:t>University maximum – 4 working weeks.  </a:t>
            </a:r>
          </a:p>
          <a:p>
            <a:r>
              <a:rPr lang="en-GB" baseline="0" dirty="0" smtClean="0"/>
              <a:t>NSS</a:t>
            </a:r>
          </a:p>
          <a:p>
            <a:r>
              <a:rPr lang="en-GB" baseline="0" dirty="0" smtClean="0"/>
              <a:t>Some Schools trying to provide it within 3 weeks</a:t>
            </a:r>
          </a:p>
          <a:p>
            <a:r>
              <a:rPr lang="en-GB" baseline="0" dirty="0" smtClean="0"/>
              <a:t>Suggestion that for students, getting it back before the next assignment is the important thing.</a:t>
            </a:r>
            <a:endParaRPr lang="en-GB" dirty="0"/>
          </a:p>
        </p:txBody>
      </p:sp>
      <p:sp>
        <p:nvSpPr>
          <p:cNvPr id="4" name="Header Placeholder 3"/>
          <p:cNvSpPr>
            <a:spLocks noGrp="1"/>
          </p:cNvSpPr>
          <p:nvPr>
            <p:ph type="hdr" sz="quarter" idx="10"/>
          </p:nvPr>
        </p:nvSpPr>
        <p:spPr/>
        <p:txBody>
          <a:bodyPr/>
          <a:lstStyle/>
          <a:p>
            <a:pPr>
              <a:defRPr/>
            </a:pPr>
            <a:r>
              <a:rPr lang="en-GB" smtClean="0"/>
              <a:t>Academic Regulations and Board of Examiners Meeting</a:t>
            </a:r>
            <a:endParaRPr lang="en-GB"/>
          </a:p>
        </p:txBody>
      </p:sp>
      <p:sp>
        <p:nvSpPr>
          <p:cNvPr id="5" name="Footer Placeholder 4"/>
          <p:cNvSpPr>
            <a:spLocks noGrp="1"/>
          </p:cNvSpPr>
          <p:nvPr>
            <p:ph type="ftr" sz="quarter" idx="11"/>
          </p:nvPr>
        </p:nvSpPr>
        <p:spPr/>
        <p:txBody>
          <a:bodyPr/>
          <a:lstStyle/>
          <a:p>
            <a:pPr>
              <a:defRPr/>
            </a:pPr>
            <a:r>
              <a:rPr lang="en-GB" smtClean="0"/>
              <a:t>Nov 14</a:t>
            </a:r>
            <a:endParaRPr lang="en-GB"/>
          </a:p>
        </p:txBody>
      </p:sp>
      <p:sp>
        <p:nvSpPr>
          <p:cNvPr id="6" name="Slide Number Placeholder 5"/>
          <p:cNvSpPr>
            <a:spLocks noGrp="1"/>
          </p:cNvSpPr>
          <p:nvPr>
            <p:ph type="sldNum" sz="quarter" idx="12"/>
          </p:nvPr>
        </p:nvSpPr>
        <p:spPr/>
        <p:txBody>
          <a:bodyPr/>
          <a:lstStyle/>
          <a:p>
            <a:pPr>
              <a:defRPr/>
            </a:pPr>
            <a:fld id="{23D29429-021F-44FA-9192-0E9E5DAFA0A6}" type="slidenum">
              <a:rPr lang="en-GB" smtClean="0"/>
              <a:pPr>
                <a:defRPr/>
              </a:pPr>
              <a:t>9</a:t>
            </a:fld>
            <a:endParaRPr lang="en-GB"/>
          </a:p>
        </p:txBody>
      </p:sp>
    </p:spTree>
    <p:extLst>
      <p:ext uri="{BB962C8B-B14F-4D97-AF65-F5344CB8AC3E}">
        <p14:creationId xmlns:p14="http://schemas.microsoft.com/office/powerpoint/2010/main" val="278869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8D9F3949-B6AF-4B4A-9FCE-C0618DA6860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00E6C2D8-5AF9-45FF-9844-273E4B1C068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1789" y="333378"/>
            <a:ext cx="2138362" cy="66643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66701" y="333378"/>
            <a:ext cx="6262688" cy="666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ACC61C4C-F701-44AB-9102-F256997C736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93885F49-2A7D-45D6-9CA3-8C8D72DF21E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5799AEE-BF87-4B0C-90A6-194C4F3B732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2" y="1484316"/>
            <a:ext cx="4098925" cy="551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5177" y="1484316"/>
            <a:ext cx="4100513" cy="551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3D1F7B9-9223-4583-AD43-637A0211E4D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21756049-1C4A-4A13-A548-2642ABBDBA8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9ABBD4DF-0CFF-4011-BD9E-631F2DDBB8E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3C3EEB10-D5EC-41B2-83D9-682D9056013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F7240BAA-A697-4BBE-9915-F0CEBD3C9F0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5B28E6D9-6672-4756-A17C-45F335C3DD3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dt" sz="half" idx="2"/>
          </p:nvPr>
        </p:nvSpPr>
        <p:spPr bwMode="auto">
          <a:xfrm>
            <a:off x="711200" y="6229350"/>
            <a:ext cx="1828800" cy="514351"/>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smtClean="0"/>
            </a:lvl1pPr>
          </a:lstStyle>
          <a:p>
            <a:pPr>
              <a:defRPr/>
            </a:pPr>
            <a:endParaRPr lang="en-US"/>
          </a:p>
        </p:txBody>
      </p:sp>
      <p:sp>
        <p:nvSpPr>
          <p:cNvPr id="22531" name="Rectangle 3"/>
          <p:cNvSpPr>
            <a:spLocks noGrp="1" noChangeArrowheads="1"/>
          </p:cNvSpPr>
          <p:nvPr>
            <p:ph type="ftr" sz="quarter" idx="3"/>
          </p:nvPr>
        </p:nvSpPr>
        <p:spPr bwMode="auto">
          <a:xfrm>
            <a:off x="3149601" y="6229350"/>
            <a:ext cx="2844800" cy="514351"/>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smtClean="0"/>
            </a:lvl1pPr>
          </a:lstStyle>
          <a:p>
            <a:pPr>
              <a:defRPr/>
            </a:pPr>
            <a:endParaRPr lang="en-US"/>
          </a:p>
        </p:txBody>
      </p:sp>
      <p:sp>
        <p:nvSpPr>
          <p:cNvPr id="22532" name="Rectangle 4"/>
          <p:cNvSpPr>
            <a:spLocks noGrp="1" noChangeArrowheads="1"/>
          </p:cNvSpPr>
          <p:nvPr>
            <p:ph type="sldNum" sz="quarter" idx="4"/>
          </p:nvPr>
        </p:nvSpPr>
        <p:spPr bwMode="auto">
          <a:xfrm>
            <a:off x="6604000" y="6229350"/>
            <a:ext cx="1828800" cy="514351"/>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smtClean="0"/>
            </a:lvl1pPr>
          </a:lstStyle>
          <a:p>
            <a:pPr>
              <a:defRPr/>
            </a:pPr>
            <a:fld id="{E4DBED85-04CB-4499-9D7D-2E2371ACCD1A}" type="slidenum">
              <a:rPr lang="en-GB"/>
              <a:pPr>
                <a:defRPr/>
              </a:pPr>
              <a:t>‹#›</a:t>
            </a:fld>
            <a:endParaRPr lang="en-GB"/>
          </a:p>
        </p:txBody>
      </p:sp>
      <p:sp>
        <p:nvSpPr>
          <p:cNvPr id="1029" name="Rectangle 6"/>
          <p:cNvSpPr>
            <a:spLocks noGrp="1" noChangeArrowheads="1"/>
          </p:cNvSpPr>
          <p:nvPr>
            <p:ph type="title"/>
          </p:nvPr>
        </p:nvSpPr>
        <p:spPr bwMode="auto">
          <a:xfrm>
            <a:off x="266700" y="333375"/>
            <a:ext cx="8553450" cy="935039"/>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Slide Title</a:t>
            </a:r>
          </a:p>
        </p:txBody>
      </p:sp>
      <p:sp>
        <p:nvSpPr>
          <p:cNvPr id="1030" name="Rectangle 7"/>
          <p:cNvSpPr>
            <a:spLocks noGrp="1" noChangeArrowheads="1"/>
          </p:cNvSpPr>
          <p:nvPr>
            <p:ph type="body" idx="1"/>
          </p:nvPr>
        </p:nvSpPr>
        <p:spPr bwMode="auto">
          <a:xfrm>
            <a:off x="323850" y="1484316"/>
            <a:ext cx="8351838" cy="55133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2536" name="Rectangle 8"/>
          <p:cNvSpPr>
            <a:spLocks noChangeArrowheads="1"/>
          </p:cNvSpPr>
          <p:nvPr/>
        </p:nvSpPr>
        <p:spPr bwMode="auto">
          <a:xfrm>
            <a:off x="6300790" y="3"/>
            <a:ext cx="2663825" cy="369974"/>
          </a:xfrm>
          <a:prstGeom prst="rect">
            <a:avLst/>
          </a:prstGeom>
          <a:noFill/>
          <a:ln w="9525">
            <a:noFill/>
            <a:miter lim="800000"/>
            <a:headEnd/>
            <a:tailEnd/>
          </a:ln>
          <a:effectLst/>
        </p:spPr>
        <p:txBody>
          <a:bodyPr lIns="92075" tIns="46038" rIns="92075" bIns="46038">
            <a:spAutoFit/>
          </a:bodyPr>
          <a:lstStyle/>
          <a:p>
            <a:pPr algn="r">
              <a:defRPr/>
            </a:pPr>
            <a:r>
              <a:rPr lang="en-GB"/>
              <a:t>EE-I - </a:t>
            </a:r>
            <a:fld id="{5DBB9CFC-CD61-41D4-B6FA-BF16FE3F4059}" type="slidenum">
              <a:rPr lang="en-GB"/>
              <a:pPr algn="r">
                <a:defRPr/>
              </a:pPr>
              <a:t>‹#›</a:t>
            </a:fld>
            <a:endParaRPr lang="en-GB"/>
          </a:p>
        </p:txBody>
      </p:sp>
      <p:sp>
        <p:nvSpPr>
          <p:cNvPr id="22545" name="Rectangle 17"/>
          <p:cNvSpPr>
            <a:spLocks noChangeArrowheads="1"/>
          </p:cNvSpPr>
          <p:nvPr userDrawn="1"/>
        </p:nvSpPr>
        <p:spPr bwMode="auto">
          <a:xfrm>
            <a:off x="179391" y="1341440"/>
            <a:ext cx="8713787" cy="71437"/>
          </a:xfrm>
          <a:prstGeom prst="rect">
            <a:avLst/>
          </a:prstGeom>
          <a:solidFill>
            <a:srgbClr val="3366FF"/>
          </a:solidFill>
          <a:ln w="12700" algn="ctr">
            <a:noFill/>
            <a:miter lim="800000"/>
            <a:headEnd/>
            <a:tailEnd/>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chemeClr val="tx2"/>
          </a:solidFill>
          <a:latin typeface="+mj-lt"/>
          <a:ea typeface="+mj-ea"/>
          <a:cs typeface="+mj-cs"/>
        </a:defRPr>
      </a:lvl1pPr>
      <a:lvl2pPr algn="l" rtl="0" eaLnBrk="0" fontAlgn="base" hangingPunct="0">
        <a:lnSpc>
          <a:spcPct val="90000"/>
        </a:lnSpc>
        <a:spcBef>
          <a:spcPct val="0"/>
        </a:spcBef>
        <a:spcAft>
          <a:spcPct val="0"/>
        </a:spcAft>
        <a:defRPr sz="3200" b="1">
          <a:solidFill>
            <a:schemeClr val="tx2"/>
          </a:solidFill>
          <a:latin typeface="Times New Roman" pitchFamily="18" charset="0"/>
        </a:defRPr>
      </a:lvl2pPr>
      <a:lvl3pPr algn="l" rtl="0" eaLnBrk="0" fontAlgn="base" hangingPunct="0">
        <a:lnSpc>
          <a:spcPct val="90000"/>
        </a:lnSpc>
        <a:spcBef>
          <a:spcPct val="0"/>
        </a:spcBef>
        <a:spcAft>
          <a:spcPct val="0"/>
        </a:spcAft>
        <a:defRPr sz="3200" b="1">
          <a:solidFill>
            <a:schemeClr val="tx2"/>
          </a:solidFill>
          <a:latin typeface="Times New Roman" pitchFamily="18" charset="0"/>
        </a:defRPr>
      </a:lvl3pPr>
      <a:lvl4pPr algn="l" rtl="0" eaLnBrk="0" fontAlgn="base" hangingPunct="0">
        <a:lnSpc>
          <a:spcPct val="90000"/>
        </a:lnSpc>
        <a:spcBef>
          <a:spcPct val="0"/>
        </a:spcBef>
        <a:spcAft>
          <a:spcPct val="0"/>
        </a:spcAft>
        <a:defRPr sz="3200" b="1">
          <a:solidFill>
            <a:schemeClr val="tx2"/>
          </a:solidFill>
          <a:latin typeface="Times New Roman" pitchFamily="18" charset="0"/>
        </a:defRPr>
      </a:lvl4pPr>
      <a:lvl5pPr algn="l" rtl="0" eaLnBrk="0" fontAlgn="base" hangingPunct="0">
        <a:lnSpc>
          <a:spcPct val="90000"/>
        </a:lnSpc>
        <a:spcBef>
          <a:spcPct val="0"/>
        </a:spcBef>
        <a:spcAft>
          <a:spcPct val="0"/>
        </a:spcAft>
        <a:defRPr sz="3200" b="1">
          <a:solidFill>
            <a:schemeClr val="tx2"/>
          </a:solidFill>
          <a:latin typeface="Times New Roman" pitchFamily="18" charset="0"/>
        </a:defRPr>
      </a:lvl5pPr>
      <a:lvl6pPr marL="457200" algn="l" rtl="0" eaLnBrk="0" fontAlgn="base" hangingPunct="0">
        <a:lnSpc>
          <a:spcPct val="90000"/>
        </a:lnSpc>
        <a:spcBef>
          <a:spcPct val="0"/>
        </a:spcBef>
        <a:spcAft>
          <a:spcPct val="0"/>
        </a:spcAft>
        <a:defRPr sz="3200" b="1">
          <a:solidFill>
            <a:schemeClr val="tx2"/>
          </a:solidFill>
          <a:latin typeface="Times New Roman" pitchFamily="18" charset="0"/>
        </a:defRPr>
      </a:lvl6pPr>
      <a:lvl7pPr marL="914400" algn="l" rtl="0" eaLnBrk="0" fontAlgn="base" hangingPunct="0">
        <a:lnSpc>
          <a:spcPct val="90000"/>
        </a:lnSpc>
        <a:spcBef>
          <a:spcPct val="0"/>
        </a:spcBef>
        <a:spcAft>
          <a:spcPct val="0"/>
        </a:spcAft>
        <a:defRPr sz="3200" b="1">
          <a:solidFill>
            <a:schemeClr val="tx2"/>
          </a:solidFill>
          <a:latin typeface="Times New Roman" pitchFamily="18" charset="0"/>
        </a:defRPr>
      </a:lvl7pPr>
      <a:lvl8pPr marL="1371600" algn="l" rtl="0" eaLnBrk="0" fontAlgn="base" hangingPunct="0">
        <a:lnSpc>
          <a:spcPct val="90000"/>
        </a:lnSpc>
        <a:spcBef>
          <a:spcPct val="0"/>
        </a:spcBef>
        <a:spcAft>
          <a:spcPct val="0"/>
        </a:spcAft>
        <a:defRPr sz="3200" b="1">
          <a:solidFill>
            <a:schemeClr val="tx2"/>
          </a:solidFill>
          <a:latin typeface="Times New Roman" pitchFamily="18" charset="0"/>
        </a:defRPr>
      </a:lvl8pPr>
      <a:lvl9pPr marL="1828800" algn="l" rtl="0" eaLnBrk="0" fontAlgn="base" hangingPunct="0">
        <a:lnSpc>
          <a:spcPct val="90000"/>
        </a:lnSpc>
        <a:spcBef>
          <a:spcPct val="0"/>
        </a:spcBef>
        <a:spcAft>
          <a:spcPct val="0"/>
        </a:spcAft>
        <a:defRPr sz="3200" b="1">
          <a:solidFill>
            <a:schemeClr val="tx2"/>
          </a:solidFill>
          <a:latin typeface="Times New Roman" pitchFamily="18" charset="0"/>
        </a:defRPr>
      </a:lvl9pPr>
    </p:titleStyle>
    <p:bodyStyle>
      <a:lvl1pPr marL="285750" indent="-285750" algn="l" rtl="0" eaLnBrk="0" fontAlgn="base" hangingPunct="0">
        <a:lnSpc>
          <a:spcPct val="90000"/>
        </a:lnSpc>
        <a:spcBef>
          <a:spcPct val="30000"/>
        </a:spcBef>
        <a:spcAft>
          <a:spcPct val="0"/>
        </a:spcAft>
        <a:buClr>
          <a:srgbClr val="0000FF"/>
        </a:buClr>
        <a:buFont typeface="Wingdings" pitchFamily="2" charset="2"/>
        <a:buChar char="§"/>
        <a:defRPr sz="28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rgbClr val="FF3300"/>
        </a:buClr>
        <a:buSzPct val="100000"/>
        <a:buChar char="•"/>
        <a:defRPr sz="28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400" b="1">
          <a:solidFill>
            <a:schemeClr val="tx1"/>
          </a:solidFill>
          <a:latin typeface="+mn-lt"/>
        </a:defRPr>
      </a:lvl3pPr>
      <a:lvl4pPr marL="1543050" indent="-171450" algn="l" rtl="0" eaLnBrk="0" fontAlgn="base" hangingPunct="0">
        <a:lnSpc>
          <a:spcPct val="90000"/>
        </a:lnSpc>
        <a:spcBef>
          <a:spcPct val="30000"/>
        </a:spcBef>
        <a:spcAft>
          <a:spcPct val="0"/>
        </a:spcAft>
        <a:buSzPct val="75000"/>
        <a:buFont typeface="Monotype Sorts" pitchFamily="2" charset="2"/>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a:lstStyle/>
          <a:p>
            <a:r>
              <a:rPr lang="en-GB" smtClean="0"/>
              <a:t>Regulations &amp; Codes of Practice </a:t>
            </a:r>
          </a:p>
        </p:txBody>
      </p:sp>
      <p:pic>
        <p:nvPicPr>
          <p:cNvPr id="2052" name="Picture 13" descr="bangor_building"/>
          <p:cNvPicPr>
            <a:picLocks noChangeAspect="1" noChangeArrowheads="1"/>
          </p:cNvPicPr>
          <p:nvPr/>
        </p:nvPicPr>
        <p:blipFill>
          <a:blip r:embed="rId3" cstate="print"/>
          <a:srcRect/>
          <a:stretch>
            <a:fillRect/>
          </a:stretch>
        </p:blipFill>
        <p:spPr bwMode="auto">
          <a:xfrm>
            <a:off x="1979613" y="1557340"/>
            <a:ext cx="5135562" cy="494823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a:xfrm>
            <a:off x="266700" y="333375"/>
            <a:ext cx="8877300" cy="935039"/>
          </a:xfrm>
        </p:spPr>
        <p:txBody>
          <a:bodyPr/>
          <a:lstStyle/>
          <a:p>
            <a:r>
              <a:rPr lang="en-GB" smtClean="0"/>
              <a:t>Assessment of UG and PGT Students -Examples</a:t>
            </a:r>
          </a:p>
        </p:txBody>
      </p:sp>
      <p:sp>
        <p:nvSpPr>
          <p:cNvPr id="10243" name="Rectangle 7"/>
          <p:cNvSpPr>
            <a:spLocks noChangeArrowheads="1"/>
          </p:cNvSpPr>
          <p:nvPr/>
        </p:nvSpPr>
        <p:spPr bwMode="auto">
          <a:xfrm>
            <a:off x="250828" y="1557340"/>
            <a:ext cx="3313113" cy="503237"/>
          </a:xfrm>
          <a:prstGeom prst="rect">
            <a:avLst/>
          </a:prstGeom>
          <a:solidFill>
            <a:schemeClr val="accent1"/>
          </a:solidFill>
          <a:ln w="12700" algn="ctr">
            <a:noFill/>
            <a:miter lim="800000"/>
            <a:headEnd/>
            <a:tailEnd/>
          </a:ln>
        </p:spPr>
        <p:txBody>
          <a:bodyPr wrap="none"/>
          <a:lstStyle/>
          <a:p>
            <a:r>
              <a:rPr lang="en-GB" sz="2400" dirty="0" smtClean="0"/>
              <a:t>Assessment Framework</a:t>
            </a:r>
            <a:endParaRPr lang="en-GB" sz="2400" dirty="0"/>
          </a:p>
        </p:txBody>
      </p:sp>
      <p:sp>
        <p:nvSpPr>
          <p:cNvPr id="10244" name="Rectangle 8"/>
          <p:cNvSpPr>
            <a:spLocks noChangeArrowheads="1"/>
          </p:cNvSpPr>
          <p:nvPr/>
        </p:nvSpPr>
        <p:spPr bwMode="auto">
          <a:xfrm>
            <a:off x="250828" y="2205040"/>
            <a:ext cx="3313113" cy="503237"/>
          </a:xfrm>
          <a:prstGeom prst="rect">
            <a:avLst/>
          </a:prstGeom>
          <a:solidFill>
            <a:schemeClr val="accent1"/>
          </a:solidFill>
          <a:ln w="12700" algn="ctr">
            <a:noFill/>
            <a:miter lim="800000"/>
            <a:headEnd/>
            <a:tailEnd/>
          </a:ln>
        </p:spPr>
        <p:txBody>
          <a:bodyPr wrap="none"/>
          <a:lstStyle/>
          <a:p>
            <a:r>
              <a:rPr lang="en-GB" sz="2400" dirty="0" smtClean="0"/>
              <a:t>Marking</a:t>
            </a:r>
            <a:endParaRPr lang="en-GB" sz="2400" dirty="0"/>
          </a:p>
        </p:txBody>
      </p:sp>
      <p:sp>
        <p:nvSpPr>
          <p:cNvPr id="10245" name="Rectangle 9"/>
          <p:cNvSpPr>
            <a:spLocks noChangeArrowheads="1"/>
          </p:cNvSpPr>
          <p:nvPr/>
        </p:nvSpPr>
        <p:spPr bwMode="auto">
          <a:xfrm>
            <a:off x="250828" y="2854326"/>
            <a:ext cx="3313113" cy="503239"/>
          </a:xfrm>
          <a:prstGeom prst="rect">
            <a:avLst/>
          </a:prstGeom>
          <a:solidFill>
            <a:schemeClr val="accent1"/>
          </a:solidFill>
          <a:ln w="12700" algn="ctr">
            <a:noFill/>
            <a:miter lim="800000"/>
            <a:headEnd/>
            <a:tailEnd/>
          </a:ln>
        </p:spPr>
        <p:txBody>
          <a:bodyPr wrap="none"/>
          <a:lstStyle/>
          <a:p>
            <a:r>
              <a:rPr lang="en-GB" sz="2400"/>
              <a:t>Feedback</a:t>
            </a:r>
          </a:p>
        </p:txBody>
      </p:sp>
      <p:sp>
        <p:nvSpPr>
          <p:cNvPr id="10246" name="Rectangle 10"/>
          <p:cNvSpPr>
            <a:spLocks noChangeArrowheads="1"/>
          </p:cNvSpPr>
          <p:nvPr/>
        </p:nvSpPr>
        <p:spPr bwMode="auto">
          <a:xfrm>
            <a:off x="250828" y="3502026"/>
            <a:ext cx="3313113" cy="503239"/>
          </a:xfrm>
          <a:prstGeom prst="rect">
            <a:avLst/>
          </a:prstGeom>
          <a:solidFill>
            <a:schemeClr val="accent1"/>
          </a:solidFill>
          <a:ln w="12700" algn="ctr">
            <a:noFill/>
            <a:miter lim="800000"/>
            <a:headEnd/>
            <a:tailEnd/>
          </a:ln>
        </p:spPr>
        <p:txBody>
          <a:bodyPr wrap="none"/>
          <a:lstStyle/>
          <a:p>
            <a:r>
              <a:rPr lang="en-GB" sz="2400"/>
              <a:t>Degree Classification</a:t>
            </a:r>
          </a:p>
        </p:txBody>
      </p:sp>
      <p:sp>
        <p:nvSpPr>
          <p:cNvPr id="10247" name="Rectangle 12"/>
          <p:cNvSpPr>
            <a:spLocks noChangeArrowheads="1"/>
          </p:cNvSpPr>
          <p:nvPr/>
        </p:nvSpPr>
        <p:spPr bwMode="auto">
          <a:xfrm>
            <a:off x="4211639" y="1557340"/>
            <a:ext cx="4248150" cy="2447925"/>
          </a:xfrm>
          <a:prstGeom prst="rect">
            <a:avLst/>
          </a:prstGeom>
          <a:solidFill>
            <a:srgbClr val="99CCFF"/>
          </a:solidFill>
          <a:ln w="12700" algn="ctr">
            <a:solidFill>
              <a:schemeClr val="accent1"/>
            </a:solidFill>
            <a:miter lim="800000"/>
            <a:headEnd/>
            <a:tailEnd/>
          </a:ln>
        </p:spPr>
        <p:txBody>
          <a:bodyPr wrap="none" anchor="ctr"/>
          <a:lstStyle/>
          <a:p>
            <a:pPr>
              <a:buFontTx/>
              <a:buChar char="•"/>
            </a:pPr>
            <a:r>
              <a:rPr lang="en-GB" sz="2400" dirty="0" smtClean="0"/>
              <a:t> Weighting </a:t>
            </a:r>
            <a:r>
              <a:rPr lang="en-GB" sz="2400" dirty="0"/>
              <a:t>of final year work</a:t>
            </a:r>
          </a:p>
          <a:p>
            <a:pPr>
              <a:buFontTx/>
              <a:buChar char="•"/>
            </a:pPr>
            <a:r>
              <a:rPr lang="en-GB" sz="2400" dirty="0" smtClean="0"/>
              <a:t> Credits </a:t>
            </a:r>
            <a:r>
              <a:rPr lang="en-GB" sz="2400" dirty="0"/>
              <a:t>from final year work</a:t>
            </a:r>
          </a:p>
          <a:p>
            <a:pPr>
              <a:buFontTx/>
              <a:buChar char="•"/>
            </a:pPr>
            <a:r>
              <a:rPr lang="en-GB" sz="2400" dirty="0" smtClean="0"/>
              <a:t> Rounding </a:t>
            </a:r>
            <a:r>
              <a:rPr lang="en-GB" sz="2400" dirty="0"/>
              <a:t>of marks</a:t>
            </a:r>
          </a:p>
          <a:p>
            <a:pPr>
              <a:buFontTx/>
              <a:buChar char="•"/>
            </a:pPr>
            <a:r>
              <a:rPr lang="en-GB" sz="2400" dirty="0" smtClean="0"/>
              <a:t> Borderline </a:t>
            </a:r>
            <a:r>
              <a:rPr lang="en-GB" sz="2400" dirty="0"/>
              <a:t>results</a:t>
            </a:r>
          </a:p>
        </p:txBody>
      </p:sp>
      <p:sp>
        <p:nvSpPr>
          <p:cNvPr id="10248" name="Rectangle 13"/>
          <p:cNvSpPr>
            <a:spLocks noChangeArrowheads="1"/>
          </p:cNvSpPr>
          <p:nvPr/>
        </p:nvSpPr>
        <p:spPr bwMode="auto">
          <a:xfrm>
            <a:off x="3563938" y="3502026"/>
            <a:ext cx="215900" cy="503239"/>
          </a:xfrm>
          <a:prstGeom prst="rect">
            <a:avLst/>
          </a:prstGeom>
          <a:solidFill>
            <a:srgbClr val="99CCFF"/>
          </a:solidFill>
          <a:ln w="12700" algn="ctr">
            <a:solidFill>
              <a:schemeClr val="accent1"/>
            </a:solidFill>
            <a:miter lim="800000"/>
            <a:headEnd/>
            <a:tailEnd/>
          </a:ln>
        </p:spPr>
        <p:txBody>
          <a:bodyPr wrap="none" anchor="ctr"/>
          <a:lstStyle/>
          <a:p>
            <a:pPr algn="ctr"/>
            <a:endParaRPr lang="en-US"/>
          </a:p>
        </p:txBody>
      </p:sp>
      <p:pic>
        <p:nvPicPr>
          <p:cNvPr id="10249" name="Picture 20" descr="new03"/>
          <p:cNvPicPr>
            <a:picLocks noGrp="1" noChangeAspect="1" noChangeArrowheads="1"/>
          </p:cNvPicPr>
          <p:nvPr>
            <p:ph idx="1"/>
          </p:nvPr>
        </p:nvPicPr>
        <p:blipFill>
          <a:blip r:embed="rId3" cstate="print"/>
          <a:srcRect/>
          <a:stretch>
            <a:fillRect/>
          </a:stretch>
        </p:blipFill>
        <p:spPr>
          <a:xfrm>
            <a:off x="6804026" y="3713166"/>
            <a:ext cx="1919288" cy="2884487"/>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Summary and Conclusions</a:t>
            </a:r>
          </a:p>
        </p:txBody>
      </p:sp>
      <p:sp>
        <p:nvSpPr>
          <p:cNvPr id="11267" name="Rectangle 3"/>
          <p:cNvSpPr>
            <a:spLocks noGrp="1" noChangeArrowheads="1"/>
          </p:cNvSpPr>
          <p:nvPr>
            <p:ph type="body" idx="1"/>
          </p:nvPr>
        </p:nvSpPr>
        <p:spPr>
          <a:xfrm>
            <a:off x="323853" y="1484316"/>
            <a:ext cx="8569325" cy="5513387"/>
          </a:xfrm>
        </p:spPr>
        <p:txBody>
          <a:bodyPr/>
          <a:lstStyle/>
          <a:p>
            <a:r>
              <a:rPr lang="en-GB" smtClean="0"/>
              <a:t>Regulations and codes of practice are there to be followed.</a:t>
            </a:r>
          </a:p>
          <a:p>
            <a:r>
              <a:rPr lang="en-GB" smtClean="0"/>
              <a:t>Examination Boards are expected to exercise judgment.</a:t>
            </a:r>
          </a:p>
          <a:p>
            <a:r>
              <a:rPr lang="en-GB" smtClean="0"/>
              <a:t>External Examiners can comment on Regulations/Codes &amp; implementation in their reports.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dirty="0" smtClean="0"/>
              <a:t>Types of Documents</a:t>
            </a:r>
          </a:p>
        </p:txBody>
      </p:sp>
      <p:sp>
        <p:nvSpPr>
          <p:cNvPr id="203806" name="Rectangle 30"/>
          <p:cNvSpPr>
            <a:spLocks noChangeArrowheads="1"/>
          </p:cNvSpPr>
          <p:nvPr/>
        </p:nvSpPr>
        <p:spPr bwMode="auto">
          <a:xfrm>
            <a:off x="1331916" y="5157788"/>
            <a:ext cx="6192837" cy="792163"/>
          </a:xfrm>
          <a:prstGeom prst="rect">
            <a:avLst/>
          </a:prstGeom>
          <a:solidFill>
            <a:srgbClr val="3366FF"/>
          </a:solidFill>
          <a:ln w="12700" algn="ctr">
            <a:solidFill>
              <a:schemeClr val="accent1"/>
            </a:solidFill>
            <a:miter lim="800000"/>
            <a:headEnd/>
            <a:tailEnd/>
          </a:ln>
        </p:spPr>
        <p:txBody>
          <a:bodyPr wrap="none" anchor="ctr"/>
          <a:lstStyle/>
          <a:p>
            <a:pPr algn="ctr"/>
            <a:r>
              <a:rPr lang="en-GB" sz="3200" dirty="0">
                <a:solidFill>
                  <a:srgbClr val="FFFF00"/>
                </a:solidFill>
              </a:rPr>
              <a:t>Quality Assurance Manual </a:t>
            </a:r>
          </a:p>
        </p:txBody>
      </p:sp>
      <p:pic>
        <p:nvPicPr>
          <p:cNvPr id="3078" name="Picture 33" descr="library"/>
          <p:cNvPicPr>
            <a:picLocks noChangeAspect="1" noChangeArrowheads="1"/>
          </p:cNvPicPr>
          <p:nvPr/>
        </p:nvPicPr>
        <p:blipFill>
          <a:blip r:embed="rId3" cstate="print"/>
          <a:srcRect/>
          <a:stretch>
            <a:fillRect/>
          </a:stretch>
        </p:blipFill>
        <p:spPr bwMode="auto">
          <a:xfrm>
            <a:off x="323852" y="2997201"/>
            <a:ext cx="1965325" cy="1968500"/>
          </a:xfrm>
          <a:prstGeom prst="rect">
            <a:avLst/>
          </a:prstGeom>
          <a:noFill/>
          <a:ln w="9525">
            <a:noFill/>
            <a:miter lim="800000"/>
            <a:headEnd/>
            <a:tailEnd/>
          </a:ln>
        </p:spPr>
      </p:pic>
      <p:grpSp>
        <p:nvGrpSpPr>
          <p:cNvPr id="3079" name="Group 37"/>
          <p:cNvGrpSpPr>
            <a:grpSpLocks/>
          </p:cNvGrpSpPr>
          <p:nvPr/>
        </p:nvGrpSpPr>
        <p:grpSpPr bwMode="auto">
          <a:xfrm>
            <a:off x="4643439" y="1628777"/>
            <a:ext cx="4248150" cy="2519363"/>
            <a:chOff x="1520" y="1072"/>
            <a:chExt cx="2676" cy="1587"/>
          </a:xfrm>
        </p:grpSpPr>
        <p:sp>
          <p:nvSpPr>
            <p:cNvPr id="3081" name="Rectangle 15"/>
            <p:cNvSpPr>
              <a:spLocks noChangeArrowheads="1"/>
            </p:cNvSpPr>
            <p:nvPr/>
          </p:nvSpPr>
          <p:spPr bwMode="auto">
            <a:xfrm>
              <a:off x="1520" y="1072"/>
              <a:ext cx="2676" cy="363"/>
            </a:xfrm>
            <a:prstGeom prst="rect">
              <a:avLst/>
            </a:prstGeom>
            <a:solidFill>
              <a:schemeClr val="accent1"/>
            </a:solidFill>
            <a:ln w="12700" algn="ctr">
              <a:noFill/>
              <a:miter lim="800000"/>
              <a:headEnd/>
              <a:tailEnd/>
            </a:ln>
          </p:spPr>
          <p:txBody>
            <a:bodyPr wrap="none" anchor="ctr"/>
            <a:lstStyle/>
            <a:p>
              <a:pPr algn="ctr"/>
              <a:r>
                <a:rPr lang="en-GB" sz="2800"/>
                <a:t>Regulations</a:t>
              </a:r>
            </a:p>
          </p:txBody>
        </p:sp>
        <p:sp>
          <p:nvSpPr>
            <p:cNvPr id="3082" name="Rectangle 16"/>
            <p:cNvSpPr>
              <a:spLocks noChangeArrowheads="1"/>
            </p:cNvSpPr>
            <p:nvPr/>
          </p:nvSpPr>
          <p:spPr bwMode="auto">
            <a:xfrm>
              <a:off x="1520" y="1480"/>
              <a:ext cx="2676" cy="363"/>
            </a:xfrm>
            <a:prstGeom prst="rect">
              <a:avLst/>
            </a:prstGeom>
            <a:solidFill>
              <a:schemeClr val="accent1"/>
            </a:solidFill>
            <a:ln w="12700" algn="ctr">
              <a:noFill/>
              <a:miter lim="800000"/>
              <a:headEnd/>
              <a:tailEnd/>
            </a:ln>
          </p:spPr>
          <p:txBody>
            <a:bodyPr wrap="none" anchor="ctr"/>
            <a:lstStyle/>
            <a:p>
              <a:pPr algn="ctr"/>
              <a:r>
                <a:rPr lang="en-GB" sz="2800"/>
                <a:t>Codes of Practice</a:t>
              </a:r>
            </a:p>
          </p:txBody>
        </p:sp>
        <p:sp>
          <p:nvSpPr>
            <p:cNvPr id="3083" name="Rectangle 17"/>
            <p:cNvSpPr>
              <a:spLocks noChangeArrowheads="1"/>
            </p:cNvSpPr>
            <p:nvPr/>
          </p:nvSpPr>
          <p:spPr bwMode="auto">
            <a:xfrm>
              <a:off x="1520" y="1888"/>
              <a:ext cx="2676" cy="363"/>
            </a:xfrm>
            <a:prstGeom prst="rect">
              <a:avLst/>
            </a:prstGeom>
            <a:solidFill>
              <a:schemeClr val="accent1"/>
            </a:solidFill>
            <a:ln w="12700" algn="ctr">
              <a:noFill/>
              <a:miter lim="800000"/>
              <a:headEnd/>
              <a:tailEnd/>
            </a:ln>
          </p:spPr>
          <p:txBody>
            <a:bodyPr wrap="none" anchor="ctr"/>
            <a:lstStyle/>
            <a:p>
              <a:pPr algn="ctr"/>
              <a:r>
                <a:rPr lang="en-GB" sz="2800"/>
                <a:t>Procedures</a:t>
              </a:r>
            </a:p>
          </p:txBody>
        </p:sp>
        <p:sp>
          <p:nvSpPr>
            <p:cNvPr id="3084" name="Rectangle 28"/>
            <p:cNvSpPr>
              <a:spLocks noChangeArrowheads="1"/>
            </p:cNvSpPr>
            <p:nvPr/>
          </p:nvSpPr>
          <p:spPr bwMode="auto">
            <a:xfrm>
              <a:off x="1520" y="2296"/>
              <a:ext cx="2676" cy="363"/>
            </a:xfrm>
            <a:prstGeom prst="rect">
              <a:avLst/>
            </a:prstGeom>
            <a:solidFill>
              <a:schemeClr val="accent1"/>
            </a:solidFill>
            <a:ln w="12700" algn="ctr">
              <a:noFill/>
              <a:miter lim="800000"/>
              <a:headEnd/>
              <a:tailEnd/>
            </a:ln>
          </p:spPr>
          <p:txBody>
            <a:bodyPr wrap="none" anchor="ctr"/>
            <a:lstStyle/>
            <a:p>
              <a:pPr algn="ctr"/>
              <a:r>
                <a:rPr lang="en-GB" sz="2800" dirty="0"/>
                <a:t>Guidelines</a:t>
              </a:r>
            </a:p>
          </p:txBody>
        </p:sp>
      </p:grpSp>
      <p:pic>
        <p:nvPicPr>
          <p:cNvPr id="3080" name="Picture 16" descr="english-logo.jpg"/>
          <p:cNvPicPr>
            <a:picLocks noChangeAspect="1"/>
          </p:cNvPicPr>
          <p:nvPr/>
        </p:nvPicPr>
        <p:blipFill>
          <a:blip r:embed="rId4" cstate="print"/>
          <a:srcRect/>
          <a:stretch>
            <a:fillRect/>
          </a:stretch>
        </p:blipFill>
        <p:spPr bwMode="auto">
          <a:xfrm>
            <a:off x="323851" y="1628777"/>
            <a:ext cx="4197350" cy="1223963"/>
          </a:xfrm>
          <a:prstGeom prst="rect">
            <a:avLst/>
          </a:prstGeom>
          <a:noFill/>
          <a:ln w="9525">
            <a:noFill/>
            <a:miter lim="800000"/>
            <a:headEnd/>
            <a:tailEnd/>
          </a:ln>
        </p:spPr>
      </p:pic>
      <p:sp>
        <p:nvSpPr>
          <p:cNvPr id="14" name="Rectangle 28"/>
          <p:cNvSpPr>
            <a:spLocks noChangeArrowheads="1"/>
          </p:cNvSpPr>
          <p:nvPr/>
        </p:nvSpPr>
        <p:spPr bwMode="auto">
          <a:xfrm>
            <a:off x="4633916" y="4286144"/>
            <a:ext cx="4248150" cy="576263"/>
          </a:xfrm>
          <a:prstGeom prst="rect">
            <a:avLst/>
          </a:prstGeom>
          <a:solidFill>
            <a:schemeClr val="accent1"/>
          </a:solidFill>
          <a:ln w="12700" algn="ctr">
            <a:noFill/>
            <a:miter lim="800000"/>
            <a:headEnd/>
            <a:tailEnd/>
          </a:ln>
        </p:spPr>
        <p:txBody>
          <a:bodyPr wrap="none" anchor="ctr"/>
          <a:lstStyle/>
          <a:p>
            <a:pPr algn="ctr"/>
            <a:r>
              <a:rPr lang="en-GB" sz="2800" dirty="0" smtClean="0"/>
              <a:t>+ Discipline and Suitability</a:t>
            </a:r>
            <a:endParaRPr lang="en-GB" sz="2800" dirty="0"/>
          </a:p>
        </p:txBody>
      </p:sp>
      <p:sp>
        <p:nvSpPr>
          <p:cNvPr id="15" name="Rectangle 30"/>
          <p:cNvSpPr>
            <a:spLocks noChangeArrowheads="1"/>
          </p:cNvSpPr>
          <p:nvPr/>
        </p:nvSpPr>
        <p:spPr bwMode="auto">
          <a:xfrm>
            <a:off x="449168" y="5149878"/>
            <a:ext cx="8280596" cy="792163"/>
          </a:xfrm>
          <a:prstGeom prst="rect">
            <a:avLst/>
          </a:prstGeom>
          <a:solidFill>
            <a:srgbClr val="3366FF"/>
          </a:solidFill>
          <a:ln w="12700" algn="ctr">
            <a:solidFill>
              <a:schemeClr val="accent1"/>
            </a:solidFill>
            <a:miter lim="800000"/>
            <a:headEnd/>
            <a:tailEnd/>
          </a:ln>
        </p:spPr>
        <p:txBody>
          <a:bodyPr wrap="none" anchor="ctr"/>
          <a:lstStyle/>
          <a:p>
            <a:pPr algn="ctr"/>
            <a:r>
              <a:rPr lang="en-GB" sz="3200" dirty="0" smtClean="0">
                <a:solidFill>
                  <a:srgbClr val="FFFF00"/>
                </a:solidFill>
              </a:rPr>
              <a:t>Validation Manual / Franchise Guidelines</a:t>
            </a:r>
            <a:endParaRPr lang="en-GB" sz="3200" dirty="0">
              <a:solidFill>
                <a:srgbClr val="FFFF00"/>
              </a:solidFill>
            </a:endParaRPr>
          </a:p>
        </p:txBody>
      </p:sp>
      <p:pic>
        <p:nvPicPr>
          <p:cNvPr id="1026" name="Picture 2" descr="The Quality Assurance Agency for Higher Educ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2526" y="3356992"/>
            <a:ext cx="2196488" cy="758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heckerboard(across)">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03806"/>
                                        </p:tgtEl>
                                        <p:attrNameLst>
                                          <p:attrName>style.visibility</p:attrName>
                                        </p:attrNameLst>
                                      </p:cBhvr>
                                      <p:to>
                                        <p:strVal val="visible"/>
                                      </p:to>
                                    </p:set>
                                    <p:animEffect transition="in" filter="blinds(horizontal)">
                                      <p:cBhvr>
                                        <p:cTn id="16" dur="500"/>
                                        <p:tgtEl>
                                          <p:spTgt spid="20380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806"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Regulations – Type of Documents </a:t>
            </a:r>
            <a:r>
              <a:rPr lang="en-GB" sz="2400" baseline="50000" dirty="0" smtClean="0"/>
              <a:t>22/10/18</a:t>
            </a:r>
            <a:endParaRPr lang="en-GB" sz="2400" baseline="50000" dirty="0"/>
          </a:p>
        </p:txBody>
      </p:sp>
      <p:grpSp>
        <p:nvGrpSpPr>
          <p:cNvPr id="5" name="Group 37"/>
          <p:cNvGrpSpPr>
            <a:grpSpLocks/>
          </p:cNvGrpSpPr>
          <p:nvPr/>
        </p:nvGrpSpPr>
        <p:grpSpPr bwMode="auto">
          <a:xfrm>
            <a:off x="323528" y="1701725"/>
            <a:ext cx="4248150" cy="2519363"/>
            <a:chOff x="1520" y="1072"/>
            <a:chExt cx="2676" cy="1587"/>
          </a:xfrm>
        </p:grpSpPr>
        <p:sp>
          <p:nvSpPr>
            <p:cNvPr id="6" name="Rectangle 15"/>
            <p:cNvSpPr>
              <a:spLocks noChangeArrowheads="1"/>
            </p:cNvSpPr>
            <p:nvPr/>
          </p:nvSpPr>
          <p:spPr bwMode="auto">
            <a:xfrm>
              <a:off x="1520" y="1072"/>
              <a:ext cx="2676" cy="363"/>
            </a:xfrm>
            <a:prstGeom prst="rect">
              <a:avLst/>
            </a:prstGeom>
            <a:solidFill>
              <a:schemeClr val="accent1"/>
            </a:solidFill>
            <a:ln w="12700" algn="ctr">
              <a:noFill/>
              <a:miter lim="800000"/>
              <a:headEnd/>
              <a:tailEnd/>
            </a:ln>
          </p:spPr>
          <p:txBody>
            <a:bodyPr wrap="none" anchor="ctr"/>
            <a:lstStyle/>
            <a:p>
              <a:r>
                <a:rPr lang="en-GB" sz="2800" dirty="0" smtClean="0"/>
                <a:t>       Regulations </a:t>
              </a:r>
              <a:r>
                <a:rPr lang="en-GB" sz="2800" baseline="30000" dirty="0" smtClean="0"/>
                <a:t>9</a:t>
              </a:r>
              <a:endParaRPr lang="en-GB" sz="2800" baseline="30000" dirty="0"/>
            </a:p>
          </p:txBody>
        </p:sp>
        <p:sp>
          <p:nvSpPr>
            <p:cNvPr id="7" name="Rectangle 16"/>
            <p:cNvSpPr>
              <a:spLocks noChangeArrowheads="1"/>
            </p:cNvSpPr>
            <p:nvPr/>
          </p:nvSpPr>
          <p:spPr bwMode="auto">
            <a:xfrm>
              <a:off x="1520" y="1480"/>
              <a:ext cx="2676" cy="363"/>
            </a:xfrm>
            <a:prstGeom prst="rect">
              <a:avLst/>
            </a:prstGeom>
            <a:solidFill>
              <a:schemeClr val="accent1"/>
            </a:solidFill>
            <a:ln w="12700" algn="ctr">
              <a:noFill/>
              <a:miter lim="800000"/>
              <a:headEnd/>
              <a:tailEnd/>
            </a:ln>
          </p:spPr>
          <p:txBody>
            <a:bodyPr wrap="none" anchor="ctr"/>
            <a:lstStyle/>
            <a:p>
              <a:r>
                <a:rPr lang="en-GB" sz="2800" dirty="0" smtClean="0"/>
                <a:t>       Codes </a:t>
              </a:r>
              <a:r>
                <a:rPr lang="en-GB" sz="2800" dirty="0"/>
                <a:t>of </a:t>
              </a:r>
              <a:r>
                <a:rPr lang="en-GB" sz="2800" dirty="0" smtClean="0"/>
                <a:t>Practice </a:t>
              </a:r>
              <a:r>
                <a:rPr lang="en-GB" sz="2800" baseline="30000" dirty="0" smtClean="0"/>
                <a:t>14</a:t>
              </a:r>
              <a:endParaRPr lang="en-GB" sz="2800" dirty="0"/>
            </a:p>
          </p:txBody>
        </p:sp>
        <p:sp>
          <p:nvSpPr>
            <p:cNvPr id="8" name="Rectangle 17"/>
            <p:cNvSpPr>
              <a:spLocks noChangeArrowheads="1"/>
            </p:cNvSpPr>
            <p:nvPr/>
          </p:nvSpPr>
          <p:spPr bwMode="auto">
            <a:xfrm>
              <a:off x="1520" y="1888"/>
              <a:ext cx="2676" cy="363"/>
            </a:xfrm>
            <a:prstGeom prst="rect">
              <a:avLst/>
            </a:prstGeom>
            <a:solidFill>
              <a:schemeClr val="accent1"/>
            </a:solidFill>
            <a:ln w="12700" algn="ctr">
              <a:noFill/>
              <a:miter lim="800000"/>
              <a:headEnd/>
              <a:tailEnd/>
            </a:ln>
          </p:spPr>
          <p:txBody>
            <a:bodyPr wrap="none" anchor="ctr"/>
            <a:lstStyle/>
            <a:p>
              <a:r>
                <a:rPr lang="en-GB" sz="2800" dirty="0" smtClean="0"/>
                <a:t>       Procedures </a:t>
              </a:r>
              <a:r>
                <a:rPr lang="en-GB" sz="2800" baseline="30000" dirty="0" smtClean="0"/>
                <a:t>8</a:t>
              </a:r>
              <a:endParaRPr lang="en-GB" sz="2800" dirty="0"/>
            </a:p>
          </p:txBody>
        </p:sp>
        <p:sp>
          <p:nvSpPr>
            <p:cNvPr id="9" name="Rectangle 28"/>
            <p:cNvSpPr>
              <a:spLocks noChangeArrowheads="1"/>
            </p:cNvSpPr>
            <p:nvPr/>
          </p:nvSpPr>
          <p:spPr bwMode="auto">
            <a:xfrm>
              <a:off x="1520" y="2296"/>
              <a:ext cx="2676" cy="363"/>
            </a:xfrm>
            <a:prstGeom prst="rect">
              <a:avLst/>
            </a:prstGeom>
            <a:solidFill>
              <a:schemeClr val="accent1"/>
            </a:solidFill>
            <a:ln w="12700" algn="ctr">
              <a:noFill/>
              <a:miter lim="800000"/>
              <a:headEnd/>
              <a:tailEnd/>
            </a:ln>
          </p:spPr>
          <p:txBody>
            <a:bodyPr wrap="none" anchor="ctr"/>
            <a:lstStyle/>
            <a:p>
              <a:r>
                <a:rPr lang="en-GB" sz="2800" dirty="0" smtClean="0"/>
                <a:t>       Guidelines </a:t>
              </a:r>
              <a:r>
                <a:rPr lang="en-GB" sz="2800" baseline="30000" dirty="0"/>
                <a:t>1</a:t>
              </a:r>
              <a:endParaRPr lang="en-GB" sz="2800" dirty="0"/>
            </a:p>
          </p:txBody>
        </p:sp>
      </p:grpSp>
      <p:sp>
        <p:nvSpPr>
          <p:cNvPr id="10" name="Rectangle 30"/>
          <p:cNvSpPr>
            <a:spLocks noChangeArrowheads="1"/>
          </p:cNvSpPr>
          <p:nvPr/>
        </p:nvSpPr>
        <p:spPr bwMode="auto">
          <a:xfrm>
            <a:off x="1456215" y="4653136"/>
            <a:ext cx="6192837" cy="792163"/>
          </a:xfrm>
          <a:prstGeom prst="rect">
            <a:avLst/>
          </a:prstGeom>
          <a:solidFill>
            <a:srgbClr val="3366FF"/>
          </a:solidFill>
          <a:ln w="12700" algn="ctr">
            <a:solidFill>
              <a:schemeClr val="accent1"/>
            </a:solidFill>
            <a:miter lim="800000"/>
            <a:headEnd/>
            <a:tailEnd/>
          </a:ln>
        </p:spPr>
        <p:txBody>
          <a:bodyPr wrap="none" anchor="ctr"/>
          <a:lstStyle/>
          <a:p>
            <a:pPr algn="ctr"/>
            <a:r>
              <a:rPr lang="en-GB" sz="3200" baseline="30000" dirty="0" smtClean="0">
                <a:solidFill>
                  <a:srgbClr val="FFFF00"/>
                </a:solidFill>
              </a:rPr>
              <a:t>32</a:t>
            </a:r>
            <a:r>
              <a:rPr lang="en-GB" sz="3200" dirty="0" smtClean="0">
                <a:solidFill>
                  <a:srgbClr val="FFFF00"/>
                </a:solidFill>
              </a:rPr>
              <a:t> </a:t>
            </a:r>
            <a:r>
              <a:rPr lang="en-GB" sz="3200" dirty="0" smtClean="0">
                <a:solidFill>
                  <a:srgbClr val="FFFF00"/>
                </a:solidFill>
              </a:rPr>
              <a:t>Quality </a:t>
            </a:r>
            <a:r>
              <a:rPr lang="en-GB" sz="3200" dirty="0">
                <a:solidFill>
                  <a:srgbClr val="FFFF00"/>
                </a:solidFill>
              </a:rPr>
              <a:t>Assurance Manual </a:t>
            </a:r>
          </a:p>
        </p:txBody>
      </p:sp>
      <p:graphicFrame>
        <p:nvGraphicFramePr>
          <p:cNvPr id="11" name="Chart 10"/>
          <p:cNvGraphicFramePr/>
          <p:nvPr>
            <p:extLst>
              <p:ext uri="{D42A27DB-BD31-4B8C-83A1-F6EECF244321}">
                <p14:modId xmlns:p14="http://schemas.microsoft.com/office/powerpoint/2010/main" val="3255470454"/>
              </p:ext>
            </p:extLst>
          </p:nvPr>
        </p:nvGraphicFramePr>
        <p:xfrm>
          <a:off x="4788024" y="1484784"/>
          <a:ext cx="4104456"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12" name="Oval 11"/>
          <p:cNvSpPr/>
          <p:nvPr/>
        </p:nvSpPr>
        <p:spPr bwMode="auto">
          <a:xfrm>
            <a:off x="467544" y="1844824"/>
            <a:ext cx="360040" cy="288032"/>
          </a:xfrm>
          <a:prstGeom prst="ellipse">
            <a:avLst/>
          </a:prstGeom>
          <a:solidFill>
            <a:srgbClr val="00B0F0"/>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467544" y="2492896"/>
            <a:ext cx="360040" cy="288032"/>
          </a:xfrm>
          <a:prstGeom prst="ellipse">
            <a:avLst/>
          </a:prstGeom>
          <a:solidFill>
            <a:srgbClr val="CC0000"/>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467544" y="3140968"/>
            <a:ext cx="360040" cy="288032"/>
          </a:xfrm>
          <a:prstGeom prst="ellipse">
            <a:avLst/>
          </a:prstGeom>
          <a:solidFill>
            <a:srgbClr val="FFFF00"/>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467544" y="3789040"/>
            <a:ext cx="360040" cy="288032"/>
          </a:xfrm>
          <a:prstGeom prst="ellipse">
            <a:avLst/>
          </a:prstGeom>
          <a:solidFill>
            <a:srgbClr val="92D050"/>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Times New Roman" pitchFamily="18" charset="0"/>
            </a:endParaRPr>
          </a:p>
        </p:txBody>
      </p:sp>
      <p:sp>
        <p:nvSpPr>
          <p:cNvPr id="16" name="Rectangle 30"/>
          <p:cNvSpPr>
            <a:spLocks noChangeArrowheads="1"/>
          </p:cNvSpPr>
          <p:nvPr/>
        </p:nvSpPr>
        <p:spPr bwMode="auto">
          <a:xfrm>
            <a:off x="1187624" y="5532440"/>
            <a:ext cx="6696743" cy="792163"/>
          </a:xfrm>
          <a:prstGeom prst="rect">
            <a:avLst/>
          </a:prstGeom>
          <a:solidFill>
            <a:srgbClr val="3366FF"/>
          </a:solidFill>
          <a:ln w="12700" algn="ctr">
            <a:solidFill>
              <a:schemeClr val="accent1"/>
            </a:solidFill>
            <a:miter lim="800000"/>
            <a:headEnd/>
            <a:tailEnd/>
          </a:ln>
        </p:spPr>
        <p:txBody>
          <a:bodyPr wrap="none" anchor="ctr"/>
          <a:lstStyle/>
          <a:p>
            <a:pPr algn="ctr"/>
            <a:r>
              <a:rPr lang="en-GB" dirty="0">
                <a:solidFill>
                  <a:srgbClr val="FFFF00"/>
                </a:solidFill>
              </a:rPr>
              <a:t>Documents </a:t>
            </a:r>
            <a:r>
              <a:rPr lang="en-GB" dirty="0" smtClean="0">
                <a:solidFill>
                  <a:srgbClr val="FFFF00"/>
                </a:solidFill>
              </a:rPr>
              <a:t>have corresponding sections in the Validation Manual</a:t>
            </a:r>
            <a:endParaRPr lang="en-GB" dirty="0">
              <a:solidFill>
                <a:srgbClr val="FFFF00"/>
              </a:solidFill>
            </a:endParaRPr>
          </a:p>
        </p:txBody>
      </p:sp>
    </p:spTree>
    <p:extLst>
      <p:ext uri="{BB962C8B-B14F-4D97-AF65-F5344CB8AC3E}">
        <p14:creationId xmlns:p14="http://schemas.microsoft.com/office/powerpoint/2010/main" val="420565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in the documents?</a:t>
            </a:r>
            <a:endParaRPr lang="en-GB" dirty="0"/>
          </a:p>
        </p:txBody>
      </p:sp>
      <p:grpSp>
        <p:nvGrpSpPr>
          <p:cNvPr id="6" name="Group 37"/>
          <p:cNvGrpSpPr>
            <a:grpSpLocks/>
          </p:cNvGrpSpPr>
          <p:nvPr/>
        </p:nvGrpSpPr>
        <p:grpSpPr bwMode="auto">
          <a:xfrm>
            <a:off x="179512" y="1701725"/>
            <a:ext cx="3095625" cy="2519363"/>
            <a:chOff x="1520" y="1072"/>
            <a:chExt cx="1950" cy="1587"/>
          </a:xfrm>
        </p:grpSpPr>
        <p:sp>
          <p:nvSpPr>
            <p:cNvPr id="7" name="Rectangle 15"/>
            <p:cNvSpPr>
              <a:spLocks noChangeArrowheads="1"/>
            </p:cNvSpPr>
            <p:nvPr/>
          </p:nvSpPr>
          <p:spPr bwMode="auto">
            <a:xfrm>
              <a:off x="1520" y="1072"/>
              <a:ext cx="1950" cy="363"/>
            </a:xfrm>
            <a:prstGeom prst="rect">
              <a:avLst/>
            </a:prstGeom>
            <a:solidFill>
              <a:schemeClr val="accent1"/>
            </a:solidFill>
            <a:ln w="12700" algn="ctr">
              <a:noFill/>
              <a:miter lim="800000"/>
              <a:headEnd/>
              <a:tailEnd/>
            </a:ln>
          </p:spPr>
          <p:txBody>
            <a:bodyPr wrap="none" anchor="ctr"/>
            <a:lstStyle/>
            <a:p>
              <a:r>
                <a:rPr lang="en-GB" sz="2800" dirty="0" smtClean="0"/>
                <a:t>Regulations</a:t>
              </a:r>
              <a:endParaRPr lang="en-GB" sz="2800" baseline="30000" dirty="0"/>
            </a:p>
          </p:txBody>
        </p:sp>
        <p:sp>
          <p:nvSpPr>
            <p:cNvPr id="8" name="Rectangle 16"/>
            <p:cNvSpPr>
              <a:spLocks noChangeArrowheads="1"/>
            </p:cNvSpPr>
            <p:nvPr/>
          </p:nvSpPr>
          <p:spPr bwMode="auto">
            <a:xfrm>
              <a:off x="1520" y="1480"/>
              <a:ext cx="1950" cy="363"/>
            </a:xfrm>
            <a:prstGeom prst="rect">
              <a:avLst/>
            </a:prstGeom>
            <a:solidFill>
              <a:schemeClr val="accent1"/>
            </a:solidFill>
            <a:ln w="12700" algn="ctr">
              <a:noFill/>
              <a:miter lim="800000"/>
              <a:headEnd/>
              <a:tailEnd/>
            </a:ln>
          </p:spPr>
          <p:txBody>
            <a:bodyPr wrap="none" anchor="ctr"/>
            <a:lstStyle/>
            <a:p>
              <a:r>
                <a:rPr lang="en-GB" sz="2800" dirty="0" smtClean="0"/>
                <a:t>Codes </a:t>
              </a:r>
              <a:r>
                <a:rPr lang="en-GB" sz="2800" dirty="0"/>
                <a:t>of </a:t>
              </a:r>
              <a:r>
                <a:rPr lang="en-GB" sz="2800" dirty="0" smtClean="0"/>
                <a:t>Practice</a:t>
              </a:r>
              <a:endParaRPr lang="en-GB" sz="2800" dirty="0"/>
            </a:p>
          </p:txBody>
        </p:sp>
        <p:sp>
          <p:nvSpPr>
            <p:cNvPr id="9" name="Rectangle 17"/>
            <p:cNvSpPr>
              <a:spLocks noChangeArrowheads="1"/>
            </p:cNvSpPr>
            <p:nvPr/>
          </p:nvSpPr>
          <p:spPr bwMode="auto">
            <a:xfrm>
              <a:off x="1520" y="1888"/>
              <a:ext cx="1950" cy="363"/>
            </a:xfrm>
            <a:prstGeom prst="rect">
              <a:avLst/>
            </a:prstGeom>
            <a:solidFill>
              <a:schemeClr val="accent1"/>
            </a:solidFill>
            <a:ln w="12700" algn="ctr">
              <a:noFill/>
              <a:miter lim="800000"/>
              <a:headEnd/>
              <a:tailEnd/>
            </a:ln>
          </p:spPr>
          <p:txBody>
            <a:bodyPr wrap="none" anchor="ctr"/>
            <a:lstStyle/>
            <a:p>
              <a:r>
                <a:rPr lang="en-GB" sz="2800" dirty="0" smtClean="0"/>
                <a:t>Procedures</a:t>
              </a:r>
              <a:endParaRPr lang="en-GB" sz="2800" dirty="0"/>
            </a:p>
          </p:txBody>
        </p:sp>
        <p:sp>
          <p:nvSpPr>
            <p:cNvPr id="10" name="Rectangle 28"/>
            <p:cNvSpPr>
              <a:spLocks noChangeArrowheads="1"/>
            </p:cNvSpPr>
            <p:nvPr/>
          </p:nvSpPr>
          <p:spPr bwMode="auto">
            <a:xfrm>
              <a:off x="1520" y="2296"/>
              <a:ext cx="1950" cy="363"/>
            </a:xfrm>
            <a:prstGeom prst="rect">
              <a:avLst/>
            </a:prstGeom>
            <a:solidFill>
              <a:schemeClr val="accent1"/>
            </a:solidFill>
            <a:ln w="12700" algn="ctr">
              <a:noFill/>
              <a:miter lim="800000"/>
              <a:headEnd/>
              <a:tailEnd/>
            </a:ln>
          </p:spPr>
          <p:txBody>
            <a:bodyPr wrap="none" anchor="ctr"/>
            <a:lstStyle/>
            <a:p>
              <a:r>
                <a:rPr lang="en-GB" sz="2800" dirty="0" smtClean="0"/>
                <a:t>Guidelines</a:t>
              </a:r>
              <a:endParaRPr lang="en-GB" sz="2800" dirty="0"/>
            </a:p>
          </p:txBody>
        </p:sp>
      </p:grpSp>
      <p:sp>
        <p:nvSpPr>
          <p:cNvPr id="18" name="Rectangle 15"/>
          <p:cNvSpPr>
            <a:spLocks noChangeArrowheads="1"/>
          </p:cNvSpPr>
          <p:nvPr/>
        </p:nvSpPr>
        <p:spPr bwMode="auto">
          <a:xfrm>
            <a:off x="3449226" y="1701725"/>
            <a:ext cx="5443254" cy="576263"/>
          </a:xfrm>
          <a:prstGeom prst="rect">
            <a:avLst/>
          </a:prstGeom>
          <a:solidFill>
            <a:schemeClr val="accent1"/>
          </a:solidFill>
          <a:ln w="12700" algn="ctr">
            <a:noFill/>
            <a:miter lim="800000"/>
            <a:headEnd/>
            <a:tailEnd/>
          </a:ln>
        </p:spPr>
        <p:txBody>
          <a:bodyPr wrap="none" anchor="ctr"/>
          <a:lstStyle/>
          <a:p>
            <a:r>
              <a:rPr lang="en-GB" sz="2800" dirty="0" smtClean="0"/>
              <a:t>What should be done?</a:t>
            </a:r>
            <a:endParaRPr lang="en-GB" sz="2800" baseline="30000" dirty="0"/>
          </a:p>
        </p:txBody>
      </p:sp>
      <p:sp>
        <p:nvSpPr>
          <p:cNvPr id="19" name="Rectangle 16"/>
          <p:cNvSpPr>
            <a:spLocks noChangeArrowheads="1"/>
          </p:cNvSpPr>
          <p:nvPr/>
        </p:nvSpPr>
        <p:spPr bwMode="auto">
          <a:xfrm>
            <a:off x="3449226" y="2349425"/>
            <a:ext cx="5443254" cy="576263"/>
          </a:xfrm>
          <a:prstGeom prst="rect">
            <a:avLst/>
          </a:prstGeom>
          <a:solidFill>
            <a:schemeClr val="accent1"/>
          </a:solidFill>
          <a:ln w="12700" algn="ctr">
            <a:noFill/>
            <a:miter lim="800000"/>
            <a:headEnd/>
            <a:tailEnd/>
          </a:ln>
        </p:spPr>
        <p:txBody>
          <a:bodyPr wrap="none" anchor="ctr"/>
          <a:lstStyle/>
          <a:p>
            <a:r>
              <a:rPr lang="en-GB" sz="2800" dirty="0" smtClean="0"/>
              <a:t>How should it be done? By whom?</a:t>
            </a:r>
            <a:endParaRPr lang="en-GB" sz="2800" dirty="0"/>
          </a:p>
        </p:txBody>
      </p:sp>
      <p:sp>
        <p:nvSpPr>
          <p:cNvPr id="20" name="Rectangle 17"/>
          <p:cNvSpPr>
            <a:spLocks noChangeArrowheads="1"/>
          </p:cNvSpPr>
          <p:nvPr/>
        </p:nvSpPr>
        <p:spPr bwMode="auto">
          <a:xfrm>
            <a:off x="3449226" y="2997125"/>
            <a:ext cx="5443254" cy="576263"/>
          </a:xfrm>
          <a:prstGeom prst="rect">
            <a:avLst/>
          </a:prstGeom>
          <a:solidFill>
            <a:schemeClr val="accent1"/>
          </a:solidFill>
          <a:ln w="12700" algn="ctr">
            <a:noFill/>
            <a:miter lim="800000"/>
            <a:headEnd/>
            <a:tailEnd/>
          </a:ln>
        </p:spPr>
        <p:txBody>
          <a:bodyPr wrap="none" anchor="ctr"/>
          <a:lstStyle/>
          <a:p>
            <a:r>
              <a:rPr lang="en-GB" sz="2800" dirty="0" smtClean="0"/>
              <a:t>The step-by-step instructions.</a:t>
            </a:r>
            <a:endParaRPr lang="en-GB" sz="2800" dirty="0"/>
          </a:p>
        </p:txBody>
      </p:sp>
      <p:sp>
        <p:nvSpPr>
          <p:cNvPr id="21" name="Rectangle 28"/>
          <p:cNvSpPr>
            <a:spLocks noChangeArrowheads="1"/>
          </p:cNvSpPr>
          <p:nvPr/>
        </p:nvSpPr>
        <p:spPr bwMode="auto">
          <a:xfrm>
            <a:off x="3449226" y="3644825"/>
            <a:ext cx="5443254" cy="576263"/>
          </a:xfrm>
          <a:prstGeom prst="rect">
            <a:avLst/>
          </a:prstGeom>
          <a:solidFill>
            <a:schemeClr val="accent1"/>
          </a:solidFill>
          <a:ln w="12700" algn="ctr">
            <a:noFill/>
            <a:miter lim="800000"/>
            <a:headEnd/>
            <a:tailEnd/>
          </a:ln>
        </p:spPr>
        <p:txBody>
          <a:bodyPr wrap="none" anchor="ctr"/>
          <a:lstStyle/>
          <a:p>
            <a:r>
              <a:rPr lang="en-GB" sz="2800" dirty="0" smtClean="0"/>
              <a:t>Preferred way of doing something.</a:t>
            </a:r>
            <a:endParaRPr lang="en-GB" sz="2800" dirty="0"/>
          </a:p>
        </p:txBody>
      </p:sp>
    </p:spTree>
    <p:extLst>
      <p:ext uri="{BB962C8B-B14F-4D97-AF65-F5344CB8AC3E}">
        <p14:creationId xmlns:p14="http://schemas.microsoft.com/office/powerpoint/2010/main" val="399267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l="9051" t="10800" r="9838" b="5201"/>
          <a:stretch/>
        </p:blipFill>
        <p:spPr>
          <a:xfrm>
            <a:off x="467542" y="1700808"/>
            <a:ext cx="8158469" cy="4752537"/>
          </a:xfrm>
          <a:prstGeom prst="rect">
            <a:avLst/>
          </a:prstGeom>
        </p:spPr>
      </p:pic>
      <p:sp>
        <p:nvSpPr>
          <p:cNvPr id="4098" name="Rectangle 2"/>
          <p:cNvSpPr>
            <a:spLocks noGrp="1" noChangeArrowheads="1"/>
          </p:cNvSpPr>
          <p:nvPr>
            <p:ph type="title"/>
          </p:nvPr>
        </p:nvSpPr>
        <p:spPr/>
        <p:txBody>
          <a:bodyPr/>
          <a:lstStyle/>
          <a:p>
            <a:r>
              <a:rPr lang="en-GB" smtClean="0"/>
              <a:t>Documents on the University’s Website</a:t>
            </a:r>
          </a:p>
        </p:txBody>
      </p:sp>
      <p:sp>
        <p:nvSpPr>
          <p:cNvPr id="4101" name="Rectangle 4"/>
          <p:cNvSpPr>
            <a:spLocks noChangeArrowheads="1"/>
          </p:cNvSpPr>
          <p:nvPr/>
        </p:nvSpPr>
        <p:spPr bwMode="auto">
          <a:xfrm>
            <a:off x="3635251" y="5836467"/>
            <a:ext cx="5329237" cy="792163"/>
          </a:xfrm>
          <a:prstGeom prst="rect">
            <a:avLst/>
          </a:prstGeom>
          <a:solidFill>
            <a:srgbClr val="CCFFFF"/>
          </a:solidFill>
          <a:ln w="12700" algn="ctr">
            <a:solidFill>
              <a:schemeClr val="tx1"/>
            </a:solidFill>
            <a:miter lim="800000"/>
            <a:headEnd/>
            <a:tailEnd/>
          </a:ln>
        </p:spPr>
        <p:txBody>
          <a:bodyPr wrap="none" anchor="ctr"/>
          <a:lstStyle/>
          <a:p>
            <a:pPr algn="ctr"/>
            <a:r>
              <a:rPr lang="en-GB" sz="2400" dirty="0"/>
              <a:t>http://www.bangor.ac.uk/regulations</a:t>
            </a:r>
          </a:p>
        </p:txBody>
      </p:sp>
    </p:spTree>
    <p:extLst>
      <p:ext uri="{BB962C8B-B14F-4D97-AF65-F5344CB8AC3E}">
        <p14:creationId xmlns:p14="http://schemas.microsoft.com/office/powerpoint/2010/main" val="1615331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p:txBody>
          <a:bodyPr/>
          <a:lstStyle/>
          <a:p>
            <a:r>
              <a:rPr lang="en-GB" smtClean="0"/>
              <a:t>Codes of Practice on the University’s Website</a:t>
            </a:r>
          </a:p>
        </p:txBody>
      </p:sp>
      <p:sp>
        <p:nvSpPr>
          <p:cNvPr id="2" name="Content Placeholder 1"/>
          <p:cNvSpPr>
            <a:spLocks noGrp="1"/>
          </p:cNvSpPr>
          <p:nvPr>
            <p:ph idx="1"/>
          </p:nvPr>
        </p:nvSpPr>
        <p:spPr/>
        <p:txBody>
          <a:bodyPr/>
          <a:lstStyle/>
          <a:p>
            <a:endParaRPr lang="en-GB" dirty="0"/>
          </a:p>
        </p:txBody>
      </p:sp>
      <p:pic>
        <p:nvPicPr>
          <p:cNvPr id="3" name="Picture 2"/>
          <p:cNvPicPr>
            <a:picLocks noChangeAspect="1"/>
          </p:cNvPicPr>
          <p:nvPr/>
        </p:nvPicPr>
        <p:blipFill rotWithShape="1">
          <a:blip r:embed="rId3"/>
          <a:srcRect l="7476" t="9401" r="9838" b="10800"/>
          <a:stretch/>
        </p:blipFill>
        <p:spPr>
          <a:xfrm>
            <a:off x="341325" y="1484316"/>
            <a:ext cx="8316888" cy="451490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66700" y="333375"/>
            <a:ext cx="8877300" cy="935039"/>
          </a:xfrm>
        </p:spPr>
        <p:txBody>
          <a:bodyPr/>
          <a:lstStyle/>
          <a:p>
            <a:r>
              <a:rPr lang="en-GB" smtClean="0"/>
              <a:t>Assessment of UG and PGT Students - Examples</a:t>
            </a:r>
          </a:p>
        </p:txBody>
      </p:sp>
      <p:sp>
        <p:nvSpPr>
          <p:cNvPr id="7172" name="Rectangle 7"/>
          <p:cNvSpPr>
            <a:spLocks noChangeArrowheads="1"/>
          </p:cNvSpPr>
          <p:nvPr/>
        </p:nvSpPr>
        <p:spPr bwMode="auto">
          <a:xfrm>
            <a:off x="266700" y="1557339"/>
            <a:ext cx="3313113" cy="503237"/>
          </a:xfrm>
          <a:prstGeom prst="rect">
            <a:avLst/>
          </a:prstGeom>
          <a:solidFill>
            <a:schemeClr val="accent1"/>
          </a:solidFill>
          <a:ln w="12700" algn="ctr">
            <a:noFill/>
            <a:miter lim="800000"/>
            <a:headEnd/>
            <a:tailEnd/>
          </a:ln>
        </p:spPr>
        <p:txBody>
          <a:bodyPr wrap="none"/>
          <a:lstStyle/>
          <a:p>
            <a:r>
              <a:rPr lang="en-GB" sz="2400" dirty="0" smtClean="0"/>
              <a:t>Assessment Framework </a:t>
            </a:r>
            <a:endParaRPr lang="en-GB" sz="2400" dirty="0"/>
          </a:p>
        </p:txBody>
      </p:sp>
      <p:sp>
        <p:nvSpPr>
          <p:cNvPr id="7173" name="Rectangle 12"/>
          <p:cNvSpPr>
            <a:spLocks noChangeArrowheads="1"/>
          </p:cNvSpPr>
          <p:nvPr/>
        </p:nvSpPr>
        <p:spPr bwMode="auto">
          <a:xfrm>
            <a:off x="250828" y="2205040"/>
            <a:ext cx="3313113" cy="503237"/>
          </a:xfrm>
          <a:prstGeom prst="rect">
            <a:avLst/>
          </a:prstGeom>
          <a:solidFill>
            <a:schemeClr val="accent1"/>
          </a:solidFill>
          <a:ln w="12700" algn="ctr">
            <a:noFill/>
            <a:miter lim="800000"/>
            <a:headEnd/>
            <a:tailEnd/>
          </a:ln>
        </p:spPr>
        <p:txBody>
          <a:bodyPr wrap="none"/>
          <a:lstStyle/>
          <a:p>
            <a:r>
              <a:rPr lang="en-GB" sz="2400" dirty="0" smtClean="0"/>
              <a:t>Marking</a:t>
            </a:r>
            <a:endParaRPr lang="en-GB" sz="2400" dirty="0"/>
          </a:p>
        </p:txBody>
      </p:sp>
      <p:sp>
        <p:nvSpPr>
          <p:cNvPr id="7174" name="Rectangle 13"/>
          <p:cNvSpPr>
            <a:spLocks noChangeArrowheads="1"/>
          </p:cNvSpPr>
          <p:nvPr/>
        </p:nvSpPr>
        <p:spPr bwMode="auto">
          <a:xfrm>
            <a:off x="250828" y="2854326"/>
            <a:ext cx="3313113" cy="503239"/>
          </a:xfrm>
          <a:prstGeom prst="rect">
            <a:avLst/>
          </a:prstGeom>
          <a:solidFill>
            <a:schemeClr val="accent1"/>
          </a:solidFill>
          <a:ln w="12700" algn="ctr">
            <a:noFill/>
            <a:miter lim="800000"/>
            <a:headEnd/>
            <a:tailEnd/>
          </a:ln>
        </p:spPr>
        <p:txBody>
          <a:bodyPr wrap="none"/>
          <a:lstStyle/>
          <a:p>
            <a:r>
              <a:rPr lang="en-GB" sz="2400"/>
              <a:t>Feedback</a:t>
            </a:r>
          </a:p>
        </p:txBody>
      </p:sp>
      <p:sp>
        <p:nvSpPr>
          <p:cNvPr id="7175" name="Rectangle 14"/>
          <p:cNvSpPr>
            <a:spLocks noChangeArrowheads="1"/>
          </p:cNvSpPr>
          <p:nvPr/>
        </p:nvSpPr>
        <p:spPr bwMode="auto">
          <a:xfrm>
            <a:off x="250828" y="3502026"/>
            <a:ext cx="3313113" cy="503239"/>
          </a:xfrm>
          <a:prstGeom prst="rect">
            <a:avLst/>
          </a:prstGeom>
          <a:solidFill>
            <a:schemeClr val="accent1"/>
          </a:solidFill>
          <a:ln w="12700" algn="ctr">
            <a:noFill/>
            <a:miter lim="800000"/>
            <a:headEnd/>
            <a:tailEnd/>
          </a:ln>
        </p:spPr>
        <p:txBody>
          <a:bodyPr wrap="none"/>
          <a:lstStyle/>
          <a:p>
            <a:r>
              <a:rPr lang="en-GB" sz="2400"/>
              <a:t>Degree Classification</a:t>
            </a:r>
          </a:p>
        </p:txBody>
      </p:sp>
      <p:grpSp>
        <p:nvGrpSpPr>
          <p:cNvPr id="2" name="Group 40"/>
          <p:cNvGrpSpPr>
            <a:grpSpLocks/>
          </p:cNvGrpSpPr>
          <p:nvPr/>
        </p:nvGrpSpPr>
        <p:grpSpPr bwMode="auto">
          <a:xfrm>
            <a:off x="250825" y="1557339"/>
            <a:ext cx="7848600" cy="4913312"/>
            <a:chOff x="158" y="981"/>
            <a:chExt cx="4944" cy="3095"/>
          </a:xfrm>
        </p:grpSpPr>
        <p:grpSp>
          <p:nvGrpSpPr>
            <p:cNvPr id="7177" name="Group 41"/>
            <p:cNvGrpSpPr>
              <a:grpSpLocks/>
            </p:cNvGrpSpPr>
            <p:nvPr/>
          </p:nvGrpSpPr>
          <p:grpSpPr bwMode="auto">
            <a:xfrm>
              <a:off x="2245" y="981"/>
              <a:ext cx="2857" cy="2494"/>
              <a:chOff x="2245" y="981"/>
              <a:chExt cx="2857" cy="2494"/>
            </a:xfrm>
          </p:grpSpPr>
          <p:sp>
            <p:nvSpPr>
              <p:cNvPr id="7179" name="Rectangle 42"/>
              <p:cNvSpPr>
                <a:spLocks noChangeArrowheads="1"/>
              </p:cNvSpPr>
              <p:nvPr/>
            </p:nvSpPr>
            <p:spPr bwMode="auto">
              <a:xfrm>
                <a:off x="2426" y="981"/>
                <a:ext cx="2676" cy="2494"/>
              </a:xfrm>
              <a:prstGeom prst="rect">
                <a:avLst/>
              </a:prstGeom>
              <a:solidFill>
                <a:srgbClr val="99CCFF"/>
              </a:solidFill>
              <a:ln w="12700" algn="ctr">
                <a:solidFill>
                  <a:schemeClr val="accent1"/>
                </a:solidFill>
                <a:miter lim="800000"/>
                <a:headEnd/>
                <a:tailEnd/>
              </a:ln>
            </p:spPr>
            <p:txBody>
              <a:bodyPr wrap="none" anchor="ctr"/>
              <a:lstStyle/>
              <a:p>
                <a:pPr marL="357188"/>
                <a:r>
                  <a:rPr lang="en-GB" sz="2400" dirty="0" smtClean="0"/>
                  <a:t>Equivalence </a:t>
                </a:r>
              </a:p>
              <a:p>
                <a:pPr marL="357188"/>
                <a:r>
                  <a:rPr lang="en-GB" sz="2400" dirty="0" smtClean="0"/>
                  <a:t>Notional </a:t>
                </a:r>
                <a:r>
                  <a:rPr lang="en-GB" sz="2400" dirty="0"/>
                  <a:t>effort </a:t>
                </a:r>
                <a:r>
                  <a:rPr lang="en-GB" sz="2400" dirty="0" smtClean="0"/>
                  <a:t>time:</a:t>
                </a:r>
                <a:br>
                  <a:rPr lang="en-GB" sz="2400" dirty="0" smtClean="0"/>
                </a:br>
                <a:r>
                  <a:rPr lang="en-GB" sz="2400" dirty="0" smtClean="0"/>
                  <a:t>2-2.5 </a:t>
                </a:r>
                <a:r>
                  <a:rPr lang="en-GB" sz="2400" dirty="0"/>
                  <a:t>hours per credit</a:t>
                </a:r>
                <a:r>
                  <a:rPr lang="en-GB" sz="2400" dirty="0" smtClean="0"/>
                  <a:t/>
                </a:r>
                <a:br>
                  <a:rPr lang="en-GB" sz="2400" dirty="0" smtClean="0"/>
                </a:br>
                <a:r>
                  <a:rPr lang="en-GB" sz="2400" dirty="0" smtClean="0"/>
                  <a:t> </a:t>
                </a:r>
              </a:p>
              <a:p>
                <a:pPr marL="357188">
                  <a:spcAft>
                    <a:spcPts val="1200"/>
                  </a:spcAft>
                </a:pPr>
                <a:r>
                  <a:rPr lang="en-GB" sz="2400" dirty="0" smtClean="0"/>
                  <a:t>E.g. </a:t>
                </a:r>
                <a:r>
                  <a:rPr lang="en-GB" sz="2400" dirty="0"/>
                  <a:t>10 credit </a:t>
                </a:r>
                <a:r>
                  <a:rPr lang="en-GB" sz="2400" dirty="0" smtClean="0"/>
                  <a:t>module</a:t>
                </a:r>
                <a:br>
                  <a:rPr lang="en-GB" sz="2400" dirty="0" smtClean="0"/>
                </a:br>
                <a:r>
                  <a:rPr lang="en-GB" sz="2400" dirty="0" smtClean="0"/>
                  <a:t>2,000-2,500 </a:t>
                </a:r>
                <a:r>
                  <a:rPr lang="en-GB" sz="2400" dirty="0"/>
                  <a:t>word essay </a:t>
                </a:r>
                <a:r>
                  <a:rPr lang="en-GB" sz="2400" i="1" dirty="0"/>
                  <a:t>or</a:t>
                </a:r>
                <a:r>
                  <a:rPr lang="en-GB" sz="2400" dirty="0"/>
                  <a:t> </a:t>
                </a:r>
                <a:endParaRPr lang="en-GB" sz="2400" dirty="0" smtClean="0"/>
              </a:p>
              <a:p>
                <a:pPr marL="357188">
                  <a:spcAft>
                    <a:spcPts val="1200"/>
                  </a:spcAft>
                </a:pPr>
                <a:r>
                  <a:rPr lang="en-GB" sz="2400" dirty="0" smtClean="0"/>
                  <a:t> </a:t>
                </a:r>
                <a:r>
                  <a:rPr lang="en-GB" sz="2400" dirty="0"/>
                  <a:t>2-2.5 hour exam </a:t>
                </a:r>
                <a:r>
                  <a:rPr lang="en-GB" sz="2400" i="1" dirty="0" smtClean="0"/>
                  <a:t>or</a:t>
                </a:r>
              </a:p>
              <a:p>
                <a:pPr marL="357188"/>
                <a:r>
                  <a:rPr lang="en-GB" sz="2400" dirty="0" smtClean="0">
                    <a:cs typeface="Times New Roman" pitchFamily="18" charset="0"/>
                  </a:rPr>
                  <a:t>1,500 word essay (60%) </a:t>
                </a:r>
                <a:br>
                  <a:rPr lang="en-GB" sz="2400" dirty="0" smtClean="0">
                    <a:cs typeface="Times New Roman" pitchFamily="18" charset="0"/>
                  </a:rPr>
                </a:br>
                <a:r>
                  <a:rPr lang="en-GB" sz="2400" i="1" dirty="0" smtClean="0">
                    <a:cs typeface="Times New Roman" pitchFamily="18" charset="0"/>
                  </a:rPr>
                  <a:t>and</a:t>
                </a:r>
                <a:r>
                  <a:rPr lang="en-GB" sz="2400" dirty="0" smtClean="0">
                    <a:cs typeface="Times New Roman" pitchFamily="18" charset="0"/>
                  </a:rPr>
                  <a:t> 1 hour exam (40%)</a:t>
                </a:r>
                <a:endParaRPr lang="en-GB" sz="2400" dirty="0">
                  <a:cs typeface="Times New Roman" pitchFamily="18" charset="0"/>
                </a:endParaRPr>
              </a:p>
            </p:txBody>
          </p:sp>
          <p:sp>
            <p:nvSpPr>
              <p:cNvPr id="7180" name="Rectangle 43"/>
              <p:cNvSpPr>
                <a:spLocks noChangeArrowheads="1"/>
              </p:cNvSpPr>
              <p:nvPr/>
            </p:nvSpPr>
            <p:spPr bwMode="auto">
              <a:xfrm>
                <a:off x="2245" y="981"/>
                <a:ext cx="136" cy="317"/>
              </a:xfrm>
              <a:prstGeom prst="rect">
                <a:avLst/>
              </a:prstGeom>
              <a:solidFill>
                <a:srgbClr val="99CCFF"/>
              </a:solidFill>
              <a:ln w="12700" algn="ctr">
                <a:solidFill>
                  <a:schemeClr val="accent1"/>
                </a:solidFill>
                <a:miter lim="800000"/>
                <a:headEnd/>
                <a:tailEnd/>
              </a:ln>
            </p:spPr>
            <p:txBody>
              <a:bodyPr wrap="none" anchor="ctr"/>
              <a:lstStyle/>
              <a:p>
                <a:pPr algn="ctr"/>
                <a:endParaRPr lang="en-US"/>
              </a:p>
            </p:txBody>
          </p:sp>
        </p:grpSp>
        <p:pic>
          <p:nvPicPr>
            <p:cNvPr id="7178" name="Picture 44" descr="new02"/>
            <p:cNvPicPr>
              <a:picLocks noChangeAspect="1" noChangeArrowheads="1"/>
            </p:cNvPicPr>
            <p:nvPr/>
          </p:nvPicPr>
          <p:blipFill>
            <a:blip r:embed="rId3" cstate="print"/>
            <a:srcRect/>
            <a:stretch>
              <a:fillRect/>
            </a:stretch>
          </p:blipFill>
          <p:spPr bwMode="auto">
            <a:xfrm>
              <a:off x="158" y="2623"/>
              <a:ext cx="2404" cy="1453"/>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a:xfrm>
            <a:off x="266700" y="333375"/>
            <a:ext cx="8877300" cy="935039"/>
          </a:xfrm>
        </p:spPr>
        <p:txBody>
          <a:bodyPr/>
          <a:lstStyle/>
          <a:p>
            <a:r>
              <a:rPr lang="en-GB" smtClean="0"/>
              <a:t>Assessment of UG and PGT Students -Examples</a:t>
            </a:r>
          </a:p>
        </p:txBody>
      </p:sp>
      <p:sp>
        <p:nvSpPr>
          <p:cNvPr id="8195" name="Rectangle 7"/>
          <p:cNvSpPr>
            <a:spLocks noChangeArrowheads="1"/>
          </p:cNvSpPr>
          <p:nvPr/>
        </p:nvSpPr>
        <p:spPr bwMode="auto">
          <a:xfrm>
            <a:off x="250828" y="1557340"/>
            <a:ext cx="3313113" cy="503237"/>
          </a:xfrm>
          <a:prstGeom prst="rect">
            <a:avLst/>
          </a:prstGeom>
          <a:solidFill>
            <a:schemeClr val="accent1"/>
          </a:solidFill>
          <a:ln w="12700" algn="ctr">
            <a:noFill/>
            <a:miter lim="800000"/>
            <a:headEnd/>
            <a:tailEnd/>
          </a:ln>
        </p:spPr>
        <p:txBody>
          <a:bodyPr wrap="none"/>
          <a:lstStyle/>
          <a:p>
            <a:r>
              <a:rPr lang="en-GB" sz="2400" dirty="0" smtClean="0"/>
              <a:t>Assessment Framework</a:t>
            </a:r>
            <a:endParaRPr lang="en-GB" sz="2400" dirty="0"/>
          </a:p>
        </p:txBody>
      </p:sp>
      <p:sp>
        <p:nvSpPr>
          <p:cNvPr id="8196" name="Rectangle 8"/>
          <p:cNvSpPr>
            <a:spLocks noChangeArrowheads="1"/>
          </p:cNvSpPr>
          <p:nvPr/>
        </p:nvSpPr>
        <p:spPr bwMode="auto">
          <a:xfrm>
            <a:off x="250828" y="2205040"/>
            <a:ext cx="3313113" cy="503237"/>
          </a:xfrm>
          <a:prstGeom prst="rect">
            <a:avLst/>
          </a:prstGeom>
          <a:solidFill>
            <a:schemeClr val="accent1"/>
          </a:solidFill>
          <a:ln w="12700" algn="ctr">
            <a:noFill/>
            <a:miter lim="800000"/>
            <a:headEnd/>
            <a:tailEnd/>
          </a:ln>
        </p:spPr>
        <p:txBody>
          <a:bodyPr wrap="none"/>
          <a:lstStyle/>
          <a:p>
            <a:r>
              <a:rPr lang="en-GB" sz="2400"/>
              <a:t>Marking</a:t>
            </a:r>
          </a:p>
        </p:txBody>
      </p:sp>
      <p:sp>
        <p:nvSpPr>
          <p:cNvPr id="8197" name="Rectangle 9"/>
          <p:cNvSpPr>
            <a:spLocks noChangeArrowheads="1"/>
          </p:cNvSpPr>
          <p:nvPr/>
        </p:nvSpPr>
        <p:spPr bwMode="auto">
          <a:xfrm>
            <a:off x="250828" y="2854326"/>
            <a:ext cx="3313113" cy="503239"/>
          </a:xfrm>
          <a:prstGeom prst="rect">
            <a:avLst/>
          </a:prstGeom>
          <a:solidFill>
            <a:schemeClr val="accent1"/>
          </a:solidFill>
          <a:ln w="12700" algn="ctr">
            <a:noFill/>
            <a:miter lim="800000"/>
            <a:headEnd/>
            <a:tailEnd/>
          </a:ln>
        </p:spPr>
        <p:txBody>
          <a:bodyPr wrap="none"/>
          <a:lstStyle/>
          <a:p>
            <a:r>
              <a:rPr lang="en-GB" sz="2400" dirty="0"/>
              <a:t>Feedback</a:t>
            </a:r>
          </a:p>
        </p:txBody>
      </p:sp>
      <p:sp>
        <p:nvSpPr>
          <p:cNvPr id="8198" name="Rectangle 10"/>
          <p:cNvSpPr>
            <a:spLocks noChangeArrowheads="1"/>
          </p:cNvSpPr>
          <p:nvPr/>
        </p:nvSpPr>
        <p:spPr bwMode="auto">
          <a:xfrm>
            <a:off x="250828" y="3502026"/>
            <a:ext cx="3313113" cy="503239"/>
          </a:xfrm>
          <a:prstGeom prst="rect">
            <a:avLst/>
          </a:prstGeom>
          <a:solidFill>
            <a:schemeClr val="accent1"/>
          </a:solidFill>
          <a:ln w="12700" algn="ctr">
            <a:noFill/>
            <a:miter lim="800000"/>
            <a:headEnd/>
            <a:tailEnd/>
          </a:ln>
        </p:spPr>
        <p:txBody>
          <a:bodyPr wrap="none"/>
          <a:lstStyle/>
          <a:p>
            <a:r>
              <a:rPr lang="en-GB" sz="2400" dirty="0"/>
              <a:t>Degree Classification</a:t>
            </a:r>
          </a:p>
        </p:txBody>
      </p:sp>
      <p:sp>
        <p:nvSpPr>
          <p:cNvPr id="8199" name="Rectangle 18"/>
          <p:cNvSpPr>
            <a:spLocks noChangeArrowheads="1"/>
          </p:cNvSpPr>
          <p:nvPr/>
        </p:nvSpPr>
        <p:spPr bwMode="auto">
          <a:xfrm>
            <a:off x="3995739" y="1557340"/>
            <a:ext cx="4248150" cy="2447925"/>
          </a:xfrm>
          <a:prstGeom prst="rect">
            <a:avLst/>
          </a:prstGeom>
          <a:solidFill>
            <a:srgbClr val="99CCFF"/>
          </a:solidFill>
          <a:ln w="12700" algn="ctr">
            <a:solidFill>
              <a:schemeClr val="accent1"/>
            </a:solidFill>
            <a:miter lim="800000"/>
            <a:headEnd/>
            <a:tailEnd/>
          </a:ln>
        </p:spPr>
        <p:txBody>
          <a:bodyPr wrap="none" anchor="ctr"/>
          <a:lstStyle/>
          <a:p>
            <a:pPr>
              <a:buFontTx/>
              <a:buChar char="•"/>
            </a:pPr>
            <a:r>
              <a:rPr lang="en-GB" sz="2400" dirty="0" smtClean="0"/>
              <a:t> Pass mark</a:t>
            </a:r>
          </a:p>
          <a:p>
            <a:pPr>
              <a:buFontTx/>
              <a:buChar char="•"/>
            </a:pPr>
            <a:r>
              <a:rPr lang="en-GB" sz="2400" dirty="0" smtClean="0"/>
              <a:t> Categorical marking</a:t>
            </a:r>
          </a:p>
          <a:p>
            <a:pPr>
              <a:buFontTx/>
              <a:buChar char="•"/>
            </a:pPr>
            <a:r>
              <a:rPr lang="en-GB" sz="2400" dirty="0" smtClean="0"/>
              <a:t> Verification of Marks</a:t>
            </a:r>
            <a:endParaRPr lang="en-GB" sz="2400" dirty="0"/>
          </a:p>
          <a:p>
            <a:pPr>
              <a:buFontTx/>
              <a:buChar char="•"/>
            </a:pPr>
            <a:r>
              <a:rPr lang="en-GB" sz="2400" dirty="0" smtClean="0"/>
              <a:t> </a:t>
            </a:r>
            <a:r>
              <a:rPr lang="en-GB" sz="2400" dirty="0" smtClean="0"/>
              <a:t>Academic Integrity Procedure</a:t>
            </a:r>
            <a:endParaRPr lang="en-GB" sz="2400" dirty="0"/>
          </a:p>
          <a:p>
            <a:pPr algn="ctr">
              <a:buFontTx/>
              <a:buChar char="•"/>
            </a:pPr>
            <a:endParaRPr lang="en-GB" sz="2400" dirty="0"/>
          </a:p>
          <a:p>
            <a:pPr algn="ctr">
              <a:buFontTx/>
              <a:buChar char="•"/>
            </a:pPr>
            <a:endParaRPr lang="en-GB" sz="2400" dirty="0"/>
          </a:p>
        </p:txBody>
      </p:sp>
      <p:sp>
        <p:nvSpPr>
          <p:cNvPr id="8200" name="Rectangle 19"/>
          <p:cNvSpPr>
            <a:spLocks noChangeArrowheads="1"/>
          </p:cNvSpPr>
          <p:nvPr/>
        </p:nvSpPr>
        <p:spPr bwMode="auto">
          <a:xfrm>
            <a:off x="3563938" y="2205040"/>
            <a:ext cx="215900" cy="503237"/>
          </a:xfrm>
          <a:prstGeom prst="rect">
            <a:avLst/>
          </a:prstGeom>
          <a:solidFill>
            <a:srgbClr val="99CCFF"/>
          </a:solidFill>
          <a:ln w="12700" algn="ctr">
            <a:solidFill>
              <a:schemeClr val="accent1"/>
            </a:solidFill>
            <a:miter lim="800000"/>
            <a:headEnd/>
            <a:tailEnd/>
          </a:ln>
        </p:spPr>
        <p:txBody>
          <a:bodyPr wrap="none" anchor="ctr"/>
          <a:lstStyle/>
          <a:p>
            <a:pPr algn="ctr"/>
            <a:endParaRPr lang="en-US"/>
          </a:p>
        </p:txBody>
      </p:sp>
      <p:pic>
        <p:nvPicPr>
          <p:cNvPr id="8201" name="Picture 21" descr="new04"/>
          <p:cNvPicPr>
            <a:picLocks noGrp="1" noChangeAspect="1" noChangeArrowheads="1"/>
          </p:cNvPicPr>
          <p:nvPr>
            <p:ph idx="1"/>
          </p:nvPr>
        </p:nvPicPr>
        <p:blipFill>
          <a:blip r:embed="rId3" cstate="print"/>
          <a:srcRect/>
          <a:stretch>
            <a:fillRect/>
          </a:stretch>
        </p:blipFill>
        <p:spPr>
          <a:xfrm>
            <a:off x="6040439" y="3644901"/>
            <a:ext cx="2876550" cy="3024188"/>
          </a:xfrm>
          <a:noFill/>
        </p:spPr>
      </p:pic>
      <p:sp>
        <p:nvSpPr>
          <p:cNvPr id="10" name="Slide Number Placeholder 9"/>
          <p:cNvSpPr>
            <a:spLocks noGrp="1"/>
          </p:cNvSpPr>
          <p:nvPr>
            <p:ph type="sldNum" sz="quarter" idx="12"/>
          </p:nvPr>
        </p:nvSpPr>
        <p:spPr/>
        <p:txBody>
          <a:bodyPr/>
          <a:lstStyle/>
          <a:p>
            <a:pPr>
              <a:defRPr/>
            </a:pPr>
            <a:fld id="{93885F49-2A7D-45D6-9CA3-8C8D72DF21ED}"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4140200" y="1557340"/>
            <a:ext cx="4248150" cy="2447925"/>
          </a:xfrm>
          <a:prstGeom prst="rect">
            <a:avLst/>
          </a:prstGeom>
          <a:solidFill>
            <a:srgbClr val="99CCFF"/>
          </a:solidFill>
          <a:ln w="12700" algn="ctr">
            <a:solidFill>
              <a:schemeClr val="accent1"/>
            </a:solidFill>
            <a:miter lim="800000"/>
            <a:headEnd/>
            <a:tailEnd/>
          </a:ln>
        </p:spPr>
        <p:txBody>
          <a:bodyPr wrap="none" anchor="ctr"/>
          <a:lstStyle/>
          <a:p>
            <a:pPr>
              <a:buFontTx/>
              <a:buChar char="•"/>
            </a:pPr>
            <a:r>
              <a:rPr lang="en-GB" sz="2400" dirty="0" smtClean="0"/>
              <a:t> Departmental </a:t>
            </a:r>
            <a:r>
              <a:rPr lang="en-GB" sz="2400" dirty="0"/>
              <a:t>procedure</a:t>
            </a:r>
          </a:p>
          <a:p>
            <a:pPr>
              <a:buFontTx/>
              <a:buChar char="•"/>
            </a:pPr>
            <a:r>
              <a:rPr lang="en-GB" sz="2400" dirty="0" smtClean="0"/>
              <a:t> “</a:t>
            </a:r>
            <a:r>
              <a:rPr lang="en-GB" sz="2400" dirty="0"/>
              <a:t>Personal academic growth”</a:t>
            </a:r>
          </a:p>
          <a:p>
            <a:pPr>
              <a:buFontTx/>
              <a:buChar char="•"/>
            </a:pPr>
            <a:r>
              <a:rPr lang="en-GB" sz="2400" dirty="0" smtClean="0"/>
              <a:t> Feedback </a:t>
            </a:r>
            <a:r>
              <a:rPr lang="en-GB" sz="2400" dirty="0"/>
              <a:t>within 4 weeks</a:t>
            </a:r>
          </a:p>
        </p:txBody>
      </p:sp>
      <p:sp>
        <p:nvSpPr>
          <p:cNvPr id="9219" name="Rectangle 4"/>
          <p:cNvSpPr>
            <a:spLocks noChangeArrowheads="1"/>
          </p:cNvSpPr>
          <p:nvPr/>
        </p:nvSpPr>
        <p:spPr bwMode="auto">
          <a:xfrm>
            <a:off x="3563938" y="2854326"/>
            <a:ext cx="215900" cy="503239"/>
          </a:xfrm>
          <a:prstGeom prst="rect">
            <a:avLst/>
          </a:prstGeom>
          <a:solidFill>
            <a:srgbClr val="99CCFF"/>
          </a:solidFill>
          <a:ln w="12700" algn="ctr">
            <a:solidFill>
              <a:schemeClr val="accent1"/>
            </a:solidFill>
            <a:miter lim="800000"/>
            <a:headEnd/>
            <a:tailEnd/>
          </a:ln>
        </p:spPr>
        <p:txBody>
          <a:bodyPr wrap="none" anchor="ctr"/>
          <a:lstStyle/>
          <a:p>
            <a:pPr algn="ctr"/>
            <a:endParaRPr lang="en-US"/>
          </a:p>
        </p:txBody>
      </p:sp>
      <p:sp>
        <p:nvSpPr>
          <p:cNvPr id="9220" name="Rectangle 5"/>
          <p:cNvSpPr>
            <a:spLocks noGrp="1" noChangeArrowheads="1"/>
          </p:cNvSpPr>
          <p:nvPr>
            <p:ph type="title"/>
          </p:nvPr>
        </p:nvSpPr>
        <p:spPr>
          <a:xfrm>
            <a:off x="266700" y="333375"/>
            <a:ext cx="8877300" cy="935039"/>
          </a:xfrm>
        </p:spPr>
        <p:txBody>
          <a:bodyPr/>
          <a:lstStyle/>
          <a:p>
            <a:r>
              <a:rPr lang="en-GB" smtClean="0"/>
              <a:t>Assessment of UG and PGT Students -Examples</a:t>
            </a:r>
          </a:p>
        </p:txBody>
      </p:sp>
      <p:sp>
        <p:nvSpPr>
          <p:cNvPr id="9221" name="Rectangle 7"/>
          <p:cNvSpPr>
            <a:spLocks noChangeArrowheads="1"/>
          </p:cNvSpPr>
          <p:nvPr/>
        </p:nvSpPr>
        <p:spPr bwMode="auto">
          <a:xfrm>
            <a:off x="250828" y="1557340"/>
            <a:ext cx="3313113" cy="503237"/>
          </a:xfrm>
          <a:prstGeom prst="rect">
            <a:avLst/>
          </a:prstGeom>
          <a:solidFill>
            <a:schemeClr val="accent1"/>
          </a:solidFill>
          <a:ln w="12700" algn="ctr">
            <a:noFill/>
            <a:miter lim="800000"/>
            <a:headEnd/>
            <a:tailEnd/>
          </a:ln>
        </p:spPr>
        <p:txBody>
          <a:bodyPr wrap="none"/>
          <a:lstStyle/>
          <a:p>
            <a:r>
              <a:rPr lang="en-GB" sz="2400" dirty="0" smtClean="0"/>
              <a:t>Assessment Framework</a:t>
            </a:r>
            <a:endParaRPr lang="en-GB" sz="2400" dirty="0"/>
          </a:p>
        </p:txBody>
      </p:sp>
      <p:sp>
        <p:nvSpPr>
          <p:cNvPr id="9222" name="Rectangle 8"/>
          <p:cNvSpPr>
            <a:spLocks noChangeArrowheads="1"/>
          </p:cNvSpPr>
          <p:nvPr/>
        </p:nvSpPr>
        <p:spPr bwMode="auto">
          <a:xfrm>
            <a:off x="250828" y="2205040"/>
            <a:ext cx="3313113" cy="503237"/>
          </a:xfrm>
          <a:prstGeom prst="rect">
            <a:avLst/>
          </a:prstGeom>
          <a:solidFill>
            <a:schemeClr val="accent1"/>
          </a:solidFill>
          <a:ln w="12700" algn="ctr">
            <a:noFill/>
            <a:miter lim="800000"/>
            <a:headEnd/>
            <a:tailEnd/>
          </a:ln>
        </p:spPr>
        <p:txBody>
          <a:bodyPr wrap="none"/>
          <a:lstStyle/>
          <a:p>
            <a:r>
              <a:rPr lang="en-GB" sz="2400" dirty="0" smtClean="0"/>
              <a:t>Marking</a:t>
            </a:r>
            <a:endParaRPr lang="en-GB" sz="2400" dirty="0"/>
          </a:p>
        </p:txBody>
      </p:sp>
      <p:sp>
        <p:nvSpPr>
          <p:cNvPr id="9223" name="Rectangle 9"/>
          <p:cNvSpPr>
            <a:spLocks noChangeArrowheads="1"/>
          </p:cNvSpPr>
          <p:nvPr/>
        </p:nvSpPr>
        <p:spPr bwMode="auto">
          <a:xfrm>
            <a:off x="250828" y="2854326"/>
            <a:ext cx="3313113" cy="503239"/>
          </a:xfrm>
          <a:prstGeom prst="rect">
            <a:avLst/>
          </a:prstGeom>
          <a:solidFill>
            <a:schemeClr val="accent1"/>
          </a:solidFill>
          <a:ln w="12700" algn="ctr">
            <a:noFill/>
            <a:miter lim="800000"/>
            <a:headEnd/>
            <a:tailEnd/>
          </a:ln>
        </p:spPr>
        <p:txBody>
          <a:bodyPr wrap="none"/>
          <a:lstStyle/>
          <a:p>
            <a:r>
              <a:rPr lang="en-GB" sz="2400"/>
              <a:t>Feedback</a:t>
            </a:r>
          </a:p>
        </p:txBody>
      </p:sp>
      <p:sp>
        <p:nvSpPr>
          <p:cNvPr id="9224" name="Rectangle 10"/>
          <p:cNvSpPr>
            <a:spLocks noChangeArrowheads="1"/>
          </p:cNvSpPr>
          <p:nvPr/>
        </p:nvSpPr>
        <p:spPr bwMode="auto">
          <a:xfrm>
            <a:off x="250828" y="3502026"/>
            <a:ext cx="3313113" cy="503239"/>
          </a:xfrm>
          <a:prstGeom prst="rect">
            <a:avLst/>
          </a:prstGeom>
          <a:solidFill>
            <a:schemeClr val="accent1"/>
          </a:solidFill>
          <a:ln w="12700" algn="ctr">
            <a:noFill/>
            <a:miter lim="800000"/>
            <a:headEnd/>
            <a:tailEnd/>
          </a:ln>
        </p:spPr>
        <p:txBody>
          <a:bodyPr wrap="none"/>
          <a:lstStyle/>
          <a:p>
            <a:r>
              <a:rPr lang="en-GB" sz="2400"/>
              <a:t>Degree Classification</a:t>
            </a:r>
          </a:p>
        </p:txBody>
      </p:sp>
      <p:pic>
        <p:nvPicPr>
          <p:cNvPr id="9225" name="Picture 20" descr="new01"/>
          <p:cNvPicPr>
            <a:picLocks noGrp="1" noChangeAspect="1" noChangeArrowheads="1"/>
          </p:cNvPicPr>
          <p:nvPr>
            <p:ph idx="1"/>
          </p:nvPr>
        </p:nvPicPr>
        <p:blipFill>
          <a:blip r:embed="rId3" cstate="print"/>
          <a:srcRect/>
          <a:stretch>
            <a:fillRect/>
          </a:stretch>
        </p:blipFill>
        <p:spPr>
          <a:xfrm>
            <a:off x="6732591" y="3500441"/>
            <a:ext cx="2079625" cy="3095625"/>
          </a:xfrm>
          <a:noFill/>
        </p:spPr>
      </p:pic>
      <p:sp>
        <p:nvSpPr>
          <p:cNvPr id="10" name="Slide Number Placeholder 9"/>
          <p:cNvSpPr>
            <a:spLocks noGrp="1"/>
          </p:cNvSpPr>
          <p:nvPr>
            <p:ph type="sldNum" sz="quarter" idx="12"/>
          </p:nvPr>
        </p:nvSpPr>
        <p:spPr/>
        <p:txBody>
          <a:bodyPr/>
          <a:lstStyle/>
          <a:p>
            <a:pPr>
              <a:defRPr/>
            </a:pPr>
            <a:fld id="{93885F49-2A7D-45D6-9CA3-8C8D72DF21ED}" type="slidenum">
              <a:rPr lang="en-GB" smtClean="0"/>
              <a:pPr>
                <a:defRPr/>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1100-Rep1">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D1100-Rep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1100-Rep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1100-Rep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1100-Rep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1100-Rep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1100-Rep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1100-Rep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1100-Rep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D1100-Rep1</Template>
  <TotalTime>2675</TotalTime>
  <Words>980</Words>
  <Application>Microsoft Office PowerPoint</Application>
  <PresentationFormat>Letter Paper (8.5x11 in)</PresentationFormat>
  <Paragraphs>164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Monotype Sorts</vt:lpstr>
      <vt:lpstr>Times New Roman</vt:lpstr>
      <vt:lpstr>Wingdings</vt:lpstr>
      <vt:lpstr>D1100-Rep1</vt:lpstr>
      <vt:lpstr>Regulations &amp; Codes of Practice </vt:lpstr>
      <vt:lpstr>Types of Documents</vt:lpstr>
      <vt:lpstr>Regulations – Type of Documents 22/10/18</vt:lpstr>
      <vt:lpstr>What is in the documents?</vt:lpstr>
      <vt:lpstr>Documents on the University’s Website</vt:lpstr>
      <vt:lpstr>Codes of Practice on the University’s Website</vt:lpstr>
      <vt:lpstr>Assessment of UG and PGT Students - Examples</vt:lpstr>
      <vt:lpstr>Assessment of UG and PGT Students -Examples</vt:lpstr>
      <vt:lpstr>Assessment of UG and PGT Students -Examples</vt:lpstr>
      <vt:lpstr>Assessment of UG and PGT Students -Examples</vt:lpstr>
      <vt:lpstr>Summary and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Cycles and Timing of Events</dc:title>
  <dc:creator>Computing Manager</dc:creator>
  <cp:lastModifiedBy>Sarah Jackson</cp:lastModifiedBy>
  <cp:revision>177</cp:revision>
  <cp:lastPrinted>2018-10-22T09:47:54Z</cp:lastPrinted>
  <dcterms:created xsi:type="dcterms:W3CDTF">1999-02-12T11:21:18Z</dcterms:created>
  <dcterms:modified xsi:type="dcterms:W3CDTF">2019-11-07T16:17:14Z</dcterms:modified>
</cp:coreProperties>
</file>