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57" r:id="rId4"/>
    <p:sldId id="291" r:id="rId5"/>
    <p:sldId id="298" r:id="rId6"/>
    <p:sldId id="292" r:id="rId7"/>
    <p:sldId id="293" r:id="rId8"/>
    <p:sldId id="299" r:id="rId9"/>
    <p:sldId id="274" r:id="rId10"/>
    <p:sldId id="295" r:id="rId11"/>
    <p:sldId id="296" r:id="rId12"/>
    <p:sldId id="29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0E149-71CC-42CB-AD81-18FF6D610E30}" v="8" dt="2023-08-08T11:33:02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44" y="-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Evans (Staff)" userId="S::ncse09@bangor.ac.uk::2470cd22-8463-474b-8a44-a8d10cd97c76" providerId="AD" clId="Web-{1E80E149-71CC-42CB-AD81-18FF6D610E30}"/>
    <pc:docChg chg="modSld">
      <pc:chgData name="Richard Evans (Staff)" userId="S::ncse09@bangor.ac.uk::2470cd22-8463-474b-8a44-a8d10cd97c76" providerId="AD" clId="Web-{1E80E149-71CC-42CB-AD81-18FF6D610E30}" dt="2023-08-08T11:33:02.991" v="7" actId="1076"/>
      <pc:docMkLst>
        <pc:docMk/>
      </pc:docMkLst>
      <pc:sldChg chg="delSp modSp">
        <pc:chgData name="Richard Evans (Staff)" userId="S::ncse09@bangor.ac.uk::2470cd22-8463-474b-8a44-a8d10cd97c76" providerId="AD" clId="Web-{1E80E149-71CC-42CB-AD81-18FF6D610E30}" dt="2023-08-08T11:33:02.991" v="7" actId="1076"/>
        <pc:sldMkLst>
          <pc:docMk/>
          <pc:sldMk cId="3185954366" sldId="257"/>
        </pc:sldMkLst>
        <pc:spChg chg="del">
          <ac:chgData name="Richard Evans (Staff)" userId="S::ncse09@bangor.ac.uk::2470cd22-8463-474b-8a44-a8d10cd97c76" providerId="AD" clId="Web-{1E80E149-71CC-42CB-AD81-18FF6D610E30}" dt="2023-08-08T11:32:45.850" v="0"/>
          <ac:spMkLst>
            <pc:docMk/>
            <pc:sldMk cId="3185954366" sldId="257"/>
            <ac:spMk id="8" creationId="{95D94E3A-4580-A065-703F-6BBC95D7D934}"/>
          </ac:spMkLst>
        </pc:spChg>
        <pc:picChg chg="mod">
          <ac:chgData name="Richard Evans (Staff)" userId="S::ncse09@bangor.ac.uk::2470cd22-8463-474b-8a44-a8d10cd97c76" providerId="AD" clId="Web-{1E80E149-71CC-42CB-AD81-18FF6D610E30}" dt="2023-08-08T11:33:02.991" v="7" actId="1076"/>
          <ac:picMkLst>
            <pc:docMk/>
            <pc:sldMk cId="3185954366" sldId="257"/>
            <ac:picMk id="5" creationId="{C8EBE311-2E0B-477B-2AA2-0734C0EA9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AEFE6-0832-4791-A836-F5B38D422C75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174EC-1932-4B83-9A0A-69731EF15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29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7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241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Finish and thanks!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644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11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5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0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19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72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174EC-1932-4B83-9A0A-69731EF1516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8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BA7B-E71D-0A02-9793-711D07484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6F916-7012-132F-8188-89519F046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18B4-F3CD-218F-6FBD-2C24204B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A0E49-8E49-71D8-FD63-3CCA991C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C8613-D230-8855-99A5-1C191F57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5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DC12-0AD6-E94B-9462-0D059B04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0361C-B4C1-59EB-05D7-E96EBBE28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79DD5-1A23-3792-2B14-17468C37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A312E-4E40-5449-2D39-5D94D50A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F3203-432E-915C-BE51-1761BAEB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1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AB09B-2235-E6AA-4344-1BDCB2B2C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36858-2836-77CA-AE83-2F32798CD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EA5DD-C125-61B5-9124-33EB3E9E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B6C0E-3D62-58DC-C4AC-DC3B149CC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1AEEF-E104-7FC1-6CEB-37159708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5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288416"/>
            <a:ext cx="10515600" cy="518160"/>
          </a:xfrm>
        </p:spPr>
        <p:txBody>
          <a:bodyPr lIns="0" tIns="0" rIns="0" bIns="0" anchor="t" anchorCtr="0">
            <a:noAutofit/>
          </a:bodyPr>
          <a:lstStyle>
            <a:lvl1pPr>
              <a:defRPr sz="400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192483"/>
            <a:ext cx="10515600" cy="4092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4342A38-2806-C344-B9C7-AA7372373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1" y="2754113"/>
            <a:ext cx="10515600" cy="378725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91487C-76CA-5643-9837-309F5103A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0600" y="3409950"/>
            <a:ext cx="50800" cy="38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2785E2-128C-F94A-8F28-635A543E0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3800" y="3562350"/>
            <a:ext cx="50800" cy="38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24931C-233A-5B4D-A1BD-25FB9DAD4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000" y="3714750"/>
            <a:ext cx="50800" cy="38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D4B0F-E5CB-DD4F-AFC4-87C8931580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853" y="6726982"/>
            <a:ext cx="12217400" cy="141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B59400-5D81-CD4D-8510-9854263279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0200" y="3867150"/>
            <a:ext cx="50800" cy="38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A24476-3A1D-2F49-899D-08DA7DE6C0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83400" y="4019550"/>
            <a:ext cx="50800" cy="38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3496AA-FA57-4649-A56D-DADB6F7CB7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V="1">
            <a:off x="-13547" y="6593840"/>
            <a:ext cx="12205547" cy="80675"/>
          </a:xfrm>
          <a:prstGeom prst="rect">
            <a:avLst/>
          </a:prstGeom>
        </p:spPr>
      </p:pic>
      <p:pic>
        <p:nvPicPr>
          <p:cNvPr id="12" name="Picture 1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B8485D0-8921-AF49-B387-F2911DE61A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1851" y="258787"/>
            <a:ext cx="1740747" cy="5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3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 t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825F6A-5F4B-E148-B983-F3A003B59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235200"/>
            <a:ext cx="10363200" cy="2387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tabLst/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14A12-11A6-0149-9115-AFF24B2FAE1D}"/>
              </a:ext>
            </a:extLst>
          </p:cNvPr>
          <p:cNvSpPr txBox="1"/>
          <p:nvPr userDrawn="1"/>
        </p:nvSpPr>
        <p:spPr>
          <a:xfrm>
            <a:off x="914400" y="5760721"/>
            <a:ext cx="10363200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1200" baseline="0">
              <a:solidFill>
                <a:schemeClr val="bg1"/>
              </a:solidFill>
              <a:effectLst/>
              <a:latin typeface="Helvetica Now Display" panose="020B0504030202020204" pitchFamily="34" charset="77"/>
            </a:endParaRPr>
          </a:p>
          <a:p>
            <a:r>
              <a:rPr lang="en-GB" sz="1200" baseline="0">
                <a:solidFill>
                  <a:schemeClr val="bg1"/>
                </a:solidFill>
                <a:effectLst/>
                <a:latin typeface="Helvetica Now Display" panose="020B0504030202020204" pitchFamily="34" charset="77"/>
              </a:rPr>
              <a:t>Velindre Hospital/Ysbyty Felindre Whitchurch/Eglwys Newydd Cardiff/Caerdydd CF14 2TL</a:t>
            </a:r>
          </a:p>
          <a:p>
            <a:r>
              <a:rPr lang="en-GB" sz="1200" baseline="0">
                <a:solidFill>
                  <a:schemeClr val="bg1"/>
                </a:solidFill>
                <a:effectLst/>
                <a:latin typeface="Helvetica Now Display" panose="020B0504030202020204" pitchFamily="34" charset="77"/>
              </a:rPr>
              <a:t>02921 855050 contact-us@cancerresearchwales.org.uk cancerresearchwales.co.uk</a:t>
            </a:r>
          </a:p>
          <a:p>
            <a:endParaRPr lang="en-GB" sz="1200" baseline="0">
              <a:solidFill>
                <a:schemeClr val="bg1"/>
              </a:solidFill>
              <a:effectLst/>
              <a:latin typeface="Helvetica Now Display" panose="020B0504030202020204" pitchFamily="34" charset="77"/>
            </a:endParaRPr>
          </a:p>
          <a:p>
            <a:r>
              <a:rPr lang="en-GB" sz="800" baseline="0">
                <a:solidFill>
                  <a:schemeClr val="bg1"/>
                </a:solidFill>
                <a:effectLst/>
                <a:latin typeface="Helvetica Now Display" panose="020B0504030202020204" pitchFamily="34" charset="77"/>
              </a:rPr>
              <a:t>Registered Charitable Incorporated Organisation Number 1167290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2148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1795-5306-4392-BEE6-EDB0F090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F587-1635-2230-774A-48B4DFA36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1232A-48A3-AC04-4703-DE3969A8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2D490-EC8B-D291-3710-9C60B1B7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E7F3F-3162-A48D-1BC4-C7D8AD96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35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6C8F-60E7-4AFA-8487-92F6FFAD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8D5BF-22D8-F44C-4C54-617D883D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48588-DE90-D434-72DE-7B46E774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FBA24-D8AC-E767-CEFE-DF9A0868B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96727-99FA-FCB1-73AD-3CE9C7B5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15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B48D-F15B-7DC1-FCF6-DDA345C8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BC8C-B59E-33E0-371C-B0CBD6720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D393E-413B-9FA0-8587-FFAD57941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9DB89-55EB-B132-F344-9CA8EA49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81E0F-6C78-12E3-56E6-8E80B31F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C957D-00E0-D702-35B5-6134EC0D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68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7132-E447-2EC5-86B6-8D09A414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A21BF-8C80-A024-9EED-F584800AF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AC749-4F5E-B4CD-0FD6-CAE1A22C7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AD9395-4D7A-0126-275A-77E8235CF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C366-D9DA-568C-B112-752C42AE6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3E2925-ED77-0B64-29CA-B6C07E90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FEC6C6-7E9B-6523-D159-32146559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2D0A4-874A-C768-B64A-0838F205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6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C542-C49D-58B2-71A4-C67F9210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45B75-1F7E-A965-0052-E1139AE8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5050E-7A84-C8CF-7448-75EC1ED2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1BDD5-9D63-3A56-60C2-CBCF9C05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14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CBFC8-BBBC-28BE-27E8-3F4A0BFA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21FB8-FD3C-773F-CF63-4C07032A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0D8B7-01A3-A28C-6C6E-1D1A335A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62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899B-610E-C781-E34B-7BFDC0EC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A0DB-A085-476D-BE8B-D66178C3A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93EAA-D153-4B1A-1E0A-0B87A77CA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6E774-1C73-A0DC-9B6D-44F149E0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B41B7-C4B3-54BF-403D-C2CFC52B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90DC3-2597-FC4B-81CE-657CCDA6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0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FA17A-C3EF-00CD-B06F-49D79506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8D1B8-6250-7EF8-2F7B-A1D201071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4494B-1658-B66B-7441-786F2565D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34784-40D9-BB13-4230-17E0C85B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4DD1B-8784-5B03-768C-DFFC93AA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36232-5A37-5143-8318-40B8BD03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61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BD7AD-FC1E-257E-ABC7-9E0C2335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719E9-04EE-1C78-2942-186DE7726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DA4F1-C0FD-3F14-FCE0-BCE8BCD5D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15326-AFA0-4D90-B473-E74362E2FC57}" type="datetimeFigureOut">
              <a:rPr lang="en-GB" smtClean="0"/>
              <a:t>08/08/2023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27251-86E3-75C7-2032-648F39D22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CE5D5-C592-6593-0274-734455456E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97D28-4078-45E3-8A3B-71EFE7427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98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8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9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8EBE311-2E0B-477B-2AA2-0734C0EA9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3" y="592201"/>
            <a:ext cx="11354642" cy="52574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95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765AE679-E326-A6BD-245C-9EFF17A2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75" y="91487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E4ED9-0FF3-B064-E5C1-DD0F508ABB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97" y="336932"/>
            <a:ext cx="1584112" cy="392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DD6DDE-2105-A95D-722A-3A682B541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78" y="309117"/>
            <a:ext cx="1613277" cy="344141"/>
          </a:xfrm>
          <a:prstGeom prst="rect">
            <a:avLst/>
          </a:prstGeom>
        </p:spPr>
      </p:pic>
      <p:sp>
        <p:nvSpPr>
          <p:cNvPr id="83" name="Title 44">
            <a:extLst>
              <a:ext uri="{FF2B5EF4-FFF2-40B4-BE49-F238E27FC236}">
                <a16:creationId xmlns:a16="http://schemas.microsoft.com/office/drawing/2014/main" id="{321BCA74-91B0-2C94-8BB9-DFC17195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81" y="997235"/>
            <a:ext cx="7217838" cy="8095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Phase III trial of ’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ThinkCancer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!’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EC11FB8-CAA9-6AE4-DEBC-11532016B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854" y="2543349"/>
            <a:ext cx="8732146" cy="402794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E4705A3-D71F-2CD3-E42D-AFA562E03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514" y="5033766"/>
            <a:ext cx="2085013" cy="48162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45F61F3-C931-B32A-3B5A-976838BC4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327" y="180568"/>
            <a:ext cx="1649114" cy="60124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E50FCE0-691F-BA7F-BB2A-71FCC42B4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9411" y="1571857"/>
            <a:ext cx="3141198" cy="209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569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C82-718F-CE48-8936-FF63214069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		Thank you…!</a:t>
            </a:r>
            <a:br>
              <a:rPr lang="en-US"/>
            </a:br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5C0F187-87D8-BC79-8192-2243C6A5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36" y="222920"/>
            <a:ext cx="2405959" cy="10985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B31DB0-89CE-8368-152F-CE13A506B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59" y="508662"/>
            <a:ext cx="2128474" cy="4540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09492-48CF-E422-2A4D-5431AA2EE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547" y="280887"/>
            <a:ext cx="1127138" cy="9095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13C0C9-C94E-9F1D-AF62-775D1FA68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989" y="3950552"/>
            <a:ext cx="1238186" cy="1192787"/>
          </a:xfrm>
          <a:prstGeom prst="rect">
            <a:avLst/>
          </a:prstGeom>
        </p:spPr>
      </p:pic>
      <p:pic>
        <p:nvPicPr>
          <p:cNvPr id="40" name="Picture 2" descr="See the source image">
            <a:extLst>
              <a:ext uri="{FF2B5EF4-FFF2-40B4-BE49-F238E27FC236}">
                <a16:creationId xmlns:a16="http://schemas.microsoft.com/office/drawing/2014/main" id="{D2C99233-DDB4-98F7-AEC2-5ECDEDC40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33" y="3950551"/>
            <a:ext cx="1238186" cy="11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5796F4-2DEE-5FCE-F092-52F03BC27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2253" y="3661806"/>
            <a:ext cx="2178426" cy="6840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EACF0A8-D22F-234C-5912-90F855550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8888" y="4758863"/>
            <a:ext cx="2587821" cy="768953"/>
          </a:xfrm>
          <a:prstGeom prst="rect">
            <a:avLst/>
          </a:prstGeom>
        </p:spPr>
      </p:pic>
      <p:pic>
        <p:nvPicPr>
          <p:cNvPr id="43" name="Picture 4" descr="See the source image">
            <a:extLst>
              <a:ext uri="{FF2B5EF4-FFF2-40B4-BE49-F238E27FC236}">
                <a16:creationId xmlns:a16="http://schemas.microsoft.com/office/drawing/2014/main" id="{EA44118F-3781-612E-C71B-D9061F46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53" y="4758863"/>
            <a:ext cx="2178425" cy="7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62D2A77-9163-250C-E2DF-50B4BF81ED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40" y="3661807"/>
            <a:ext cx="2601169" cy="6450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5F6ACA-09B8-F2D7-8A84-6BF636F43D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040" y="352998"/>
            <a:ext cx="1944385" cy="7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1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4D86-4397-C9CD-81E4-F5B0C058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A4104-A36A-5877-FA85-654A3E450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1" y="2425238"/>
            <a:ext cx="10515600" cy="3787259"/>
          </a:xfrm>
        </p:spPr>
        <p:txBody>
          <a:bodyPr/>
          <a:lstStyle/>
          <a:p>
            <a:r>
              <a:rPr lang="en-GB" sz="2000" dirty="0"/>
              <a:t>Early diagnosis is key to improving cancer outcomes </a:t>
            </a:r>
          </a:p>
          <a:p>
            <a:r>
              <a:rPr lang="en-GB" sz="2000" dirty="0" err="1"/>
              <a:t>ThinkCancer</a:t>
            </a:r>
            <a:r>
              <a:rPr lang="en-GB" sz="2000" dirty="0"/>
              <a:t>! is a novel complex behaviour change intervention designed to reduce primary care intervals for potential cancers</a:t>
            </a:r>
          </a:p>
          <a:p>
            <a:r>
              <a:rPr lang="en-GB" sz="2000" dirty="0" err="1"/>
              <a:t>ThinkCancer</a:t>
            </a:r>
            <a:r>
              <a:rPr lang="en-GB" sz="2000" dirty="0"/>
              <a:t>! takes a ‘whole practice approach’ and comprises a series of interactive educational and quality improvement workshops, the design of a bespoke practice safety netting plan and the appointment of a ‘safety netting champion’ </a:t>
            </a:r>
          </a:p>
          <a:p>
            <a:r>
              <a:rPr lang="en-GB" sz="2000" dirty="0" err="1"/>
              <a:t>ThinkCancer</a:t>
            </a:r>
            <a:r>
              <a:rPr lang="en-GB" sz="2000" dirty="0"/>
              <a:t>! was developed through a five year programme grant and tested in a feasibility trial across Wales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8080-80E2-1F5C-BE9B-46FAF822F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81" y="374117"/>
            <a:ext cx="1803374" cy="447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88CBC-3B16-2E88-AFE1-4D7380D8E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66F6-DC59-1968-D8AD-1271CE8A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0" y="274064"/>
            <a:ext cx="1406991" cy="447238"/>
          </a:xfrm>
          <a:prstGeom prst="rect">
            <a:avLst/>
          </a:prstGeom>
        </p:spPr>
      </p:pic>
      <p:pic>
        <p:nvPicPr>
          <p:cNvPr id="8" name="Picture 7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04FFBF97-2BDC-55D5-C568-1A16BCA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1" y="221403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D373BC-DB6B-007E-194E-D72E7DDE7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97016"/>
            <a:ext cx="10515600" cy="409229"/>
          </a:xfrm>
        </p:spPr>
        <p:txBody>
          <a:bodyPr/>
          <a:lstStyle/>
          <a:p>
            <a:r>
              <a:rPr lang="en-GB" sz="2800" dirty="0"/>
              <a:t>Background and objectives:</a:t>
            </a:r>
          </a:p>
        </p:txBody>
      </p:sp>
    </p:spTree>
    <p:extLst>
      <p:ext uri="{BB962C8B-B14F-4D97-AF65-F5344CB8AC3E}">
        <p14:creationId xmlns:p14="http://schemas.microsoft.com/office/powerpoint/2010/main" val="158958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689F2-7044-A582-C85F-8D0BFEC79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03" y="274066"/>
            <a:ext cx="1406991" cy="447238"/>
          </a:xfrm>
          <a:prstGeom prst="rect">
            <a:avLst/>
          </a:prstGeom>
        </p:spPr>
      </p:pic>
      <p:pic>
        <p:nvPicPr>
          <p:cNvPr id="5" name="Picture 4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765AE679-E326-A6BD-245C-9EFF17A2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75" y="91487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2A012-F851-E8E7-CA89-3F8B29FDA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8" y="274067"/>
            <a:ext cx="1803374" cy="447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31CAE-3D59-2976-C5DB-5CDA25EEED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4"/>
            <a:ext cx="1613277" cy="344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C01D4-ED23-BD21-C7FA-08E206E78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03" y="274065"/>
            <a:ext cx="1406991" cy="447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E4ED9-0FF3-B064-E5C1-DD0F508AB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8" y="274066"/>
            <a:ext cx="1803374" cy="447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DD6DDE-2105-A95D-722A-3A682B541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868FF-50E4-C3EF-C939-A1D550A643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" t="490" r="1410"/>
          <a:stretch/>
        </p:blipFill>
        <p:spPr>
          <a:xfrm>
            <a:off x="8994494" y="2002696"/>
            <a:ext cx="2468358" cy="35229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1219A7-F38A-8C54-67EA-C9DB11AA4F67}"/>
              </a:ext>
            </a:extLst>
          </p:cNvPr>
          <p:cNvGrpSpPr/>
          <p:nvPr/>
        </p:nvGrpSpPr>
        <p:grpSpPr>
          <a:xfrm>
            <a:off x="480840" y="1786458"/>
            <a:ext cx="8210983" cy="5252400"/>
            <a:chOff x="492815" y="925260"/>
            <a:chExt cx="8278539" cy="553370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CD9F3B-FF74-3546-374A-C8FBD52E25EF}"/>
                </a:ext>
              </a:extLst>
            </p:cNvPr>
            <p:cNvSpPr/>
            <p:nvPr/>
          </p:nvSpPr>
          <p:spPr>
            <a:xfrm>
              <a:off x="492816" y="965547"/>
              <a:ext cx="8259298" cy="5493420"/>
            </a:xfrm>
            <a:prstGeom prst="rect">
              <a:avLst/>
            </a:prstGeom>
            <a:ln>
              <a:noFill/>
            </a:ln>
          </p:spPr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9260B7-1909-1604-B072-FB803EC309D2}"/>
                </a:ext>
              </a:extLst>
            </p:cNvPr>
            <p:cNvSpPr/>
            <p:nvPr/>
          </p:nvSpPr>
          <p:spPr>
            <a:xfrm>
              <a:off x="492816" y="925260"/>
              <a:ext cx="1178002" cy="1682861"/>
            </a:xfrm>
            <a:custGeom>
              <a:avLst/>
              <a:gdLst>
                <a:gd name="connsiteX0" fmla="*/ 0 w 1682860"/>
                <a:gd name="connsiteY0" fmla="*/ 0 h 1178002"/>
                <a:gd name="connsiteX1" fmla="*/ 1093859 w 1682860"/>
                <a:gd name="connsiteY1" fmla="*/ 0 h 1178002"/>
                <a:gd name="connsiteX2" fmla="*/ 1682860 w 1682860"/>
                <a:gd name="connsiteY2" fmla="*/ 589001 h 1178002"/>
                <a:gd name="connsiteX3" fmla="*/ 1093859 w 1682860"/>
                <a:gd name="connsiteY3" fmla="*/ 1178002 h 1178002"/>
                <a:gd name="connsiteX4" fmla="*/ 0 w 1682860"/>
                <a:gd name="connsiteY4" fmla="*/ 1178002 h 1178002"/>
                <a:gd name="connsiteX5" fmla="*/ 589001 w 1682860"/>
                <a:gd name="connsiteY5" fmla="*/ 589001 h 1178002"/>
                <a:gd name="connsiteX6" fmla="*/ 0 w 1682860"/>
                <a:gd name="connsiteY6" fmla="*/ 0 h 117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2860" h="1178002">
                  <a:moveTo>
                    <a:pt x="1682860" y="0"/>
                  </a:moveTo>
                  <a:lnTo>
                    <a:pt x="1682860" y="765701"/>
                  </a:lnTo>
                  <a:lnTo>
                    <a:pt x="841430" y="1178002"/>
                  </a:lnTo>
                  <a:lnTo>
                    <a:pt x="0" y="765701"/>
                  </a:lnTo>
                  <a:lnTo>
                    <a:pt x="0" y="0"/>
                  </a:lnTo>
                  <a:lnTo>
                    <a:pt x="841430" y="412301"/>
                  </a:lnTo>
                  <a:lnTo>
                    <a:pt x="1682860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600431" rIns="11430" bIns="600431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sz="1800" b="1" kern="1200" dirty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US" sz="1800" b="1" kern="1200" dirty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Educational Sessions</a:t>
              </a:r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65DB8A17-3435-77D9-8242-6DC60E86DB73}"/>
                </a:ext>
              </a:extLst>
            </p:cNvPr>
            <p:cNvSpPr/>
            <p:nvPr/>
          </p:nvSpPr>
          <p:spPr>
            <a:xfrm>
              <a:off x="1680438" y="989171"/>
              <a:ext cx="7071676" cy="1093860"/>
            </a:xfrm>
            <a:custGeom>
              <a:avLst/>
              <a:gdLst>
                <a:gd name="connsiteX0" fmla="*/ 182313 w 1093859"/>
                <a:gd name="connsiteY0" fmla="*/ 0 h 5903292"/>
                <a:gd name="connsiteX1" fmla="*/ 911546 w 1093859"/>
                <a:gd name="connsiteY1" fmla="*/ 0 h 5903292"/>
                <a:gd name="connsiteX2" fmla="*/ 1093859 w 1093859"/>
                <a:gd name="connsiteY2" fmla="*/ 182313 h 5903292"/>
                <a:gd name="connsiteX3" fmla="*/ 1093859 w 1093859"/>
                <a:gd name="connsiteY3" fmla="*/ 5903292 h 5903292"/>
                <a:gd name="connsiteX4" fmla="*/ 1093859 w 1093859"/>
                <a:gd name="connsiteY4" fmla="*/ 5903292 h 5903292"/>
                <a:gd name="connsiteX5" fmla="*/ 0 w 1093859"/>
                <a:gd name="connsiteY5" fmla="*/ 5903292 h 5903292"/>
                <a:gd name="connsiteX6" fmla="*/ 0 w 1093859"/>
                <a:gd name="connsiteY6" fmla="*/ 5903292 h 5903292"/>
                <a:gd name="connsiteX7" fmla="*/ 0 w 1093859"/>
                <a:gd name="connsiteY7" fmla="*/ 182313 h 5903292"/>
                <a:gd name="connsiteX8" fmla="*/ 182313 w 1093859"/>
                <a:gd name="connsiteY8" fmla="*/ 0 h 590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859" h="5903292">
                  <a:moveTo>
                    <a:pt x="1093859" y="983901"/>
                  </a:moveTo>
                  <a:lnTo>
                    <a:pt x="1093859" y="4919391"/>
                  </a:lnTo>
                  <a:cubicBezTo>
                    <a:pt x="1093859" y="5462785"/>
                    <a:pt x="1078734" y="5903289"/>
                    <a:pt x="1060077" y="5903289"/>
                  </a:cubicBezTo>
                  <a:lnTo>
                    <a:pt x="0" y="5903289"/>
                  </a:lnTo>
                  <a:lnTo>
                    <a:pt x="0" y="5903289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60077" y="3"/>
                  </a:lnTo>
                  <a:cubicBezTo>
                    <a:pt x="1078734" y="3"/>
                    <a:pt x="1093859" y="440507"/>
                    <a:pt x="1093859" y="983901"/>
                  </a:cubicBezTo>
                  <a:close/>
                </a:path>
              </a:pathLst>
            </a:custGeom>
            <a:solidFill>
              <a:srgbClr val="4472C4">
                <a:lumMod val="20000"/>
                <a:lumOff val="80000"/>
                <a:alpha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6098" rIns="66098" bIns="66099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0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  <a:ea typeface="+mn-ea"/>
                  <a:cs typeface="+mn-cs"/>
                </a:rPr>
                <a:t>Educational sessions for clinical staff, focusing on early cancer diagnosis, and for non-clinical staff, focusing on cancer awareness</a:t>
              </a:r>
              <a:endParaRPr lang="en-US" sz="2000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667390C7-F07E-5216-856E-E19906AC6652}"/>
                </a:ext>
              </a:extLst>
            </p:cNvPr>
            <p:cNvSpPr/>
            <p:nvPr/>
          </p:nvSpPr>
          <p:spPr>
            <a:xfrm>
              <a:off x="492815" y="2302228"/>
              <a:ext cx="1178003" cy="1988738"/>
            </a:xfrm>
            <a:custGeom>
              <a:avLst/>
              <a:gdLst>
                <a:gd name="connsiteX0" fmla="*/ 0 w 1988737"/>
                <a:gd name="connsiteY0" fmla="*/ 0 h 1178002"/>
                <a:gd name="connsiteX1" fmla="*/ 1399736 w 1988737"/>
                <a:gd name="connsiteY1" fmla="*/ 0 h 1178002"/>
                <a:gd name="connsiteX2" fmla="*/ 1988737 w 1988737"/>
                <a:gd name="connsiteY2" fmla="*/ 589001 h 1178002"/>
                <a:gd name="connsiteX3" fmla="*/ 1399736 w 1988737"/>
                <a:gd name="connsiteY3" fmla="*/ 1178002 h 1178002"/>
                <a:gd name="connsiteX4" fmla="*/ 0 w 1988737"/>
                <a:gd name="connsiteY4" fmla="*/ 1178002 h 1178002"/>
                <a:gd name="connsiteX5" fmla="*/ 589001 w 1988737"/>
                <a:gd name="connsiteY5" fmla="*/ 589001 h 1178002"/>
                <a:gd name="connsiteX6" fmla="*/ 0 w 1988737"/>
                <a:gd name="connsiteY6" fmla="*/ 0 h 117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8737" h="1178002">
                  <a:moveTo>
                    <a:pt x="1988736" y="0"/>
                  </a:moveTo>
                  <a:lnTo>
                    <a:pt x="1988736" y="829115"/>
                  </a:lnTo>
                  <a:lnTo>
                    <a:pt x="994369" y="1178002"/>
                  </a:lnTo>
                  <a:lnTo>
                    <a:pt x="1" y="829115"/>
                  </a:lnTo>
                  <a:lnTo>
                    <a:pt x="1" y="0"/>
                  </a:lnTo>
                  <a:lnTo>
                    <a:pt x="994369" y="348887"/>
                  </a:lnTo>
                  <a:lnTo>
                    <a:pt x="1988736" y="0"/>
                  </a:lnTo>
                  <a:close/>
                </a:path>
              </a:pathLst>
            </a:custGeom>
            <a:solidFill>
              <a:srgbClr val="E7E6E6">
                <a:lumMod val="75000"/>
              </a:srgbClr>
            </a:solid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1" tIns="600431" rIns="11430" bIns="60043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sz="1800" b="1" kern="1200" dirty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US" sz="1800" b="1" kern="1200" dirty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Cancer Safety Netting</a:t>
              </a:r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93929CC9-D6BD-BA98-B8AC-CB001CA974C1}"/>
                </a:ext>
              </a:extLst>
            </p:cNvPr>
            <p:cNvSpPr/>
            <p:nvPr/>
          </p:nvSpPr>
          <p:spPr>
            <a:xfrm>
              <a:off x="1680438" y="2461946"/>
              <a:ext cx="7062055" cy="1093859"/>
            </a:xfrm>
            <a:custGeom>
              <a:avLst/>
              <a:gdLst>
                <a:gd name="connsiteX0" fmla="*/ 182313 w 1093859"/>
                <a:gd name="connsiteY0" fmla="*/ 0 h 7081295"/>
                <a:gd name="connsiteX1" fmla="*/ 911546 w 1093859"/>
                <a:gd name="connsiteY1" fmla="*/ 0 h 7081295"/>
                <a:gd name="connsiteX2" fmla="*/ 1093859 w 1093859"/>
                <a:gd name="connsiteY2" fmla="*/ 182313 h 7081295"/>
                <a:gd name="connsiteX3" fmla="*/ 1093859 w 1093859"/>
                <a:gd name="connsiteY3" fmla="*/ 7081295 h 7081295"/>
                <a:gd name="connsiteX4" fmla="*/ 1093859 w 1093859"/>
                <a:gd name="connsiteY4" fmla="*/ 7081295 h 7081295"/>
                <a:gd name="connsiteX5" fmla="*/ 0 w 1093859"/>
                <a:gd name="connsiteY5" fmla="*/ 7081295 h 7081295"/>
                <a:gd name="connsiteX6" fmla="*/ 0 w 1093859"/>
                <a:gd name="connsiteY6" fmla="*/ 7081295 h 7081295"/>
                <a:gd name="connsiteX7" fmla="*/ 0 w 1093859"/>
                <a:gd name="connsiteY7" fmla="*/ 182313 h 7081295"/>
                <a:gd name="connsiteX8" fmla="*/ 182313 w 1093859"/>
                <a:gd name="connsiteY8" fmla="*/ 0 h 708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859" h="7081295">
                  <a:moveTo>
                    <a:pt x="1093859" y="1180238"/>
                  </a:moveTo>
                  <a:lnTo>
                    <a:pt x="1093859" y="5901057"/>
                  </a:lnTo>
                  <a:cubicBezTo>
                    <a:pt x="1093859" y="6552884"/>
                    <a:pt x="1081250" y="7081292"/>
                    <a:pt x="1065697" y="7081292"/>
                  </a:cubicBezTo>
                  <a:lnTo>
                    <a:pt x="0" y="7081292"/>
                  </a:lnTo>
                  <a:lnTo>
                    <a:pt x="0" y="708129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65697" y="3"/>
                  </a:lnTo>
                  <a:cubicBezTo>
                    <a:pt x="1081250" y="3"/>
                    <a:pt x="1093859" y="528411"/>
                    <a:pt x="1093859" y="1180238"/>
                  </a:cubicBezTo>
                  <a:close/>
                </a:path>
              </a:pathLst>
            </a:custGeom>
            <a:solidFill>
              <a:srgbClr val="4472C4">
                <a:lumMod val="20000"/>
                <a:lumOff val="80000"/>
                <a:alpha val="90000"/>
              </a:srgbClr>
            </a:solidFill>
            <a:ln w="12700" cap="flat" cmpd="sng" algn="ctr">
              <a:solidFill>
                <a:srgbClr val="4472C4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66098" rIns="66098" bIns="66098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>
                  <a:solidFill>
                    <a:sysClr val="windowText" lastClr="000000"/>
                  </a:solidFill>
                  <a:latin typeface="Calibri" panose="020F0502020204030204"/>
                  <a:ea typeface="+mn-ea"/>
                  <a:cs typeface="+mn-cs"/>
                </a:rPr>
                <a:t>Whole team session to develop a bespoke safety netting plan for the individual practice</a:t>
              </a:r>
              <a:endParaRPr lang="en-US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CAD172F-AF06-F02D-BBFD-30B07DA32647}"/>
                </a:ext>
              </a:extLst>
            </p:cNvPr>
            <p:cNvSpPr/>
            <p:nvPr/>
          </p:nvSpPr>
          <p:spPr>
            <a:xfrm>
              <a:off x="502436" y="3985073"/>
              <a:ext cx="1178004" cy="1988737"/>
            </a:xfrm>
            <a:custGeom>
              <a:avLst/>
              <a:gdLst>
                <a:gd name="connsiteX0" fmla="*/ 0 w 2141541"/>
                <a:gd name="connsiteY0" fmla="*/ 0 h 1178002"/>
                <a:gd name="connsiteX1" fmla="*/ 1552540 w 2141541"/>
                <a:gd name="connsiteY1" fmla="*/ 0 h 1178002"/>
                <a:gd name="connsiteX2" fmla="*/ 2141541 w 2141541"/>
                <a:gd name="connsiteY2" fmla="*/ 589001 h 1178002"/>
                <a:gd name="connsiteX3" fmla="*/ 1552540 w 2141541"/>
                <a:gd name="connsiteY3" fmla="*/ 1178002 h 1178002"/>
                <a:gd name="connsiteX4" fmla="*/ 0 w 2141541"/>
                <a:gd name="connsiteY4" fmla="*/ 1178002 h 1178002"/>
                <a:gd name="connsiteX5" fmla="*/ 589001 w 2141541"/>
                <a:gd name="connsiteY5" fmla="*/ 589001 h 1178002"/>
                <a:gd name="connsiteX6" fmla="*/ 0 w 2141541"/>
                <a:gd name="connsiteY6" fmla="*/ 0 h 117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1541" h="1178002">
                  <a:moveTo>
                    <a:pt x="2141540" y="0"/>
                  </a:moveTo>
                  <a:lnTo>
                    <a:pt x="2141540" y="854009"/>
                  </a:lnTo>
                  <a:lnTo>
                    <a:pt x="1070771" y="1178002"/>
                  </a:lnTo>
                  <a:lnTo>
                    <a:pt x="1" y="854009"/>
                  </a:lnTo>
                  <a:lnTo>
                    <a:pt x="1" y="0"/>
                  </a:lnTo>
                  <a:lnTo>
                    <a:pt x="1070771" y="323993"/>
                  </a:lnTo>
                  <a:lnTo>
                    <a:pt x="2141540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1" tIns="595351" rIns="6350" bIns="595352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br>
                <a:rPr lang="en-US" sz="1000" b="1" kern="1200" dirty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US" sz="1800" b="1" kern="1200" dirty="0">
                  <a:solidFill>
                    <a:sysClr val="window" lastClr="FFFFFF"/>
                  </a:solidFill>
                  <a:latin typeface="Calibri" panose="020F0502020204030204"/>
                  <a:ea typeface="+mn-ea"/>
                  <a:cs typeface="+mn-cs"/>
                </a:rPr>
                <a:t>Cancer Safety Netting Champion</a:t>
              </a:r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3FD4C51-BEBD-AB3F-AEEA-2C293C5E4373}"/>
                </a:ext>
              </a:extLst>
            </p:cNvPr>
            <p:cNvSpPr/>
            <p:nvPr/>
          </p:nvSpPr>
          <p:spPr>
            <a:xfrm>
              <a:off x="1680439" y="4010653"/>
              <a:ext cx="7090915" cy="1093860"/>
            </a:xfrm>
            <a:custGeom>
              <a:avLst/>
              <a:gdLst>
                <a:gd name="connsiteX0" fmla="*/ 182313 w 1093859"/>
                <a:gd name="connsiteY0" fmla="*/ 0 h 7081295"/>
                <a:gd name="connsiteX1" fmla="*/ 911546 w 1093859"/>
                <a:gd name="connsiteY1" fmla="*/ 0 h 7081295"/>
                <a:gd name="connsiteX2" fmla="*/ 1093859 w 1093859"/>
                <a:gd name="connsiteY2" fmla="*/ 182313 h 7081295"/>
                <a:gd name="connsiteX3" fmla="*/ 1093859 w 1093859"/>
                <a:gd name="connsiteY3" fmla="*/ 7081295 h 7081295"/>
                <a:gd name="connsiteX4" fmla="*/ 1093859 w 1093859"/>
                <a:gd name="connsiteY4" fmla="*/ 7081295 h 7081295"/>
                <a:gd name="connsiteX5" fmla="*/ 0 w 1093859"/>
                <a:gd name="connsiteY5" fmla="*/ 7081295 h 7081295"/>
                <a:gd name="connsiteX6" fmla="*/ 0 w 1093859"/>
                <a:gd name="connsiteY6" fmla="*/ 7081295 h 7081295"/>
                <a:gd name="connsiteX7" fmla="*/ 0 w 1093859"/>
                <a:gd name="connsiteY7" fmla="*/ 182313 h 7081295"/>
                <a:gd name="connsiteX8" fmla="*/ 182313 w 1093859"/>
                <a:gd name="connsiteY8" fmla="*/ 0 h 708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3859" h="7081295">
                  <a:moveTo>
                    <a:pt x="1093859" y="1180238"/>
                  </a:moveTo>
                  <a:lnTo>
                    <a:pt x="1093859" y="5901057"/>
                  </a:lnTo>
                  <a:cubicBezTo>
                    <a:pt x="1093859" y="6552884"/>
                    <a:pt x="1081250" y="7081292"/>
                    <a:pt x="1065697" y="7081292"/>
                  </a:cubicBezTo>
                  <a:lnTo>
                    <a:pt x="0" y="7081292"/>
                  </a:lnTo>
                  <a:lnTo>
                    <a:pt x="0" y="7081292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65697" y="3"/>
                  </a:lnTo>
                  <a:cubicBezTo>
                    <a:pt x="1081250" y="3"/>
                    <a:pt x="1093859" y="528411"/>
                    <a:pt x="1093859" y="1180238"/>
                  </a:cubicBezTo>
                  <a:close/>
                </a:path>
              </a:pathLst>
            </a:custGeom>
            <a:solidFill>
              <a:srgbClr val="4472C4">
                <a:lumMod val="20000"/>
                <a:lumOff val="80000"/>
                <a:alpha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66098" rIns="66098" bIns="66099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  <a:ea typeface="+mn-ea"/>
                  <a:cs typeface="+mn-cs"/>
                </a:rPr>
                <a:t>Appointment of a cancer safety netting champion among the practice team</a:t>
              </a:r>
              <a:endParaRPr lang="en-US" sz="2000" kern="1200" dirty="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A8870E4-5AB7-8DD2-C2EE-142F89D2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586" y="1096915"/>
            <a:ext cx="7429150" cy="55817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‘</a:t>
            </a:r>
            <a:r>
              <a:rPr lang="en-US" dirty="0" err="1"/>
              <a:t>ThinkCancer</a:t>
            </a:r>
            <a:r>
              <a:rPr lang="en-US" dirty="0"/>
              <a:t>!’ Intervention</a:t>
            </a:r>
          </a:p>
        </p:txBody>
      </p:sp>
    </p:spTree>
    <p:extLst>
      <p:ext uri="{BB962C8B-B14F-4D97-AF65-F5344CB8AC3E}">
        <p14:creationId xmlns:p14="http://schemas.microsoft.com/office/powerpoint/2010/main" val="83296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4D86-4397-C9CD-81E4-F5B0C058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Methods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A4104-A36A-5877-FA85-654A3E450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999530"/>
            <a:ext cx="10515600" cy="4133255"/>
          </a:xfrm>
        </p:spPr>
        <p:txBody>
          <a:bodyPr/>
          <a:lstStyle/>
          <a:p>
            <a:r>
              <a:rPr lang="en-GB" sz="2000" dirty="0"/>
              <a:t>The feasibility study incorporated a pragmatic pilot RCT with embedded process and economic evaluation </a:t>
            </a:r>
          </a:p>
          <a:p>
            <a:r>
              <a:rPr lang="en-GB" sz="2000" dirty="0"/>
              <a:t>General practices were recruited from across the 7 Welsh health boards and randomised 1:1 </a:t>
            </a:r>
          </a:p>
          <a:p>
            <a:r>
              <a:rPr lang="en-GB" sz="2000" dirty="0"/>
              <a:t>Clinical outcome data was collected from all practices and all practices completed a questionnaire detailing practice characteristics and current safety netting processes</a:t>
            </a:r>
          </a:p>
          <a:p>
            <a:r>
              <a:rPr lang="en-GB" sz="2000" dirty="0"/>
              <a:t>Practices randomised to the intervention received the series of workshops and completed evaluation forms </a:t>
            </a:r>
          </a:p>
          <a:p>
            <a:r>
              <a:rPr lang="en-GB" sz="2000" dirty="0"/>
              <a:t>A sample of 16 practice staff were recruited to take part in qualitative telephone interviews </a:t>
            </a:r>
          </a:p>
          <a:p>
            <a:r>
              <a:rPr lang="en-GB" sz="2000" dirty="0"/>
              <a:t>Quantitative data were analysed using a Multilevel Mixed Effects Generalised Linear Model </a:t>
            </a:r>
          </a:p>
          <a:p>
            <a:r>
              <a:rPr lang="en-GB" sz="2000" dirty="0"/>
              <a:t>Qualitative data were analysed using Framework Analysis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8080-80E2-1F5C-BE9B-46FAF822F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81" y="374117"/>
            <a:ext cx="1803374" cy="447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88CBC-3B16-2E88-AFE1-4D7380D8E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66F6-DC59-1968-D8AD-1271CE8A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0" y="274064"/>
            <a:ext cx="1406991" cy="447238"/>
          </a:xfrm>
          <a:prstGeom prst="rect">
            <a:avLst/>
          </a:prstGeom>
        </p:spPr>
      </p:pic>
      <p:pic>
        <p:nvPicPr>
          <p:cNvPr id="8" name="Picture 7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04FFBF97-2BDC-55D5-C568-1A16BCA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1" y="221403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3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4D86-4397-C9CD-81E4-F5B0C058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Results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A4104-A36A-5877-FA85-654A3E450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999530"/>
            <a:ext cx="10515600" cy="4133255"/>
          </a:xfrm>
        </p:spPr>
        <p:txBody>
          <a:bodyPr/>
          <a:lstStyle/>
          <a:p>
            <a:r>
              <a:rPr lang="en-GB" sz="2000" dirty="0" err="1"/>
              <a:t>ThinkCancer</a:t>
            </a:r>
            <a:r>
              <a:rPr lang="en-GB" sz="2000" dirty="0"/>
              <a:t>! was found to be feasible and acceptable </a:t>
            </a:r>
          </a:p>
          <a:p>
            <a:r>
              <a:rPr lang="en-GB" sz="2000" dirty="0"/>
              <a:t>Practices were recruited and workshops delivered between March 2020 and May 2021 </a:t>
            </a:r>
          </a:p>
          <a:p>
            <a:r>
              <a:rPr lang="en-GB" sz="2000" dirty="0"/>
              <a:t>Recruitment targets were achieved despite a 5 month pause due to COVID-19</a:t>
            </a:r>
          </a:p>
          <a:p>
            <a:r>
              <a:rPr lang="en-GB" sz="2000" dirty="0"/>
              <a:t>The intervention was adapted from in-person to online delivery </a:t>
            </a:r>
          </a:p>
          <a:p>
            <a:r>
              <a:rPr lang="en-GB" sz="2000" dirty="0"/>
              <a:t>Trial progression criteria for recruitment, intervention fidelity and routine data collection were met</a:t>
            </a:r>
          </a:p>
          <a:p>
            <a:r>
              <a:rPr lang="en-GB" sz="2000" dirty="0"/>
              <a:t>All practices created their bespoke safety netting plan and appointed a safety netting champion</a:t>
            </a:r>
          </a:p>
          <a:p>
            <a:r>
              <a:rPr lang="en-GB" sz="2000" dirty="0"/>
              <a:t>Interviews showed positive participant views on </a:t>
            </a:r>
            <a:r>
              <a:rPr lang="en-GB" sz="2000" dirty="0" err="1"/>
              <a:t>ThinkCancer</a:t>
            </a:r>
            <a:r>
              <a:rPr lang="en-GB" sz="2000" dirty="0"/>
              <a:t>!, improved safety netting and liberalised referrals, and showed the valued of the ‘whole practice’ approach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8080-80E2-1F5C-BE9B-46FAF822F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81" y="374117"/>
            <a:ext cx="1803374" cy="447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88CBC-3B16-2E88-AFE1-4D7380D8E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66F6-DC59-1968-D8AD-1271CE8A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0" y="274064"/>
            <a:ext cx="1406991" cy="447238"/>
          </a:xfrm>
          <a:prstGeom prst="rect">
            <a:avLst/>
          </a:prstGeom>
        </p:spPr>
      </p:pic>
      <p:pic>
        <p:nvPicPr>
          <p:cNvPr id="8" name="Picture 7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04FFBF97-2BDC-55D5-C568-1A16BCA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1" y="221403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105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4D86-4397-C9CD-81E4-F5B0C058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Results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8080-80E2-1F5C-BE9B-46FAF822F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81" y="374117"/>
            <a:ext cx="1803374" cy="447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88CBC-3B16-2E88-AFE1-4D7380D8E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66F6-DC59-1968-D8AD-1271CE8A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0" y="274064"/>
            <a:ext cx="1406991" cy="447238"/>
          </a:xfrm>
          <a:prstGeom prst="rect">
            <a:avLst/>
          </a:prstGeom>
        </p:spPr>
      </p:pic>
      <p:pic>
        <p:nvPicPr>
          <p:cNvPr id="8" name="Picture 7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04FFBF97-2BDC-55D5-C568-1A16BCA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1" y="221403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18974F-A5CC-CB6C-81B6-6BC660FAC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5341"/>
              </p:ext>
            </p:extLst>
          </p:nvPr>
        </p:nvGraphicFramePr>
        <p:xfrm>
          <a:off x="2009775" y="2200276"/>
          <a:ext cx="7943848" cy="305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4360">
                  <a:extLst>
                    <a:ext uri="{9D8B030D-6E8A-4147-A177-3AD203B41FA5}">
                      <a16:colId xmlns:a16="http://schemas.microsoft.com/office/drawing/2014/main" val="3817970168"/>
                    </a:ext>
                  </a:extLst>
                </a:gridCol>
                <a:gridCol w="1124360">
                  <a:extLst>
                    <a:ext uri="{9D8B030D-6E8A-4147-A177-3AD203B41FA5}">
                      <a16:colId xmlns:a16="http://schemas.microsoft.com/office/drawing/2014/main" val="163403673"/>
                    </a:ext>
                  </a:extLst>
                </a:gridCol>
                <a:gridCol w="1124360">
                  <a:extLst>
                    <a:ext uri="{9D8B030D-6E8A-4147-A177-3AD203B41FA5}">
                      <a16:colId xmlns:a16="http://schemas.microsoft.com/office/drawing/2014/main" val="2771742613"/>
                    </a:ext>
                  </a:extLst>
                </a:gridCol>
                <a:gridCol w="1161024">
                  <a:extLst>
                    <a:ext uri="{9D8B030D-6E8A-4147-A177-3AD203B41FA5}">
                      <a16:colId xmlns:a16="http://schemas.microsoft.com/office/drawing/2014/main" val="95222534"/>
                    </a:ext>
                  </a:extLst>
                </a:gridCol>
                <a:gridCol w="1161024">
                  <a:extLst>
                    <a:ext uri="{9D8B030D-6E8A-4147-A177-3AD203B41FA5}">
                      <a16:colId xmlns:a16="http://schemas.microsoft.com/office/drawing/2014/main" val="1733274121"/>
                    </a:ext>
                  </a:extLst>
                </a:gridCol>
                <a:gridCol w="1124360">
                  <a:extLst>
                    <a:ext uri="{9D8B030D-6E8A-4147-A177-3AD203B41FA5}">
                      <a16:colId xmlns:a16="http://schemas.microsoft.com/office/drawing/2014/main" val="1088738704"/>
                    </a:ext>
                  </a:extLst>
                </a:gridCol>
                <a:gridCol w="1124360">
                  <a:extLst>
                    <a:ext uri="{9D8B030D-6E8A-4147-A177-3AD203B41FA5}">
                      <a16:colId xmlns:a16="http://schemas.microsoft.com/office/drawing/2014/main" val="3607867974"/>
                    </a:ext>
                  </a:extLst>
                </a:gridCol>
              </a:tblGrid>
              <a:tr h="873578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 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Control Baseline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Control Follow up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Intervention Baseline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Intervention Follow up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Total Baseline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Total Follow up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496811"/>
                  </a:ext>
                </a:extLst>
              </a:tr>
              <a:tr h="1310367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N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54 patients, 6 practices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191 patients, 6 practices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294 patients,</a:t>
                      </a:r>
                    </a:p>
                    <a:p>
                      <a:pPr algn="ctr"/>
                      <a:r>
                        <a:rPr lang="en-GB" sz="1400">
                          <a:effectLst/>
                        </a:rPr>
                        <a:t>18 practices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191 patients, 15 practices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348 patients, 24 practices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382 patients, 21 practices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3560621"/>
                  </a:ext>
                </a:extLst>
              </a:tr>
              <a:tr h="873578">
                <a:tc>
                  <a:txBody>
                    <a:bodyPr/>
                    <a:lstStyle/>
                    <a:p>
                      <a:r>
                        <a:rPr lang="en-GB" sz="1400">
                          <a:effectLst/>
                        </a:rPr>
                        <a:t>Median</a:t>
                      </a:r>
                    </a:p>
                    <a:p>
                      <a:r>
                        <a:rPr lang="en-GB" sz="1400">
                          <a:effectLst/>
                        </a:rPr>
                        <a:t>[IQR]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</a:t>
                      </a:r>
                    </a:p>
                    <a:p>
                      <a:pPr algn="ctr"/>
                      <a:r>
                        <a:rPr lang="en-GB" sz="1400">
                          <a:effectLst/>
                        </a:rPr>
                        <a:t>[0 4]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</a:t>
                      </a:r>
                    </a:p>
                    <a:p>
                      <a:pPr algn="ctr"/>
                      <a:r>
                        <a:rPr lang="en-GB" sz="1400">
                          <a:effectLst/>
                        </a:rPr>
                        <a:t>[0 10]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</a:t>
                      </a:r>
                    </a:p>
                    <a:p>
                      <a:pPr algn="ctr"/>
                      <a:r>
                        <a:rPr lang="en-GB" sz="1400">
                          <a:effectLst/>
                        </a:rPr>
                        <a:t>[0 7]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3</a:t>
                      </a:r>
                    </a:p>
                    <a:p>
                      <a:pPr algn="ctr"/>
                      <a:r>
                        <a:rPr lang="en-GB" sz="1400">
                          <a:effectLst/>
                        </a:rPr>
                        <a:t>[0 22]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</a:t>
                      </a:r>
                    </a:p>
                    <a:p>
                      <a:pPr algn="ctr"/>
                      <a:r>
                        <a:rPr lang="en-GB" sz="1400">
                          <a:effectLst/>
                        </a:rPr>
                        <a:t>[0 7]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2</a:t>
                      </a:r>
                    </a:p>
                    <a:p>
                      <a:pPr algn="ctr"/>
                      <a:r>
                        <a:rPr lang="en-GB" sz="1400" dirty="0">
                          <a:effectLst/>
                        </a:rPr>
                        <a:t>[0 18]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682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23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689F2-7044-A582-C85F-8D0BFEC79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03" y="274066"/>
            <a:ext cx="1406991" cy="447238"/>
          </a:xfrm>
          <a:prstGeom prst="rect">
            <a:avLst/>
          </a:prstGeom>
        </p:spPr>
      </p:pic>
      <p:pic>
        <p:nvPicPr>
          <p:cNvPr id="5" name="Picture 4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765AE679-E326-A6BD-245C-9EFF17A2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75" y="91487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2A012-F851-E8E7-CA89-3F8B29FDA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8" y="274067"/>
            <a:ext cx="1803374" cy="447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31CAE-3D59-2976-C5DB-5CDA25EEED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4"/>
            <a:ext cx="1613277" cy="344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C01D4-ED23-BD21-C7FA-08E206E78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03" y="274065"/>
            <a:ext cx="1406991" cy="447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E4ED9-0FF3-B064-E5C1-DD0F508AB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8" y="274066"/>
            <a:ext cx="1803374" cy="447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DD6DDE-2105-A95D-722A-3A682B541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F54AF-2404-C597-593A-4A348E28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586" y="1096915"/>
            <a:ext cx="7429150" cy="558174"/>
          </a:xfrm>
        </p:spPr>
        <p:txBody>
          <a:bodyPr>
            <a:normAutofit/>
          </a:bodyPr>
          <a:lstStyle/>
          <a:p>
            <a:pPr algn="ctr"/>
            <a:r>
              <a:rPr lang="en-US"/>
              <a:t>‘</a:t>
            </a:r>
            <a:r>
              <a:rPr lang="en-US" err="1"/>
              <a:t>ThinkCancer</a:t>
            </a:r>
            <a:r>
              <a:rPr lang="en-US"/>
              <a:t>!’ feasibility trial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DD4A44F-65D8-57A3-00C5-941D54B07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337" y="1890070"/>
            <a:ext cx="5652798" cy="45774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A73552-3DE0-CE9C-152C-3BD606D39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9135" y="2361129"/>
            <a:ext cx="3223750" cy="33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4D86-4397-C9CD-81E4-F5B0C058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Lessons learned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A4104-A36A-5877-FA85-654A3E450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51" y="1999530"/>
            <a:ext cx="10515600" cy="3787259"/>
          </a:xfrm>
        </p:spPr>
        <p:txBody>
          <a:bodyPr/>
          <a:lstStyle/>
          <a:p>
            <a:r>
              <a:rPr lang="en-GB" sz="2000" dirty="0"/>
              <a:t>Recruitment was slower than desired, partly due to pandemic conditions </a:t>
            </a:r>
          </a:p>
          <a:p>
            <a:r>
              <a:rPr lang="en-GB" sz="2000" dirty="0"/>
              <a:t>Primary care is currently under extreme pressure and interventions need to be </a:t>
            </a:r>
          </a:p>
          <a:p>
            <a:r>
              <a:rPr lang="en-GB" sz="2000" dirty="0"/>
              <a:t>Data collection was found to be very time consuming for practice staff</a:t>
            </a:r>
          </a:p>
          <a:p>
            <a:r>
              <a:rPr lang="en-GB" sz="2000" dirty="0"/>
              <a:t>Online workshops preferable to in-person due to competing time pressures and staff availability </a:t>
            </a:r>
          </a:p>
          <a:p>
            <a:r>
              <a:rPr lang="en-GB" sz="2000" dirty="0"/>
              <a:t>Need for patient perspectives on urgent referral </a:t>
            </a:r>
          </a:p>
          <a:p>
            <a:r>
              <a:rPr lang="en-GB" sz="2000" dirty="0"/>
              <a:t>Need to capture staff fidelity more consistently </a:t>
            </a:r>
          </a:p>
          <a:p>
            <a:r>
              <a:rPr lang="en-GB" sz="2000" dirty="0"/>
              <a:t>Need to examine the reasons behind the longest delays in cancer diagnosis </a:t>
            </a:r>
          </a:p>
          <a:p>
            <a:r>
              <a:rPr lang="en-GB" sz="2000" dirty="0"/>
              <a:t>The analysis model was not appropriate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8080-80E2-1F5C-BE9B-46FAF822F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81" y="374117"/>
            <a:ext cx="1803374" cy="447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88CBC-3B16-2E88-AFE1-4D7380D8E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66F6-DC59-1968-D8AD-1271CE8A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0" y="274064"/>
            <a:ext cx="1406991" cy="447238"/>
          </a:xfrm>
          <a:prstGeom prst="rect">
            <a:avLst/>
          </a:prstGeom>
        </p:spPr>
      </p:pic>
      <p:pic>
        <p:nvPicPr>
          <p:cNvPr id="8" name="Picture 7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04FFBF97-2BDC-55D5-C568-1A16BCA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1" y="221403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82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4D86-4397-C9CD-81E4-F5B0C058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8327-C10C-7A85-99D8-52F1919E1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Adaptations to </a:t>
            </a:r>
            <a:r>
              <a:rPr lang="en-GB" dirty="0" err="1"/>
              <a:t>ThinkCancer</a:t>
            </a:r>
            <a:r>
              <a:rPr lang="en-GB" dirty="0"/>
              <a:t>! for Phase III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A4104-A36A-5877-FA85-654A3E450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800" dirty="0"/>
              <a:t>Recruitment to be accelerated by giving practices the opportunity to submit an EOI prior to recruitment opening </a:t>
            </a:r>
          </a:p>
          <a:p>
            <a:r>
              <a:rPr lang="en-GB" sz="1800" dirty="0"/>
              <a:t>To widen the scope of </a:t>
            </a:r>
            <a:r>
              <a:rPr lang="en-GB" sz="1800" dirty="0" err="1"/>
              <a:t>ThinkCancer</a:t>
            </a:r>
            <a:r>
              <a:rPr lang="en-GB" sz="1800" dirty="0"/>
              <a:t>! the trial to be extended to practices in NW England as well as Wales </a:t>
            </a:r>
          </a:p>
          <a:p>
            <a:r>
              <a:rPr lang="en-GB" sz="1800" dirty="0"/>
              <a:t>The research team to collect the PCI and 2WW data rather than practices </a:t>
            </a:r>
          </a:p>
          <a:p>
            <a:r>
              <a:rPr lang="en-GB" sz="1800" dirty="0"/>
              <a:t>Workshops to be delivered to multiple practices at a time</a:t>
            </a:r>
          </a:p>
          <a:p>
            <a:r>
              <a:rPr lang="en-GB" sz="1800" dirty="0"/>
              <a:t>Expand the process evaluation to include qualitative interviews with key stakeholders, patients and nominated persons</a:t>
            </a:r>
          </a:p>
          <a:p>
            <a:r>
              <a:rPr lang="en-GB" sz="1800" dirty="0"/>
              <a:t>The inclusion of a case note review of patients with PCI exceeding the 75</a:t>
            </a:r>
            <a:r>
              <a:rPr lang="en-GB" sz="1800" baseline="30000" dirty="0"/>
              <a:t>th</a:t>
            </a:r>
            <a:r>
              <a:rPr lang="en-GB" sz="1800" dirty="0"/>
              <a:t> and 90</a:t>
            </a:r>
            <a:r>
              <a:rPr lang="en-GB" sz="1800" baseline="30000" dirty="0"/>
              <a:t>th</a:t>
            </a:r>
            <a:r>
              <a:rPr lang="en-GB" sz="1800" dirty="0"/>
              <a:t> centiles for a given cancer type</a:t>
            </a:r>
          </a:p>
          <a:p>
            <a:r>
              <a:rPr lang="en-GB" sz="1800" dirty="0"/>
              <a:t>Sample size to be based on PCI and data to be analysed using a time to event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8080-80E2-1F5C-BE9B-46FAF822F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81" y="374117"/>
            <a:ext cx="1803374" cy="447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88CBC-3B16-2E88-AFE1-4D7380D8E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9" y="325613"/>
            <a:ext cx="1613277" cy="34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66F6-DC59-1968-D8AD-1271CE8A5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640" y="274064"/>
            <a:ext cx="1406991" cy="447238"/>
          </a:xfrm>
          <a:prstGeom prst="rect">
            <a:avLst/>
          </a:prstGeom>
        </p:spPr>
      </p:pic>
      <p:pic>
        <p:nvPicPr>
          <p:cNvPr id="8" name="Picture 7" descr="U:\College of Health &amp; Behavioural Sciences\North Wales Centre for Primary Care Research\Projects\R &amp; N\Richies\ALL LOGOS\New Logos\BU.jpg">
            <a:extLst>
              <a:ext uri="{FF2B5EF4-FFF2-40B4-BE49-F238E27FC236}">
                <a16:creationId xmlns:a16="http://schemas.microsoft.com/office/drawing/2014/main" id="{04FFBF97-2BDC-55D5-C568-1A16BCA5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1" y="221403"/>
            <a:ext cx="1236385" cy="8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62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85307B6B87AB46994CCA07AEF17910" ma:contentTypeVersion="18" ma:contentTypeDescription="Create a new document." ma:contentTypeScope="" ma:versionID="defeb4639098e0de6f9b22e49aca8084">
  <xsd:schema xmlns:xsd="http://www.w3.org/2001/XMLSchema" xmlns:xs="http://www.w3.org/2001/XMLSchema" xmlns:p="http://schemas.microsoft.com/office/2006/metadata/properties" xmlns:ns2="21db0771-6b4a-479b-905b-9a2920f8ab03" xmlns:ns3="29d7a29a-b067-41ef-b656-5f41f5b6c20a" targetNamespace="http://schemas.microsoft.com/office/2006/metadata/properties" ma:root="true" ma:fieldsID="9ce1014a56f4ad29347f0b3fd74b39df" ns2:_="" ns3:_="">
    <xsd:import namespace="21db0771-6b4a-479b-905b-9a2920f8ab03"/>
    <xsd:import namespace="29d7a29a-b067-41ef-b656-5f41f5b6c2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b0771-6b4a-479b-905b-9a2920f8a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57f2e8-ceef-47a9-9ac7-74acf3aa48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ate" ma:index="25" nillable="true" ma:displayName="Date" ma:format="DateTime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7a29a-b067-41ef-b656-5f41f5b6c20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07f14f-6834-40da-b6a8-90854d1a7d7c}" ma:internalName="TaxCatchAll" ma:showField="CatchAllData" ma:web="29d7a29a-b067-41ef-b656-5f41f5b6c2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9d7a29a-b067-41ef-b656-5f41f5b6c20a" xsi:nil="true"/>
    <lcf76f155ced4ddcb4097134ff3c332f xmlns="21db0771-6b4a-479b-905b-9a2920f8ab03">
      <Terms xmlns="http://schemas.microsoft.com/office/infopath/2007/PartnerControls"/>
    </lcf76f155ced4ddcb4097134ff3c332f>
    <Date xmlns="21db0771-6b4a-479b-905b-9a2920f8ab03" xsi:nil="true"/>
  </documentManagement>
</p:properties>
</file>

<file path=customXml/itemProps1.xml><?xml version="1.0" encoding="utf-8"?>
<ds:datastoreItem xmlns:ds="http://schemas.openxmlformats.org/officeDocument/2006/customXml" ds:itemID="{242BE001-BDBB-4CAF-8020-C96D916DE4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E24E8-F866-4206-827B-40BCD81170DA}"/>
</file>

<file path=customXml/itemProps3.xml><?xml version="1.0" encoding="utf-8"?>
<ds:datastoreItem xmlns:ds="http://schemas.openxmlformats.org/officeDocument/2006/customXml" ds:itemID="{11212F6C-5823-422F-A729-C038C8AB8073}"/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697</Words>
  <Application>Microsoft Office PowerPoint</Application>
  <PresentationFormat>Widescreen</PresentationFormat>
  <Paragraphs>95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Introduction</vt:lpstr>
      <vt:lpstr>‘ThinkCancer!’ Intervention</vt:lpstr>
      <vt:lpstr>Methods </vt:lpstr>
      <vt:lpstr>Results  </vt:lpstr>
      <vt:lpstr>Results  </vt:lpstr>
      <vt:lpstr>‘ThinkCancer!’ feasibility trial </vt:lpstr>
      <vt:lpstr>Lessons learned</vt:lpstr>
      <vt:lpstr>Lessons learned</vt:lpstr>
      <vt:lpstr>Phase III trial of ’ThinkCancer!’ </vt:lpstr>
      <vt:lpstr>  Thank you…!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Hendry (Staff)</dc:creator>
  <cp:lastModifiedBy>Annie Hendry (Staff)</cp:lastModifiedBy>
  <cp:revision>9</cp:revision>
  <dcterms:created xsi:type="dcterms:W3CDTF">2023-07-10T09:24:33Z</dcterms:created>
  <dcterms:modified xsi:type="dcterms:W3CDTF">2023-08-08T11:33:06Z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0x0101003685307B6B87AB46994CCA07AEF17910</vt:lpwstr>
  </property>
</Properties>
</file>