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90" r:id="rId1"/>
  </p:sldMasterIdLst>
  <p:notesMasterIdLst>
    <p:notesMasterId r:id="rId51"/>
  </p:notesMasterIdLst>
  <p:sldIdLst>
    <p:sldId id="258" r:id="rId2"/>
    <p:sldId id="319" r:id="rId3"/>
    <p:sldId id="323" r:id="rId4"/>
    <p:sldId id="325" r:id="rId5"/>
    <p:sldId id="327" r:id="rId6"/>
    <p:sldId id="328" r:id="rId7"/>
    <p:sldId id="329" r:id="rId8"/>
    <p:sldId id="330" r:id="rId9"/>
    <p:sldId id="331" r:id="rId10"/>
    <p:sldId id="332" r:id="rId11"/>
    <p:sldId id="333" r:id="rId12"/>
    <p:sldId id="335" r:id="rId13"/>
    <p:sldId id="324" r:id="rId14"/>
    <p:sldId id="365" r:id="rId15"/>
    <p:sldId id="337" r:id="rId16"/>
    <p:sldId id="338" r:id="rId17"/>
    <p:sldId id="340" r:id="rId18"/>
    <p:sldId id="339" r:id="rId19"/>
    <p:sldId id="344" r:id="rId20"/>
    <p:sldId id="326" r:id="rId21"/>
    <p:sldId id="341" r:id="rId22"/>
    <p:sldId id="345" r:id="rId23"/>
    <p:sldId id="346" r:id="rId24"/>
    <p:sldId id="347" r:id="rId25"/>
    <p:sldId id="348" r:id="rId26"/>
    <p:sldId id="350" r:id="rId27"/>
    <p:sldId id="351" r:id="rId28"/>
    <p:sldId id="352" r:id="rId29"/>
    <p:sldId id="353" r:id="rId30"/>
    <p:sldId id="354" r:id="rId31"/>
    <p:sldId id="356" r:id="rId32"/>
    <p:sldId id="357" r:id="rId33"/>
    <p:sldId id="358" r:id="rId34"/>
    <p:sldId id="359" r:id="rId35"/>
    <p:sldId id="361" r:id="rId36"/>
    <p:sldId id="363" r:id="rId37"/>
    <p:sldId id="364" r:id="rId38"/>
    <p:sldId id="366" r:id="rId39"/>
    <p:sldId id="367" r:id="rId40"/>
    <p:sldId id="368" r:id="rId41"/>
    <p:sldId id="369" r:id="rId42"/>
    <p:sldId id="370" r:id="rId43"/>
    <p:sldId id="371" r:id="rId44"/>
    <p:sldId id="373" r:id="rId45"/>
    <p:sldId id="374" r:id="rId46"/>
    <p:sldId id="377" r:id="rId47"/>
    <p:sldId id="378" r:id="rId48"/>
    <p:sldId id="376" r:id="rId49"/>
    <p:sldId id="318" r:id="rId5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raine" initials="L" lastIdx="15" clrIdx="0">
    <p:extLst>
      <p:ext uri="{19B8F6BF-5375-455C-9EA6-DF929625EA0E}">
        <p15:presenceInfo xmlns:p15="http://schemas.microsoft.com/office/powerpoint/2012/main" userId="458a3664a57d698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479"/>
    <a:srgbClr val="0D0B35"/>
    <a:srgbClr val="003973"/>
    <a:srgbClr val="6688AB"/>
    <a:srgbClr val="86A4BC"/>
    <a:srgbClr val="A6BACE"/>
    <a:srgbClr val="77B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4694"/>
  </p:normalViewPr>
  <p:slideViewPr>
    <p:cSldViewPr snapToGrid="0">
      <p:cViewPr varScale="1">
        <p:scale>
          <a:sx n="109" d="100"/>
          <a:sy n="109" d="100"/>
        </p:scale>
        <p:origin x="797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171450" latinLnBrk="0">
      <a:lnSpc>
        <a:spcPct val="117999"/>
      </a:lnSpc>
      <a:defRPr sz="825">
        <a:latin typeface="+mn-lt"/>
        <a:ea typeface="+mn-ea"/>
        <a:cs typeface="+mn-cs"/>
        <a:sym typeface="Helvetica Neue"/>
      </a:defRPr>
    </a:lvl1pPr>
    <a:lvl2pPr indent="85725" defTabSz="171450" latinLnBrk="0">
      <a:lnSpc>
        <a:spcPct val="117999"/>
      </a:lnSpc>
      <a:defRPr sz="825">
        <a:latin typeface="+mn-lt"/>
        <a:ea typeface="+mn-ea"/>
        <a:cs typeface="+mn-cs"/>
        <a:sym typeface="Helvetica Neue"/>
      </a:defRPr>
    </a:lvl2pPr>
    <a:lvl3pPr indent="171450" defTabSz="171450" latinLnBrk="0">
      <a:lnSpc>
        <a:spcPct val="117999"/>
      </a:lnSpc>
      <a:defRPr sz="825">
        <a:latin typeface="+mn-lt"/>
        <a:ea typeface="+mn-ea"/>
        <a:cs typeface="+mn-cs"/>
        <a:sym typeface="Helvetica Neue"/>
      </a:defRPr>
    </a:lvl3pPr>
    <a:lvl4pPr indent="257175" defTabSz="171450" latinLnBrk="0">
      <a:lnSpc>
        <a:spcPct val="117999"/>
      </a:lnSpc>
      <a:defRPr sz="825">
        <a:latin typeface="+mn-lt"/>
        <a:ea typeface="+mn-ea"/>
        <a:cs typeface="+mn-cs"/>
        <a:sym typeface="Helvetica Neue"/>
      </a:defRPr>
    </a:lvl4pPr>
    <a:lvl5pPr indent="342900" defTabSz="171450" latinLnBrk="0">
      <a:lnSpc>
        <a:spcPct val="117999"/>
      </a:lnSpc>
      <a:defRPr sz="825">
        <a:latin typeface="+mn-lt"/>
        <a:ea typeface="+mn-ea"/>
        <a:cs typeface="+mn-cs"/>
        <a:sym typeface="Helvetica Neue"/>
      </a:defRPr>
    </a:lvl5pPr>
    <a:lvl6pPr indent="428625" defTabSz="171450" latinLnBrk="0">
      <a:lnSpc>
        <a:spcPct val="117999"/>
      </a:lnSpc>
      <a:defRPr sz="825">
        <a:latin typeface="+mn-lt"/>
        <a:ea typeface="+mn-ea"/>
        <a:cs typeface="+mn-cs"/>
        <a:sym typeface="Helvetica Neue"/>
      </a:defRPr>
    </a:lvl6pPr>
    <a:lvl7pPr indent="514350" defTabSz="171450" latinLnBrk="0">
      <a:lnSpc>
        <a:spcPct val="117999"/>
      </a:lnSpc>
      <a:defRPr sz="825">
        <a:latin typeface="+mn-lt"/>
        <a:ea typeface="+mn-ea"/>
        <a:cs typeface="+mn-cs"/>
        <a:sym typeface="Helvetica Neue"/>
      </a:defRPr>
    </a:lvl7pPr>
    <a:lvl8pPr indent="600075" defTabSz="171450" latinLnBrk="0">
      <a:lnSpc>
        <a:spcPct val="117999"/>
      </a:lnSpc>
      <a:defRPr sz="825">
        <a:latin typeface="+mn-lt"/>
        <a:ea typeface="+mn-ea"/>
        <a:cs typeface="+mn-cs"/>
        <a:sym typeface="Helvetica Neue"/>
      </a:defRPr>
    </a:lvl8pPr>
    <a:lvl9pPr indent="685800" defTabSz="171450" latinLnBrk="0">
      <a:lnSpc>
        <a:spcPct val="117999"/>
      </a:lnSpc>
      <a:defRPr sz="825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5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965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07030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13" hasCustomPrompt="1"/>
          </p:nvPr>
        </p:nvSpPr>
        <p:spPr>
          <a:xfrm>
            <a:off x="450503" y="4447449"/>
            <a:ext cx="8239126" cy="238867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135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452436" y="965622"/>
            <a:ext cx="8239127" cy="1743075"/>
          </a:xfrm>
          <a:prstGeom prst="rect">
            <a:avLst/>
          </a:prstGeom>
        </p:spPr>
        <p:txBody>
          <a:bodyPr anchor="b"/>
          <a:lstStyle>
            <a:lvl1pPr>
              <a:defRPr sz="4350" spc="-87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450504" y="2708697"/>
            <a:ext cx="8239125" cy="714375"/>
          </a:xfrm>
          <a:prstGeom prst="rect">
            <a:avLst/>
          </a:prstGeom>
        </p:spPr>
        <p:txBody>
          <a:bodyPr/>
          <a:lstStyle>
            <a:lvl1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1pPr>
            <a:lvl2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2pPr>
            <a:lvl3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3pPr>
            <a:lvl4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4pPr>
            <a:lvl5pPr marL="0" indent="0" defTabSz="309563">
              <a:lnSpc>
                <a:spcPct val="100000"/>
              </a:lnSpc>
              <a:spcBef>
                <a:spcPts val="0"/>
              </a:spcBef>
              <a:buSzTx/>
              <a:buNone/>
              <a:defRPr sz="2063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508386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0654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297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256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681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080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640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3249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4094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5D0CA-18A1-1142-AB93-C9D4480A0CEC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9344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9.jp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microsoft.com/office/2007/relationships/hdphoto" Target="../media/hdphoto1.wdp"/><Relationship Id="rId4" Type="http://schemas.openxmlformats.org/officeDocument/2006/relationships/image" Target="../media/image4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">
            <a:extLst>
              <a:ext uri="{FF2B5EF4-FFF2-40B4-BE49-F238E27FC236}">
                <a16:creationId xmlns:a16="http://schemas.microsoft.com/office/drawing/2014/main" id="{B462B5DA-8EB1-E24C-AC8C-69B0FD8FB7E3}"/>
              </a:ext>
            </a:extLst>
          </p:cNvPr>
          <p:cNvSpPr/>
          <p:nvPr/>
        </p:nvSpPr>
        <p:spPr>
          <a:xfrm>
            <a:off x="0" y="0"/>
            <a:ext cx="9201150" cy="5200650"/>
          </a:xfrm>
          <a:prstGeom prst="rect">
            <a:avLst/>
          </a:prstGeom>
          <a:solidFill>
            <a:srgbClr val="003973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algn="ctr" defTabSz="309563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200" dirty="0"/>
          </a:p>
        </p:txBody>
      </p:sp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AB2A6778-40E1-3940-99D1-93B361632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0028" y="314812"/>
            <a:ext cx="1421095" cy="1146167"/>
          </a:xfrm>
          <a:prstGeom prst="rect">
            <a:avLst/>
          </a:prstGeom>
          <a:ln w="12700">
            <a:miter lim="400000"/>
          </a:ln>
        </p:spPr>
      </p:pic>
      <p:sp>
        <p:nvSpPr>
          <p:cNvPr id="166" name="Freedom to create."/>
          <p:cNvSpPr txBox="1"/>
          <p:nvPr/>
        </p:nvSpPr>
        <p:spPr>
          <a:xfrm>
            <a:off x="3615528" y="3518641"/>
            <a:ext cx="1970091" cy="3270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GB" sz="1875" dirty="0">
                <a:solidFill>
                  <a:schemeClr val="bg1"/>
                </a:solidFill>
              </a:rPr>
              <a:t>Khaled Hussainey</a:t>
            </a:r>
          </a:p>
        </p:txBody>
      </p:sp>
      <p:sp>
        <p:nvSpPr>
          <p:cNvPr id="167" name="SECTION 1…"/>
          <p:cNvSpPr txBox="1"/>
          <p:nvPr/>
        </p:nvSpPr>
        <p:spPr>
          <a:xfrm>
            <a:off x="757917" y="1878228"/>
            <a:ext cx="7525657" cy="9002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9050" tIns="19050" rIns="19050" bIns="19050" anchor="ctr">
            <a:spAutoFit/>
          </a:bodyPr>
          <a:lstStyle/>
          <a:p>
            <a:pPr algn="ctr">
              <a:defRPr sz="6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800" b="0" i="0" u="none" strike="noStrike" baseline="0" dirty="0"/>
              <a:t>Corporate Narrative Disclosure </a:t>
            </a:r>
          </a:p>
          <a:p>
            <a:pPr algn="ctr">
              <a:defRPr sz="65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en-US" sz="2800" b="0" i="1" u="none" strike="noStrike" baseline="0" dirty="0"/>
              <a:t>What We Know </a:t>
            </a:r>
            <a:r>
              <a:rPr lang="en-US" sz="2800" b="0" i="0" u="none" strike="noStrike" baseline="0" dirty="0"/>
              <a:t>and </a:t>
            </a:r>
            <a:r>
              <a:rPr lang="en-US" sz="2800" b="0" i="1" u="none" strike="noStrike" baseline="0" dirty="0"/>
              <a:t>What We Need to Know</a:t>
            </a:r>
            <a:r>
              <a:rPr lang="en-US" sz="2800" b="0" i="0" u="none" strike="noStrike" baseline="0" dirty="0"/>
              <a:t>?</a:t>
            </a:r>
            <a:endParaRPr lang="en-GB" sz="2800" dirty="0">
              <a:solidFill>
                <a:schemeClr val="bg1"/>
              </a:solidFill>
            </a:endParaRPr>
          </a:p>
        </p:txBody>
      </p:sp>
      <p:pic>
        <p:nvPicPr>
          <p:cNvPr id="9" name="Image" descr="Image">
            <a:extLst>
              <a:ext uri="{FF2B5EF4-FFF2-40B4-BE49-F238E27FC236}">
                <a16:creationId xmlns:a16="http://schemas.microsoft.com/office/drawing/2014/main" id="{E7FCF3B7-2870-1547-856C-52C2FA140B5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20823" y="-28575"/>
            <a:ext cx="1716499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Freedom to create.">
            <a:extLst>
              <a:ext uri="{FF2B5EF4-FFF2-40B4-BE49-F238E27FC236}">
                <a16:creationId xmlns:a16="http://schemas.microsoft.com/office/drawing/2014/main" id="{43DEB685-24A2-41A8-B5E4-A61630F7301D}"/>
              </a:ext>
            </a:extLst>
          </p:cNvPr>
          <p:cNvSpPr txBox="1"/>
          <p:nvPr/>
        </p:nvSpPr>
        <p:spPr>
          <a:xfrm>
            <a:off x="3274891" y="3845654"/>
            <a:ext cx="2651367" cy="6155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9050" tIns="19050" rIns="19050" bIns="19050" anchor="ctr">
            <a:spAutoFit/>
          </a:bodyPr>
          <a:lstStyle>
            <a:lvl1pPr>
              <a:defRPr sz="50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algn="ctr"/>
            <a:r>
              <a:rPr lang="en-GB" sz="1875" dirty="0">
                <a:solidFill>
                  <a:schemeClr val="bg1"/>
                </a:solidFill>
              </a:rPr>
              <a:t>Professor of Accounting</a:t>
            </a:r>
          </a:p>
          <a:p>
            <a:pPr algn="ctr"/>
            <a:r>
              <a:rPr lang="en-GB" sz="1875" dirty="0">
                <a:solidFill>
                  <a:schemeClr val="bg1"/>
                </a:solidFill>
              </a:rPr>
              <a:t>Bangor Business School</a:t>
            </a:r>
            <a:endParaRPr sz="1875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154481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US" altLang="en-US" sz="2400" b="1" kern="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Arguments against Corporate Narrative Reporting</a:t>
            </a:r>
            <a:endParaRPr lang="en-GB" sz="24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0414" y="681755"/>
            <a:ext cx="7935781" cy="389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Tx/>
              <a:buChar char="-"/>
            </a:pPr>
            <a:r>
              <a:rPr lang="en-US" sz="18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narrative reporting might affect the company’s </a:t>
            </a:r>
            <a:r>
              <a:rPr lang="en-US" sz="1800" b="1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competitive advantage</a:t>
            </a:r>
            <a:r>
              <a:rPr lang="en-US" sz="18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lvl="0">
              <a:buFontTx/>
              <a:buChar char="-"/>
            </a:pPr>
            <a:endParaRPr lang="en-US" sz="1800" dirty="0">
              <a:solidFill>
                <a:srgbClr val="0039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Tx/>
              <a:buChar char="-"/>
            </a:pPr>
            <a:r>
              <a:rPr lang="en-US" sz="18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Managers may use narrative reporting to </a:t>
            </a:r>
            <a:r>
              <a:rPr lang="en-US" sz="1800" b="1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mislead investors (</a:t>
            </a:r>
            <a:r>
              <a:rPr lang="en-US" sz="18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risks of greenwashing or biased disclosures)</a:t>
            </a:r>
            <a:endParaRPr lang="en-US" sz="1800" b="1" dirty="0">
              <a:solidFill>
                <a:srgbClr val="0039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Tx/>
              <a:buChar char="-"/>
            </a:pPr>
            <a:endParaRPr lang="en-US" sz="1800" b="1" dirty="0">
              <a:solidFill>
                <a:srgbClr val="0039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sz="18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Narrative reporting may provide a disclosure medium for managers to engage in </a:t>
            </a:r>
            <a:r>
              <a:rPr lang="en-GB" sz="1800" b="1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impression management </a:t>
            </a:r>
            <a:r>
              <a:rPr lang="en-GB" sz="18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Impression management is regarded as attempts “to manipulate the impression conveyed to users of accounting information”.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 narrative disclosure, bad information could be provided in a good way</a:t>
            </a:r>
          </a:p>
          <a:p>
            <a:pPr marL="0" indent="0">
              <a:buNone/>
              <a:defRPr/>
            </a:pPr>
            <a:endParaRPr lang="en-GB" sz="1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662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154481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GB" altLang="en-US" sz="3200" b="1" dirty="0">
                <a:solidFill>
                  <a:srgbClr val="004479"/>
                </a:solidFill>
              </a:rPr>
              <a:t>Disclosure studies </a:t>
            </a:r>
            <a:endParaRPr lang="en-GB" sz="32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8053" y="617838"/>
            <a:ext cx="7935781" cy="3775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/>
            <a:r>
              <a:rPr lang="en-US" altLang="en-US" sz="2400" dirty="0">
                <a:solidFill>
                  <a:srgbClr val="004479"/>
                </a:solidFill>
              </a:rPr>
              <a:t>Empirical literature, covers:</a:t>
            </a:r>
          </a:p>
          <a:p>
            <a:pPr marL="342900" indent="-342900"/>
            <a:endParaRPr lang="en-US" altLang="en-US" sz="2400" dirty="0">
              <a:solidFill>
                <a:srgbClr val="004479"/>
              </a:solidFill>
            </a:endParaRPr>
          </a:p>
          <a:p>
            <a:pPr marL="742950" lvl="1" indent="-285750"/>
            <a:r>
              <a:rPr lang="en-US" altLang="en-US" sz="2400" dirty="0">
                <a:solidFill>
                  <a:srgbClr val="004479"/>
                </a:solidFill>
              </a:rPr>
              <a:t>descriptions of actual practice, </a:t>
            </a:r>
          </a:p>
          <a:p>
            <a:pPr marL="742950" lvl="1" indent="-285750">
              <a:buFontTx/>
              <a:buNone/>
            </a:pPr>
            <a:endParaRPr lang="en-US" altLang="en-US" sz="2400" dirty="0">
              <a:solidFill>
                <a:srgbClr val="004479"/>
              </a:solidFill>
            </a:endParaRPr>
          </a:p>
          <a:p>
            <a:pPr marL="742950" lvl="1" indent="-285750"/>
            <a:r>
              <a:rPr lang="en-US" altLang="en-US" sz="2400" dirty="0">
                <a:solidFill>
                  <a:srgbClr val="004479"/>
                </a:solidFill>
              </a:rPr>
              <a:t>studies of the disclosure decision (determinants)</a:t>
            </a:r>
          </a:p>
          <a:p>
            <a:pPr marL="742950" lvl="1" indent="-285750">
              <a:buFontTx/>
              <a:buNone/>
            </a:pPr>
            <a:endParaRPr lang="en-US" altLang="en-US" sz="2400" dirty="0">
              <a:solidFill>
                <a:srgbClr val="004479"/>
              </a:solidFill>
            </a:endParaRPr>
          </a:p>
          <a:p>
            <a:pPr marL="742950" lvl="1" indent="-285750" algn="just"/>
            <a:r>
              <a:rPr lang="en-US" altLang="en-US" sz="2400" dirty="0">
                <a:solidFill>
                  <a:srgbClr val="004479"/>
                </a:solidFill>
              </a:rPr>
              <a:t>the capital market and non-capital market consequences of those decisions (links to the Market Based Accounting Research (</a:t>
            </a:r>
            <a:r>
              <a:rPr lang="en-US" altLang="en-US" sz="2400" u="sng" dirty="0">
                <a:solidFill>
                  <a:srgbClr val="004479"/>
                </a:solidFill>
              </a:rPr>
              <a:t>MBAR)</a:t>
            </a:r>
            <a:r>
              <a:rPr lang="en-US" altLang="en-US" sz="2400" dirty="0">
                <a:solidFill>
                  <a:srgbClr val="004479"/>
                </a:solidFill>
              </a:rPr>
              <a:t> research area, including the ‘value relevance’ literature) (economic consequences).</a:t>
            </a:r>
            <a:endParaRPr lang="en-GB" sz="1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735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203201"/>
            <a:ext cx="7935781" cy="531580"/>
          </a:xfrm>
        </p:spPr>
        <p:txBody>
          <a:bodyPr>
            <a:noAutofit/>
          </a:bodyPr>
          <a:lstStyle/>
          <a:p>
            <a:pPr algn="ctr"/>
            <a:r>
              <a:rPr lang="en-GB" altLang="en-US" sz="2800" b="1" dirty="0">
                <a:solidFill>
                  <a:srgbClr val="004479"/>
                </a:solidFill>
              </a:rPr>
              <a:t>Disclosure Types</a:t>
            </a:r>
            <a:endParaRPr lang="en-GB" sz="32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D9DBB26-8A24-81F9-BA7C-B85E1BCB89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8355816"/>
              </p:ext>
            </p:extLst>
          </p:nvPr>
        </p:nvGraphicFramePr>
        <p:xfrm>
          <a:off x="219462" y="819573"/>
          <a:ext cx="7886700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78778">
                  <a:extLst>
                    <a:ext uri="{9D8B030D-6E8A-4147-A177-3AD203B41FA5}">
                      <a16:colId xmlns:a16="http://schemas.microsoft.com/office/drawing/2014/main" val="3354998666"/>
                    </a:ext>
                  </a:extLst>
                </a:gridCol>
                <a:gridCol w="4407922">
                  <a:extLst>
                    <a:ext uri="{9D8B030D-6E8A-4147-A177-3AD203B41FA5}">
                      <a16:colId xmlns:a16="http://schemas.microsoft.com/office/drawing/2014/main" val="969305320"/>
                    </a:ext>
                  </a:extLst>
                </a:gridCol>
              </a:tblGrid>
              <a:tr h="3180218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4479"/>
                          </a:solidFill>
                        </a:rPr>
                        <a:t>Until early 2000s, researchers focused on the overall level of corporate narrative disclosure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Forward-looking disclosures.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Disclosure Tone (Good news/bad news).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Risk disclosures.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Key Performance Indicators (KPIs) disclosures.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Intellectual capital disclosures.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CSR/ESG/SDG disclosures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Corporate governance disclosures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Anti-money laundering disclosures. 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R&amp;D/innovation disclosures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Covid-related disclosures.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Brexit-related disclosures.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Technology-related disclosure (e.g. Fintech disclosure, blockchain disclosure, cybersecurity risk disclosure).</a:t>
                      </a:r>
                    </a:p>
                    <a:p>
                      <a:pPr marL="342900" marR="0" lvl="0" indent="-342900" algn="l" defTabSz="685800" rtl="0" eaLnBrk="1" fontAlgn="auto" latinLnBrk="0" hangingPunct="1">
                        <a:lnSpc>
                          <a:spcPct val="80000"/>
                        </a:lnSpc>
                        <a:spcBef>
                          <a:spcPts val="75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GB" alt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4479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CSR-related disclosure (modern slavery; circular economy, waste management, climate change, …etc).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1591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0543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154481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US" altLang="en-US" sz="2400" b="1" kern="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  <a:r>
              <a:rPr lang="en-US" altLang="en-US" sz="2400" b="1" kern="0" dirty="0">
                <a:solidFill>
                  <a:srgbClr val="00447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2400" b="1" kern="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channels</a:t>
            </a:r>
            <a:endParaRPr lang="en-GB" sz="24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47507" y="619377"/>
            <a:ext cx="7935781" cy="3772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GB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Corporate disclosure can take many forms such as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reports,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Interim reports (semi-annual/quarterly/monthly reports) 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calls provided by the company (e.g., include new information about the company’s products)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Internet disclosure (online reporting): disclosure on companies’ websites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altLang="en-US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Press Release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altLang="en-US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Face-to-face meetings with analysts</a:t>
            </a:r>
          </a:p>
          <a:p>
            <a:pPr lvl="2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en-GB" altLang="en-US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media (Facebook, Twitter, …)</a:t>
            </a:r>
          </a:p>
          <a:p>
            <a:pPr lvl="0">
              <a:buFont typeface="Wingdings" panose="05000000000000000000" pitchFamily="2" charset="2"/>
              <a:buChar char="ü"/>
              <a:defRPr/>
            </a:pPr>
            <a:r>
              <a:rPr lang="en-GB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official</a:t>
            </a:r>
            <a:r>
              <a:rPr lang="en-GB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channel for disclosure is the </a:t>
            </a:r>
            <a:r>
              <a:rPr lang="en-GB" sz="1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report. </a:t>
            </a:r>
          </a:p>
          <a:p>
            <a:pPr marL="752574" lvl="2" indent="0">
              <a:buNone/>
              <a:defRPr/>
            </a:pPr>
            <a:r>
              <a:rPr lang="en-GB" sz="1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companies should publish their annual reports </a:t>
            </a:r>
          </a:p>
        </p:txBody>
      </p:sp>
    </p:spTree>
    <p:extLst>
      <p:ext uri="{BB962C8B-B14F-4D97-AF65-F5344CB8AC3E}">
        <p14:creationId xmlns:p14="http://schemas.microsoft.com/office/powerpoint/2010/main" val="20162204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331116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GB" altLang="en-US" sz="20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Empirical methods used</a:t>
            </a:r>
            <a:endParaRPr lang="en-GB" sz="24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65D7F30-FA04-ECE1-F3D8-57DDA573E5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999011"/>
              </p:ext>
            </p:extLst>
          </p:nvPr>
        </p:nvGraphicFramePr>
        <p:xfrm>
          <a:off x="325120" y="1044081"/>
          <a:ext cx="7613226" cy="25384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37742">
                  <a:extLst>
                    <a:ext uri="{9D8B030D-6E8A-4147-A177-3AD203B41FA5}">
                      <a16:colId xmlns:a16="http://schemas.microsoft.com/office/drawing/2014/main" val="526768630"/>
                    </a:ext>
                  </a:extLst>
                </a:gridCol>
                <a:gridCol w="2537742">
                  <a:extLst>
                    <a:ext uri="{9D8B030D-6E8A-4147-A177-3AD203B41FA5}">
                      <a16:colId xmlns:a16="http://schemas.microsoft.com/office/drawing/2014/main" val="3225140284"/>
                    </a:ext>
                  </a:extLst>
                </a:gridCol>
                <a:gridCol w="2537742">
                  <a:extLst>
                    <a:ext uri="{9D8B030D-6E8A-4147-A177-3AD203B41FA5}">
                      <a16:colId xmlns:a16="http://schemas.microsoft.com/office/drawing/2014/main" val="1908996075"/>
                    </a:ext>
                  </a:extLst>
                </a:gridCol>
              </a:tblGrid>
              <a:tr h="1638159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dirty="0">
                          <a:solidFill>
                            <a:srgbClr val="004479"/>
                          </a:solidFill>
                        </a:rPr>
                        <a:t>Archival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dirty="0">
                          <a:solidFill>
                            <a:srgbClr val="004479"/>
                          </a:solidFill>
                        </a:rPr>
                        <a:t>(regression analysis; content analysis) (quantitative)</a:t>
                      </a:r>
                    </a:p>
                    <a:p>
                      <a:endParaRPr lang="en-GB" sz="2000" dirty="0">
                        <a:solidFill>
                          <a:srgbClr val="00447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90000"/>
                        </a:lnSpc>
                      </a:pPr>
                      <a:r>
                        <a:rPr lang="en-GB" altLang="en-US" sz="2000" dirty="0">
                          <a:solidFill>
                            <a:srgbClr val="004479"/>
                          </a:solidFill>
                        </a:rPr>
                        <a:t>Survey</a:t>
                      </a:r>
                    </a:p>
                    <a:p>
                      <a:pPr marL="742950" lvl="1" indent="-285750">
                        <a:lnSpc>
                          <a:spcPct val="90000"/>
                        </a:lnSpc>
                      </a:pPr>
                      <a:r>
                        <a:rPr lang="en-GB" altLang="en-US" sz="2000" dirty="0">
                          <a:solidFill>
                            <a:srgbClr val="004479"/>
                          </a:solidFill>
                        </a:rPr>
                        <a:t>Questionnaire (quantitative)</a:t>
                      </a:r>
                    </a:p>
                    <a:p>
                      <a:pPr marL="742950" lvl="1" indent="-285750">
                        <a:lnSpc>
                          <a:spcPct val="90000"/>
                        </a:lnSpc>
                      </a:pPr>
                      <a:r>
                        <a:rPr lang="en-GB" altLang="en-US" sz="2000" dirty="0">
                          <a:solidFill>
                            <a:srgbClr val="004479"/>
                          </a:solidFill>
                        </a:rPr>
                        <a:t>Interview (qualitative)</a:t>
                      </a:r>
                    </a:p>
                    <a:p>
                      <a:endParaRPr lang="en-GB" sz="2000" dirty="0">
                        <a:solidFill>
                          <a:srgbClr val="004479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en-US" sz="2000" dirty="0">
                          <a:solidFill>
                            <a:srgbClr val="004479"/>
                          </a:solidFill>
                        </a:rPr>
                        <a:t>Mixed approach (quantitative and qualitative)</a:t>
                      </a:r>
                    </a:p>
                    <a:p>
                      <a:endParaRPr lang="en-GB" sz="2000" dirty="0">
                        <a:solidFill>
                          <a:srgbClr val="004479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6779440"/>
                  </a:ext>
                </a:extLst>
              </a:tr>
              <a:tr h="770632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Majority of the studies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Few studies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>
                          <a:solidFill>
                            <a:srgbClr val="FF0000"/>
                          </a:solidFill>
                        </a:rPr>
                        <a:t>Few studies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68860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784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331116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Theoretical Underpinnings</a:t>
            </a: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E3E2F38-4C5C-FF87-E93D-7232805BC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7537933"/>
              </p:ext>
            </p:extLst>
          </p:nvPr>
        </p:nvGraphicFramePr>
        <p:xfrm>
          <a:off x="642195" y="841252"/>
          <a:ext cx="6943938" cy="3505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43938">
                  <a:extLst>
                    <a:ext uri="{9D8B030D-6E8A-4147-A177-3AD203B41FA5}">
                      <a16:colId xmlns:a16="http://schemas.microsoft.com/office/drawing/2014/main" val="1789264282"/>
                    </a:ext>
                  </a:extLst>
                </a:gridCol>
              </a:tblGrid>
              <a:tr h="1122786">
                <a:tc>
                  <a:txBody>
                    <a:bodyPr/>
                    <a:lstStyle/>
                    <a:p>
                      <a:r>
                        <a:rPr lang="en-GB" altLang="en-US" sz="1600" dirty="0">
                          <a:solidFill>
                            <a:srgbClr val="004479"/>
                          </a:solidFill>
                        </a:rPr>
                        <a:t>- Agency theory</a:t>
                      </a:r>
                    </a:p>
                    <a:p>
                      <a:r>
                        <a:rPr lang="en-GB" altLang="en-US" sz="1600" dirty="0">
                          <a:solidFill>
                            <a:srgbClr val="004479"/>
                          </a:solidFill>
                        </a:rPr>
                        <a:t>- Signalling theory</a:t>
                      </a:r>
                    </a:p>
                    <a:p>
                      <a:r>
                        <a:rPr lang="en-GB" altLang="en-US" sz="1600" dirty="0">
                          <a:solidFill>
                            <a:srgbClr val="004479"/>
                          </a:solidFill>
                        </a:rPr>
                        <a:t> - Capital need theory</a:t>
                      </a:r>
                    </a:p>
                    <a:p>
                      <a:r>
                        <a:rPr lang="en-GB" altLang="en-US" sz="1600" dirty="0">
                          <a:solidFill>
                            <a:srgbClr val="004479"/>
                          </a:solidFill>
                        </a:rPr>
                        <a:t>- Resource dependency theory</a:t>
                      </a:r>
                    </a:p>
                    <a:p>
                      <a:r>
                        <a:rPr lang="en-GB" altLang="en-US" sz="1600" dirty="0">
                          <a:solidFill>
                            <a:srgbClr val="004479"/>
                          </a:solidFill>
                        </a:rPr>
                        <a:t>- Stakeholder theory</a:t>
                      </a:r>
                    </a:p>
                    <a:p>
                      <a:r>
                        <a:rPr lang="en-GB" altLang="en-US" sz="1600" dirty="0">
                          <a:solidFill>
                            <a:srgbClr val="004479"/>
                          </a:solidFill>
                        </a:rPr>
                        <a:t> - Legitimacy theory</a:t>
                      </a:r>
                    </a:p>
                    <a:p>
                      <a:r>
                        <a:rPr lang="en-GB" altLang="en-US" sz="1600" dirty="0">
                          <a:solidFill>
                            <a:srgbClr val="004479"/>
                          </a:solidFill>
                        </a:rPr>
                        <a:t>- Institutional theory</a:t>
                      </a:r>
                    </a:p>
                    <a:p>
                      <a:r>
                        <a:rPr lang="en-GB" altLang="en-US" sz="1600" dirty="0">
                          <a:solidFill>
                            <a:srgbClr val="004479"/>
                          </a:solidFill>
                        </a:rPr>
                        <a:t>- Impression management theory</a:t>
                      </a:r>
                    </a:p>
                    <a:p>
                      <a:r>
                        <a:rPr lang="en-GB" sz="1600" dirty="0">
                          <a:solidFill>
                            <a:srgbClr val="004479"/>
                          </a:solidFill>
                        </a:rPr>
                        <a:t>- Information cost theory</a:t>
                      </a:r>
                    </a:p>
                    <a:p>
                      <a:r>
                        <a:rPr lang="en-GB" sz="1600" dirty="0">
                          <a:solidFill>
                            <a:srgbClr val="004479"/>
                          </a:solidFill>
                        </a:rPr>
                        <a:t>- Political cost theory</a:t>
                      </a:r>
                    </a:p>
                    <a:p>
                      <a:r>
                        <a:rPr lang="en-GB" sz="1600" dirty="0">
                          <a:solidFill>
                            <a:srgbClr val="004479"/>
                          </a:solidFill>
                        </a:rPr>
                        <a:t>……</a:t>
                      </a:r>
                    </a:p>
                    <a:p>
                      <a:r>
                        <a:rPr lang="en-GB" sz="1600" dirty="0">
                          <a:solidFill>
                            <a:srgbClr val="004479"/>
                          </a:solidFill>
                        </a:rPr>
                        <a:t>……</a:t>
                      </a:r>
                    </a:p>
                    <a:p>
                      <a:r>
                        <a:rPr lang="en-GB" sz="1600" dirty="0">
                          <a:solidFill>
                            <a:srgbClr val="004479"/>
                          </a:solidFill>
                        </a:rPr>
                        <a:t>…….</a:t>
                      </a:r>
                    </a:p>
                    <a:p>
                      <a:r>
                        <a:rPr lang="en-GB" sz="1600" dirty="0">
                          <a:solidFill>
                            <a:srgbClr val="004479"/>
                          </a:solidFill>
                        </a:rPr>
                        <a:t> Other theories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34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179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331116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GB" altLang="en-US" sz="3200" b="1" dirty="0">
                <a:solidFill>
                  <a:srgbClr val="004479"/>
                </a:solidFill>
                <a:latin typeface="Calibri" pitchFamily="34" charset="0"/>
              </a:rPr>
              <a:t>Corporate Narrative Disclosure Measurement</a:t>
            </a:r>
            <a:endParaRPr lang="en-GB" sz="32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E3E2F38-4C5C-FF87-E93D-7232805BC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1238995"/>
              </p:ext>
            </p:extLst>
          </p:nvPr>
        </p:nvGraphicFramePr>
        <p:xfrm>
          <a:off x="325120" y="841252"/>
          <a:ext cx="7261013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61013">
                  <a:extLst>
                    <a:ext uri="{9D8B030D-6E8A-4147-A177-3AD203B41FA5}">
                      <a16:colId xmlns:a16="http://schemas.microsoft.com/office/drawing/2014/main" val="1789264282"/>
                    </a:ext>
                  </a:extLst>
                </a:gridCol>
              </a:tblGrid>
              <a:tr h="1122786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GB" altLang="en-US" sz="2000" b="1" i="1" u="sng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Disclosure indices studies: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en-US" sz="20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Researchers identify disclosure items and look for presence/absence (scored 1/0) – measures </a:t>
                      </a:r>
                      <a:r>
                        <a:rPr lang="en-GB" altLang="en-US" sz="2000" u="sng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variety</a:t>
                      </a:r>
                      <a:r>
                        <a:rPr lang="en-GB" altLang="en-US" sz="20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, not </a:t>
                      </a:r>
                      <a:r>
                        <a:rPr lang="en-GB" altLang="en-US" sz="2000" u="sng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volume (quantity).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GB" altLang="en-US" sz="2000" u="sng" dirty="0">
                        <a:solidFill>
                          <a:srgbClr val="004479"/>
                        </a:solidFill>
                        <a:latin typeface="Calibri" pitchFamily="34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GB" altLang="en-US" sz="2000" u="sng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Does not look at the content of the information.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r>
                        <a:rPr lang="en-GB" altLang="en-US" sz="2000" u="sng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en-US" sz="20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Sometimes scoring tries to capture differential ‘</a:t>
                      </a:r>
                      <a:r>
                        <a:rPr lang="en-GB" altLang="en-US" sz="2000" u="sng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quality</a:t>
                      </a:r>
                      <a:r>
                        <a:rPr lang="en-GB" altLang="en-US" sz="20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’ of item disclosure – detailed disclosure/brief disclosure/not disclosed (scored 2/1/0).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  <a:buFont typeface="Wingdings" pitchFamily="2" charset="2"/>
                        <a:buNone/>
                      </a:pPr>
                      <a:endParaRPr lang="en-GB" altLang="en-US" sz="2000" dirty="0">
                        <a:solidFill>
                          <a:srgbClr val="004479"/>
                        </a:solidFill>
                        <a:latin typeface="Calibri" pitchFamily="34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en-US" sz="20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Items in indices may be unweighted or weighted (to capture the ‘importance’ of the item).</a:t>
                      </a:r>
                      <a:endParaRPr lang="en-US" altLang="en-US" sz="2000" dirty="0">
                        <a:solidFill>
                          <a:srgbClr val="004479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34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14724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331116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GB" altLang="en-US" sz="3200" b="1" dirty="0">
                <a:solidFill>
                  <a:srgbClr val="004479"/>
                </a:solidFill>
                <a:latin typeface="Calibri" pitchFamily="34" charset="0"/>
              </a:rPr>
              <a:t>Corporate Narrative Disclosure Measurement</a:t>
            </a:r>
            <a:endParaRPr lang="en-GB" sz="32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E3E2F38-4C5C-FF87-E93D-7232805BC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129704"/>
              </p:ext>
            </p:extLst>
          </p:nvPr>
        </p:nvGraphicFramePr>
        <p:xfrm>
          <a:off x="325120" y="841251"/>
          <a:ext cx="7261013" cy="36020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61013">
                  <a:extLst>
                    <a:ext uri="{9D8B030D-6E8A-4147-A177-3AD203B41FA5}">
                      <a16:colId xmlns:a16="http://schemas.microsoft.com/office/drawing/2014/main" val="1789264282"/>
                    </a:ext>
                  </a:extLst>
                </a:gridCol>
              </a:tblGrid>
              <a:tr h="3602055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en-US" sz="22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Management earnings forecasts are frequently used by US researchers as a proxy for disclosure quality.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GB" altLang="en-US" sz="2200" dirty="0">
                        <a:solidFill>
                          <a:srgbClr val="004479"/>
                        </a:solidFill>
                        <a:latin typeface="Calibri" pitchFamily="34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en-US" sz="22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However, these </a:t>
                      </a:r>
                      <a:r>
                        <a:rPr lang="en-US" altLang="zh-CN" sz="2200" dirty="0">
                          <a:solidFill>
                            <a:srgbClr val="004479"/>
                          </a:solidFill>
                          <a:latin typeface="Calibri" pitchFamily="34" charset="0"/>
                          <a:ea typeface="宋体" pitchFamily="2" charset="-122"/>
                        </a:rPr>
                        <a:t>forecasts are only one component of managers’ voluntary disclosure package</a:t>
                      </a:r>
                      <a:r>
                        <a:rPr lang="en-GB" altLang="zh-CN" sz="2200" dirty="0">
                          <a:solidFill>
                            <a:srgbClr val="004479"/>
                          </a:solidFill>
                          <a:latin typeface="Calibri" pitchFamily="34" charset="0"/>
                          <a:ea typeface="宋体" pitchFamily="2" charset="-122"/>
                        </a:rPr>
                        <a:t>.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GB" altLang="zh-CN" sz="2200" dirty="0">
                        <a:solidFill>
                          <a:srgbClr val="004479"/>
                        </a:solidFill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zh-CN" sz="2200" dirty="0">
                          <a:solidFill>
                            <a:srgbClr val="004479"/>
                          </a:solidFill>
                          <a:latin typeface="Calibri" pitchFamily="34" charset="0"/>
                          <a:ea typeface="宋体" pitchFamily="2" charset="-122"/>
                        </a:rPr>
                        <a:t>Companies voluntarily publish different types of information in their annual reports.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GB" altLang="zh-CN" sz="2200" dirty="0">
                        <a:solidFill>
                          <a:srgbClr val="004479"/>
                        </a:solidFill>
                        <a:latin typeface="Calibri" pitchFamily="34" charset="0"/>
                        <a:ea typeface="宋体" pitchFamily="2" charset="-122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zh-CN" sz="2200" dirty="0">
                          <a:solidFill>
                            <a:srgbClr val="004479"/>
                          </a:solidFill>
                          <a:latin typeface="Calibri" pitchFamily="34" charset="0"/>
                          <a:ea typeface="宋体" pitchFamily="2" charset="-122"/>
                        </a:rPr>
                        <a:t>Therefore, it is not sensible to use this type of information as a proxy for the overall level of corporate disclosure quality. </a:t>
                      </a:r>
                      <a:endParaRPr lang="en-GB" altLang="en-US" sz="2200" dirty="0">
                        <a:solidFill>
                          <a:srgbClr val="004479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34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33575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331116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GB" altLang="en-US" sz="3200" b="1" dirty="0">
                <a:solidFill>
                  <a:srgbClr val="004479"/>
                </a:solidFill>
                <a:latin typeface="Calibri" pitchFamily="34" charset="0"/>
              </a:rPr>
              <a:t>Corporate Narrative Disclosure Measurement</a:t>
            </a:r>
            <a:endParaRPr lang="en-GB" sz="32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E3E2F38-4C5C-FF87-E93D-7232805BC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640264"/>
              </p:ext>
            </p:extLst>
          </p:nvPr>
        </p:nvGraphicFramePr>
        <p:xfrm>
          <a:off x="318347" y="841252"/>
          <a:ext cx="7267786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67786">
                  <a:extLst>
                    <a:ext uri="{9D8B030D-6E8A-4147-A177-3AD203B41FA5}">
                      <a16:colId xmlns:a16="http://schemas.microsoft.com/office/drawing/2014/main" val="1789264282"/>
                    </a:ext>
                  </a:extLst>
                </a:gridCol>
              </a:tblGrid>
              <a:tr h="1122786">
                <a:tc>
                  <a:txBody>
                    <a:bodyPr/>
                    <a:lstStyle/>
                    <a:p>
                      <a:pPr eaLnBrk="1" hangingPunct="1">
                        <a:buFont typeface="Wingdings" pitchFamily="2" charset="2"/>
                        <a:buNone/>
                      </a:pPr>
                      <a:r>
                        <a:rPr lang="en-GB" altLang="en-US" sz="1400" u="sng" dirty="0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Subjective ratings such as:</a:t>
                      </a:r>
                    </a:p>
                    <a:p>
                      <a:pPr eaLnBrk="1" hangingPunct="1">
                        <a:buFont typeface="Wingdings" pitchFamily="2" charset="2"/>
                        <a:buNone/>
                      </a:pPr>
                      <a:endParaRPr lang="en-GB" altLang="en-US" sz="1400" u="sng" dirty="0">
                        <a:solidFill>
                          <a:srgbClr val="0044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eaLnBrk="1" hangingPunct="1"/>
                      <a:r>
                        <a:rPr lang="en-GB" altLang="zh-CN" sz="1400" i="1" dirty="0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ea typeface="宋体" pitchFamily="2" charset="-122"/>
                          <a:cs typeface="Arial" panose="020B0604020202020204" pitchFamily="34" charset="0"/>
                        </a:rPr>
                        <a:t>AIMR-FAF ratings (analyst opinion, bias!)</a:t>
                      </a:r>
                    </a:p>
                    <a:p>
                      <a:pPr eaLnBrk="1" hangingPunct="1"/>
                      <a:endParaRPr lang="en-GB" altLang="zh-CN" sz="1400" i="1" dirty="0">
                        <a:solidFill>
                          <a:srgbClr val="004479"/>
                        </a:solidFill>
                        <a:latin typeface="Arial" panose="020B0604020202020204" pitchFamily="34" charset="0"/>
                        <a:ea typeface="宋体" pitchFamily="2" charset="-122"/>
                        <a:cs typeface="Arial" panose="020B0604020202020204" pitchFamily="34" charset="0"/>
                      </a:endParaRPr>
                    </a:p>
                    <a:p>
                      <a:pPr eaLnBrk="1" hangingPunct="1"/>
                      <a:r>
                        <a:rPr lang="en-GB" altLang="en-US" sz="1400" i="1" dirty="0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Post ratings </a:t>
                      </a:r>
                    </a:p>
                    <a:p>
                      <a:pPr eaLnBrk="1" hangingPunct="1"/>
                      <a:endParaRPr lang="en-GB" altLang="en-US" sz="1400" i="1" dirty="0">
                        <a:solidFill>
                          <a:srgbClr val="0044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eaLnBrk="1" hangingPunct="1"/>
                      <a:r>
                        <a:rPr lang="en-GB" altLang="en-US" sz="1400" i="1" dirty="0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Australian Stock Exchange ratings </a:t>
                      </a:r>
                    </a:p>
                    <a:p>
                      <a:pPr eaLnBrk="1" hangingPunct="1"/>
                      <a:endParaRPr lang="en-GB" altLang="en-US" sz="1400" i="1" dirty="0">
                        <a:solidFill>
                          <a:srgbClr val="0044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eaLnBrk="1" hangingPunct="1"/>
                      <a:r>
                        <a:rPr lang="en-GB" altLang="en-US" sz="1400" i="1" dirty="0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Society of Management Accountants of Canada (SMAC) ratings </a:t>
                      </a:r>
                    </a:p>
                    <a:p>
                      <a:pPr eaLnBrk="1" hangingPunct="1"/>
                      <a:endParaRPr lang="en-GB" altLang="en-US" sz="1400" i="1" dirty="0">
                        <a:solidFill>
                          <a:srgbClr val="0044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eaLnBrk="1" hangingPunct="1"/>
                      <a:r>
                        <a:rPr lang="en-GB" altLang="en-US" sz="1400" i="1" dirty="0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 ratings </a:t>
                      </a:r>
                    </a:p>
                    <a:p>
                      <a:pPr eaLnBrk="1" hangingPunct="1"/>
                      <a:endParaRPr lang="en-GB" altLang="en-US" sz="1400" i="1" dirty="0">
                        <a:solidFill>
                          <a:srgbClr val="0044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eaLnBrk="1" hangingPunct="1"/>
                      <a:r>
                        <a:rPr lang="en-GB" altLang="en-US" sz="1400" i="1" dirty="0" err="1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Actualidad</a:t>
                      </a:r>
                      <a:r>
                        <a:rPr lang="en-GB" altLang="en-US" sz="1400" i="1" dirty="0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altLang="en-US" sz="1400" i="1" dirty="0" err="1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Economica</a:t>
                      </a:r>
                      <a:r>
                        <a:rPr lang="en-GB" altLang="en-US" sz="1400" i="1" dirty="0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ratings </a:t>
                      </a:r>
                    </a:p>
                    <a:p>
                      <a:pPr eaLnBrk="1" hangingPunct="1"/>
                      <a:endParaRPr lang="en-GB" altLang="en-US" sz="1400" i="1" dirty="0">
                        <a:solidFill>
                          <a:srgbClr val="00447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eaLnBrk="1" hangingPunct="1"/>
                      <a:r>
                        <a:rPr lang="en-GB" altLang="en-US" sz="1400" i="1" dirty="0" err="1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Center</a:t>
                      </a:r>
                      <a:r>
                        <a:rPr lang="en-GB" altLang="en-US" sz="1400" i="1" dirty="0">
                          <a:solidFill>
                            <a:srgbClr val="00447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for International Financial Analysis and Research (CIFAR) ratings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34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32662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486" y="273843"/>
            <a:ext cx="3971261" cy="1547856"/>
          </a:xfrm>
        </p:spPr>
        <p:txBody>
          <a:bodyPr anchor="b">
            <a:normAutofit fontScale="90000"/>
          </a:bodyPr>
          <a:lstStyle/>
          <a:p>
            <a:r>
              <a:rPr lang="en-US" sz="2600" b="1" dirty="0">
                <a:solidFill>
                  <a:srgbClr val="002060"/>
                </a:solidFill>
              </a:rPr>
              <a:t>Example:</a:t>
            </a:r>
            <a:br>
              <a:rPr lang="en-US" sz="2600" b="1" dirty="0">
                <a:solidFill>
                  <a:srgbClr val="002060"/>
                </a:solidFill>
              </a:rPr>
            </a:br>
            <a:r>
              <a:rPr lang="en-US" sz="2600" b="1" dirty="0">
                <a:solidFill>
                  <a:srgbClr val="002060"/>
                </a:solidFill>
              </a:rPr>
              <a:t>What measures do researchers use to assess sustainability in organizations? 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9C87F-C5EE-7F57-8F0E-E3CDC476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486" y="2181003"/>
            <a:ext cx="3971261" cy="24517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700" b="1" dirty="0">
                <a:solidFill>
                  <a:srgbClr val="002060"/>
                </a:solidFill>
              </a:rPr>
              <a:t>Aggregated scores:</a:t>
            </a:r>
          </a:p>
          <a:p>
            <a:pPr>
              <a:buFontTx/>
              <a:buChar char="-"/>
            </a:pPr>
            <a:r>
              <a:rPr lang="en-GB" sz="2000" dirty="0">
                <a:solidFill>
                  <a:srgbClr val="0D0B35"/>
                </a:solidFill>
              </a:rPr>
              <a:t>Subjective ratings such as ESG Bloomberg or </a:t>
            </a:r>
            <a:r>
              <a:rPr lang="en-GB" sz="2000" dirty="0" err="1">
                <a:solidFill>
                  <a:srgbClr val="0D0B35"/>
                </a:solidFill>
              </a:rPr>
              <a:t>p</a:t>
            </a:r>
            <a:r>
              <a:rPr lang="en-GB" sz="2000" b="0" i="0" dirty="0" err="1">
                <a:solidFill>
                  <a:srgbClr val="0D0B35"/>
                </a:solidFill>
                <a:effectLst/>
              </a:rPr>
              <a:t>ulsora</a:t>
            </a:r>
            <a:r>
              <a:rPr lang="en-GB" sz="2000" b="0" i="0" dirty="0">
                <a:solidFill>
                  <a:srgbClr val="0D0B35"/>
                </a:solidFill>
                <a:effectLst/>
              </a:rPr>
              <a:t> </a:t>
            </a:r>
            <a:r>
              <a:rPr lang="en-GB" sz="2000" dirty="0">
                <a:solidFill>
                  <a:srgbClr val="0D0B35"/>
                </a:solidFill>
              </a:rPr>
              <a:t>data, </a:t>
            </a:r>
            <a:r>
              <a:rPr lang="en-GB" sz="2000" b="0" i="0" dirty="0" err="1">
                <a:solidFill>
                  <a:srgbClr val="0D0B35"/>
                </a:solidFill>
                <a:effectLst/>
              </a:rPr>
              <a:t>Datastream</a:t>
            </a:r>
            <a:r>
              <a:rPr lang="en-GB" sz="2000" dirty="0">
                <a:solidFill>
                  <a:srgbClr val="0D0B35"/>
                </a:solidFill>
              </a:rPr>
              <a:t>, </a:t>
            </a:r>
            <a:r>
              <a:rPr lang="en-GB" sz="2000" b="0" i="0" dirty="0">
                <a:solidFill>
                  <a:srgbClr val="0D0B35"/>
                </a:solidFill>
                <a:effectLst/>
              </a:rPr>
              <a:t>Eikon</a:t>
            </a:r>
            <a:r>
              <a:rPr lang="en-GB" sz="2000" dirty="0">
                <a:solidFill>
                  <a:srgbClr val="0D0B35"/>
                </a:solidFill>
              </a:rPr>
              <a:t>, </a:t>
            </a:r>
            <a:r>
              <a:rPr lang="en-GB" sz="2000" b="0" i="0" dirty="0">
                <a:solidFill>
                  <a:srgbClr val="0D0B35"/>
                </a:solidFill>
                <a:effectLst/>
              </a:rPr>
              <a:t>Morningstar</a:t>
            </a:r>
            <a:r>
              <a:rPr lang="en-GB" sz="2000" dirty="0">
                <a:solidFill>
                  <a:srgbClr val="0D0B35"/>
                </a:solidFill>
              </a:rPr>
              <a:t>, </a:t>
            </a:r>
            <a:r>
              <a:rPr lang="en-GB" sz="2000" b="0" i="0" dirty="0">
                <a:solidFill>
                  <a:srgbClr val="0D0B35"/>
                </a:solidFill>
                <a:effectLst/>
              </a:rPr>
              <a:t>MSCI</a:t>
            </a:r>
            <a:r>
              <a:rPr lang="en-GB" sz="2000" dirty="0">
                <a:solidFill>
                  <a:srgbClr val="0D0B35"/>
                </a:solidFill>
              </a:rPr>
              <a:t>, </a:t>
            </a:r>
            <a:r>
              <a:rPr lang="en-GB" sz="2000" b="0" i="0" dirty="0" err="1">
                <a:solidFill>
                  <a:srgbClr val="0D0B35"/>
                </a:solidFill>
                <a:effectLst/>
              </a:rPr>
              <a:t>Preqin</a:t>
            </a:r>
            <a:r>
              <a:rPr lang="en-GB" sz="2000" dirty="0">
                <a:solidFill>
                  <a:srgbClr val="0D0B35"/>
                </a:solidFill>
              </a:rPr>
              <a:t>, </a:t>
            </a:r>
            <a:r>
              <a:rPr lang="en-GB" sz="2000" b="0" i="0" dirty="0" err="1">
                <a:solidFill>
                  <a:srgbClr val="0D0B35"/>
                </a:solidFill>
                <a:effectLst/>
              </a:rPr>
              <a:t>Boardex</a:t>
            </a:r>
            <a:r>
              <a:rPr lang="en-GB" sz="2000" dirty="0">
                <a:solidFill>
                  <a:srgbClr val="0D0B35"/>
                </a:solidFill>
              </a:rPr>
              <a:t>, </a:t>
            </a:r>
            <a:r>
              <a:rPr lang="en-GB" sz="2000" b="0" i="0" dirty="0" err="1">
                <a:solidFill>
                  <a:srgbClr val="0D0B35"/>
                </a:solidFill>
                <a:effectLst/>
              </a:rPr>
              <a:t>Execucomp</a:t>
            </a:r>
            <a:r>
              <a:rPr lang="en-GB" sz="2000" b="0" i="0" dirty="0">
                <a:solidFill>
                  <a:srgbClr val="0D0B35"/>
                </a:solidFill>
                <a:effectLst/>
              </a:rPr>
              <a:t>.</a:t>
            </a:r>
          </a:p>
          <a:p>
            <a:pPr>
              <a:buFontTx/>
              <a:buChar char="-"/>
            </a:pPr>
            <a:endParaRPr lang="en-GB" sz="1700" dirty="0"/>
          </a:p>
          <a:p>
            <a:pPr>
              <a:buFontTx/>
              <a:buChar char="-"/>
            </a:pPr>
            <a:endParaRPr lang="en-GB" sz="1700" dirty="0"/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3041" b="10103"/>
          <a:stretch/>
        </p:blipFill>
        <p:spPr>
          <a:xfrm>
            <a:off x="4797297" y="858513"/>
            <a:ext cx="1952704" cy="989917"/>
          </a:xfrm>
          <a:prstGeom prst="rect">
            <a:avLst/>
          </a:prstGeom>
        </p:spPr>
      </p:pic>
      <p:pic>
        <p:nvPicPr>
          <p:cNvPr id="4098" name="Picture 2" descr="Sustainability Management Platform ...">
            <a:extLst>
              <a:ext uri="{FF2B5EF4-FFF2-40B4-BE49-F238E27FC236}">
                <a16:creationId xmlns:a16="http://schemas.microsoft.com/office/drawing/2014/main" id="{9EB5568F-0B05-87E6-A4DE-C0C3009E1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67" r="3" b="15266"/>
          <a:stretch/>
        </p:blipFill>
        <p:spPr bwMode="auto">
          <a:xfrm>
            <a:off x="6918246" y="954292"/>
            <a:ext cx="1952703" cy="798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Bloomberg Launches Bloomberg Second ...">
            <a:extLst>
              <a:ext uri="{FF2B5EF4-FFF2-40B4-BE49-F238E27FC236}">
                <a16:creationId xmlns:a16="http://schemas.microsoft.com/office/drawing/2014/main" id="{5A4AE0D7-293E-0DDF-4EAB-AEEB9F323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97297" y="3045709"/>
            <a:ext cx="4073652" cy="1110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034085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593" y="389983"/>
            <a:ext cx="7553886" cy="644072"/>
          </a:xfrm>
        </p:spPr>
        <p:txBody>
          <a:bodyPr>
            <a:normAutofit/>
          </a:bodyPr>
          <a:lstStyle/>
          <a:p>
            <a:pPr algn="ctr"/>
            <a:r>
              <a:rPr lang="en-GB" altLang="en-US" sz="2800" b="1" dirty="0">
                <a:solidFill>
                  <a:srgbClr val="003973"/>
                </a:solidFill>
                <a:latin typeface="Calibri" pitchFamily="34" charset="0"/>
              </a:rPr>
              <a:t>What do we mean by ‘disclosure’?</a:t>
            </a:r>
            <a:endParaRPr lang="en-GB" sz="2800" b="1" dirty="0">
              <a:solidFill>
                <a:srgbClr val="0039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55273" y="1163782"/>
            <a:ext cx="7935781" cy="294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 defTabSz="91440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GB" altLang="en-US" sz="20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GB" altLang="en-US" sz="2000" b="1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</a:t>
            </a:r>
            <a:r>
              <a:rPr lang="en-GB" altLang="en-US" sz="20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refers to information made available by insiders (managers) to outsiders (stakeholders).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003973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973"/>
                </a:solidFill>
                <a:effectLst/>
                <a:latin typeface="Arial" panose="020B0604020202020204" pitchFamily="34" charset="0"/>
              </a:rPr>
              <a:t>- It refers to the dissemination of information by a firm, which may be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financial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973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non-financial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973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quantitative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973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</a:rPr>
              <a:t>qualitative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973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mandatory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973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Arial" panose="020B0604020202020204" pitchFamily="34" charset="0"/>
              </a:rPr>
              <a:t>voluntary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973"/>
                </a:solidFill>
                <a:effectLst/>
                <a:latin typeface="Arial" panose="020B0604020202020204" pitchFamily="34" charset="0"/>
              </a:rPr>
              <a:t>, and communicated through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formal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973"/>
                </a:solidFill>
                <a:effectLst/>
                <a:latin typeface="Arial" panose="020B0604020202020204" pitchFamily="34" charset="0"/>
              </a:rPr>
              <a:t> or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/>
                <a:latin typeface="Arial" panose="020B0604020202020204" pitchFamily="34" charset="0"/>
              </a:rPr>
              <a:t>informal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3973"/>
                </a:solidFill>
                <a:effectLst/>
                <a:latin typeface="Arial" panose="020B0604020202020204" pitchFamily="34" charset="0"/>
              </a:rPr>
              <a:t> channels. This information is shared with the public in general and, more specifically, with a targeted group of information users, such as stakeholders, including investors, analysts, and creditors.</a:t>
            </a:r>
          </a:p>
        </p:txBody>
      </p:sp>
    </p:spTree>
    <p:extLst>
      <p:ext uri="{BB962C8B-B14F-4D97-AF65-F5344CB8AC3E}">
        <p14:creationId xmlns:p14="http://schemas.microsoft.com/office/powerpoint/2010/main" val="32365485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371" y="287843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</a:rPr>
              <a:t>What measures do researchers use to assess sustainability in organizations? </a:t>
            </a: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9C87F-C5EE-7F57-8F0E-E3CDC476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204" y="1132736"/>
            <a:ext cx="7886700" cy="326350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>
              <a:buFontTx/>
              <a:buChar char="-"/>
            </a:pPr>
            <a:endParaRPr lang="en-GB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ABAF2CC-1216-F5F1-EBE0-FCF87AD8AB74}"/>
              </a:ext>
            </a:extLst>
          </p:cNvPr>
          <p:cNvGraphicFramePr>
            <a:graphicFrameLocks noGrp="1"/>
          </p:cNvGraphicFramePr>
          <p:nvPr/>
        </p:nvGraphicFramePr>
        <p:xfrm>
          <a:off x="307558" y="1512147"/>
          <a:ext cx="7886700" cy="34760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12598361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344829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571039888"/>
                    </a:ext>
                  </a:extLst>
                </a:gridCol>
              </a:tblGrid>
              <a:tr h="3476022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Environmental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Carbon Emissions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: Total greenhouse gas (GHG) emissions, including CO2, methane, and other pollutants.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Energy Consumption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: Total energy use and the proportion from renewable versus non-renewable sources.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Waste Management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: Amount of waste generated and recycled, including hazardous waste handling.</a:t>
                      </a:r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Social 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Human Rights and Labor Practices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: Compliance with labor laws, non-discrimination policies, and fair labor practices across the supply chain.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Community Engagement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: Contributions to community development, including charitable donations, volunteering, and local partnerships.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Product Responsibility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: Measures of product quality, safety, customer satisfaction, and data privacy and security.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Governance</a:t>
                      </a:r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Board Composition and Diversity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: Independence of the board, gender diversity, and board expertise.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Executive Compensation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: Alignment of executive pay with sustainability performance and long-term goals.</a:t>
                      </a:r>
                    </a:p>
                    <a:p>
                      <a:r>
                        <a:rPr lang="en-US" b="1" dirty="0">
                          <a:solidFill>
                            <a:srgbClr val="002060"/>
                          </a:solidFill>
                        </a:rPr>
                        <a:t>Ethics and Anti-Corruption</a:t>
                      </a:r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: Policies and practices related to ethical conduct, transparency, anti-corruption measures, and compliance with laws.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838048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7946F2D-5DD6-15AC-4A23-8CBEAD068F73}"/>
              </a:ext>
            </a:extLst>
          </p:cNvPr>
          <p:cNvSpPr txBox="1"/>
          <p:nvPr/>
        </p:nvSpPr>
        <p:spPr>
          <a:xfrm>
            <a:off x="373675" y="1175829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dirty="0">
                <a:solidFill>
                  <a:srgbClr val="002060"/>
                </a:solidFill>
              </a:rPr>
              <a:t>Individual scores:</a:t>
            </a:r>
          </a:p>
        </p:txBody>
      </p:sp>
    </p:spTree>
    <p:extLst>
      <p:ext uri="{BB962C8B-B14F-4D97-AF65-F5344CB8AC3E}">
        <p14:creationId xmlns:p14="http://schemas.microsoft.com/office/powerpoint/2010/main" val="2689242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331116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GB" altLang="en-US" sz="3200" b="1" dirty="0">
                <a:solidFill>
                  <a:srgbClr val="004479"/>
                </a:solidFill>
                <a:latin typeface="Calibri" pitchFamily="34" charset="0"/>
              </a:rPr>
              <a:t>Corporate Narrative Disclosure Measurement</a:t>
            </a:r>
            <a:endParaRPr lang="en-GB" sz="32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2E3E2F38-4C5C-FF87-E93D-7232805BCC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368301"/>
              </p:ext>
            </p:extLst>
          </p:nvPr>
        </p:nvGraphicFramePr>
        <p:xfrm>
          <a:off x="325120" y="841251"/>
          <a:ext cx="7261013" cy="36020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61013">
                  <a:extLst>
                    <a:ext uri="{9D8B030D-6E8A-4147-A177-3AD203B41FA5}">
                      <a16:colId xmlns:a16="http://schemas.microsoft.com/office/drawing/2014/main" val="1789264282"/>
                    </a:ext>
                  </a:extLst>
                </a:gridCol>
              </a:tblGrid>
              <a:tr h="3602055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sz="2400" u="sng" dirty="0">
                          <a:solidFill>
                            <a:srgbClr val="FF0000"/>
                          </a:solidFill>
                        </a:rPr>
                        <a:t>Content Analysis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GB" altLang="en-US" sz="2400" u="sng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en-US" sz="16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- Disclosure quantity as a proxy for disclosure quality.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GB" altLang="en-US" sz="1600" dirty="0">
                        <a:solidFill>
                          <a:srgbClr val="004479"/>
                        </a:solidFill>
                        <a:latin typeface="Calibri" pitchFamily="34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en-US" sz="1600" i="1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Assumes that disclosure quality and disclosure quantity are positively related</a:t>
                      </a:r>
                      <a:r>
                        <a:rPr lang="en-GB" altLang="en-US" sz="16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.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GB" altLang="en-US" sz="1600" dirty="0">
                        <a:solidFill>
                          <a:srgbClr val="004479"/>
                        </a:solidFill>
                        <a:latin typeface="Calibri" pitchFamily="34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en-US" sz="16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- Disclosure quantity is measured by “the frequency of specific information disclosed”. 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GB" altLang="en-US" sz="1600" dirty="0">
                        <a:solidFill>
                          <a:srgbClr val="004479"/>
                        </a:solidFill>
                        <a:latin typeface="Calibri" pitchFamily="34" charset="0"/>
                      </a:endParaRP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r>
                        <a:rPr lang="en-GB" altLang="en-US" sz="1600" dirty="0">
                          <a:solidFill>
                            <a:srgbClr val="004479"/>
                          </a:solidFill>
                          <a:latin typeface="Calibri" pitchFamily="34" charset="0"/>
                        </a:rPr>
                        <a:t>However, reporting more information in the annual reports does not mean that it is understandable or easy to read!</a:t>
                      </a:r>
                    </a:p>
                    <a:p>
                      <a:pPr eaLnBrk="1" hangingPunct="1">
                        <a:lnSpc>
                          <a:spcPct val="90000"/>
                        </a:lnSpc>
                      </a:pPr>
                      <a:endParaRPr lang="en-GB" altLang="en-US" sz="2200" dirty="0">
                        <a:solidFill>
                          <a:srgbClr val="004479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534520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EAFC29F-940A-51E4-A08A-E7299C04D1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000862"/>
              </p:ext>
            </p:extLst>
          </p:nvPr>
        </p:nvGraphicFramePr>
        <p:xfrm>
          <a:off x="563004" y="3560569"/>
          <a:ext cx="6922346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29280">
                  <a:extLst>
                    <a:ext uri="{9D8B030D-6E8A-4147-A177-3AD203B41FA5}">
                      <a16:colId xmlns:a16="http://schemas.microsoft.com/office/drawing/2014/main" val="1899489035"/>
                    </a:ext>
                  </a:extLst>
                </a:gridCol>
                <a:gridCol w="3793066">
                  <a:extLst>
                    <a:ext uri="{9D8B030D-6E8A-4147-A177-3AD203B41FA5}">
                      <a16:colId xmlns:a16="http://schemas.microsoft.com/office/drawing/2014/main" val="3812513437"/>
                    </a:ext>
                  </a:extLst>
                </a:gridCol>
              </a:tblGrid>
              <a:tr h="74168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dirty="0">
                          <a:solidFill>
                            <a:srgbClr val="004479"/>
                          </a:solidFill>
                        </a:rPr>
                        <a:t>Manual Content Analysis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b="1" dirty="0">
                          <a:solidFill>
                            <a:srgbClr val="002060"/>
                          </a:solidFill>
                        </a:rPr>
                        <a:t>Computer-based Content Analysis</a:t>
                      </a:r>
                    </a:p>
                    <a:p>
                      <a:endParaRPr lang="en-GB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89897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940441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087" y="267439"/>
            <a:ext cx="7553886" cy="569714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2060"/>
                </a:solidFill>
              </a:rPr>
              <a:t>What drives companies to increase levels of corporate narrative disclosure?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05391DE-28CD-A0CD-BF8C-9C7AF389F6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0179023"/>
              </p:ext>
            </p:extLst>
          </p:nvPr>
        </p:nvGraphicFramePr>
        <p:xfrm>
          <a:off x="444726" y="1237928"/>
          <a:ext cx="7553886" cy="2240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17962">
                  <a:extLst>
                    <a:ext uri="{9D8B030D-6E8A-4147-A177-3AD203B41FA5}">
                      <a16:colId xmlns:a16="http://schemas.microsoft.com/office/drawing/2014/main" val="4099277235"/>
                    </a:ext>
                  </a:extLst>
                </a:gridCol>
                <a:gridCol w="2517962">
                  <a:extLst>
                    <a:ext uri="{9D8B030D-6E8A-4147-A177-3AD203B41FA5}">
                      <a16:colId xmlns:a16="http://schemas.microsoft.com/office/drawing/2014/main" val="3500360761"/>
                    </a:ext>
                  </a:extLst>
                </a:gridCol>
                <a:gridCol w="2517962">
                  <a:extLst>
                    <a:ext uri="{9D8B030D-6E8A-4147-A177-3AD203B41FA5}">
                      <a16:colId xmlns:a16="http://schemas.microsoft.com/office/drawing/2014/main" val="628580307"/>
                    </a:ext>
                  </a:extLst>
                </a:gridCol>
              </a:tblGrid>
              <a:tr h="152376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Firm-Specific variables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Corporate governance mechanisms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Country-specific variables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202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Firm size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Firm age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Liquidity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Profitability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Leverage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Industry type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Dividend payment 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Firm growth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Board characteristics 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Audit committee characteristics 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Ownership structure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GDP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Corruption levels</a:t>
                      </a:r>
                    </a:p>
                    <a:p>
                      <a:r>
                        <a:rPr lang="en-GB" dirty="0">
                          <a:solidFill>
                            <a:srgbClr val="002060"/>
                          </a:solidFill>
                        </a:rPr>
                        <a:t>Culture dimensions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70260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0144AA98-CE6D-D63E-88AA-8F5BC542DA86}"/>
              </a:ext>
            </a:extLst>
          </p:cNvPr>
          <p:cNvSpPr txBox="1">
            <a:spLocks/>
          </p:cNvSpPr>
          <p:nvPr/>
        </p:nvSpPr>
        <p:spPr>
          <a:xfrm>
            <a:off x="614081" y="3482844"/>
            <a:ext cx="7553886" cy="5697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dirty="0">
                <a:solidFill>
                  <a:srgbClr val="002060"/>
                </a:solidFill>
              </a:rPr>
              <a:t>Determinants of corporate narrative disclosure.</a:t>
            </a:r>
          </a:p>
        </p:txBody>
      </p:sp>
    </p:spTree>
    <p:extLst>
      <p:ext uri="{BB962C8B-B14F-4D97-AF65-F5344CB8AC3E}">
        <p14:creationId xmlns:p14="http://schemas.microsoft.com/office/powerpoint/2010/main" val="2935070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672" y="68629"/>
            <a:ext cx="7553886" cy="569714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2060"/>
                </a:solidFill>
              </a:rPr>
              <a:t>What benefits do companies gain from providing more narratives to stakeholders?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905391DE-28CD-A0CD-BF8C-9C7AF389F6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346256"/>
              </p:ext>
            </p:extLst>
          </p:nvPr>
        </p:nvGraphicFramePr>
        <p:xfrm>
          <a:off x="371913" y="735547"/>
          <a:ext cx="7722220" cy="3653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2646">
                  <a:extLst>
                    <a:ext uri="{9D8B030D-6E8A-4147-A177-3AD203B41FA5}">
                      <a16:colId xmlns:a16="http://schemas.microsoft.com/office/drawing/2014/main" val="4099277235"/>
                    </a:ext>
                  </a:extLst>
                </a:gridCol>
                <a:gridCol w="2665846">
                  <a:extLst>
                    <a:ext uri="{9D8B030D-6E8A-4147-A177-3AD203B41FA5}">
                      <a16:colId xmlns:a16="http://schemas.microsoft.com/office/drawing/2014/main" val="3500360761"/>
                    </a:ext>
                  </a:extLst>
                </a:gridCol>
                <a:gridCol w="2313728">
                  <a:extLst>
                    <a:ext uri="{9D8B030D-6E8A-4147-A177-3AD203B41FA5}">
                      <a16:colId xmlns:a16="http://schemas.microsoft.com/office/drawing/2014/main" val="628580307"/>
                    </a:ext>
                  </a:extLst>
                </a:gridCol>
              </a:tblGrid>
              <a:tr h="152376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Firm-Specific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Benefits to investors and financial analysts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02060"/>
                          </a:solidFill>
                        </a:rPr>
                        <a:t>Benefits to other stakeholders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02024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en-GB" sz="1400" kern="100" dirty="0">
                          <a:solidFill>
                            <a:srgbClr val="0044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Financial performance.</a:t>
                      </a:r>
                    </a:p>
                    <a:p>
                      <a:pPr marL="342900" indent="-342900">
                        <a:lnSpc>
                          <a:spcPct val="107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en-GB" sz="1400" kern="100" dirty="0">
                          <a:solidFill>
                            <a:srgbClr val="0044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Sustainability performance/Environmental performance/Social performance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en-GB" sz="1400" kern="100" dirty="0">
                          <a:solidFill>
                            <a:srgbClr val="0044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Firm risk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en-GB" sz="1400" kern="100" dirty="0">
                          <a:solidFill>
                            <a:srgbClr val="0044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Investment efficiency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en-GB" sz="1400" kern="100" dirty="0">
                          <a:solidFill>
                            <a:srgbClr val="0044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Cash holdings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en-GB" sz="1400" kern="100" dirty="0">
                          <a:solidFill>
                            <a:srgbClr val="0044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Tax avoidance (greenwashing)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buFont typeface="Calibri" panose="020F0502020204030204" pitchFamily="34" charset="0"/>
                        <a:buChar char="-"/>
                      </a:pPr>
                      <a:r>
                        <a:rPr lang="en-GB" sz="1400" kern="100" dirty="0">
                          <a:solidFill>
                            <a:srgbClr val="0044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Earnings management (greenwashing)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400" kern="100" dirty="0">
                          <a:solidFill>
                            <a:srgbClr val="004479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Accounting conservatism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GB" sz="1400" kern="100" dirty="0">
                          <a:solidFill>
                            <a:srgbClr val="004479"/>
                          </a:solidFill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Dividend payment</a:t>
                      </a:r>
                      <a:endParaRPr lang="en-GB" sz="1400" dirty="0">
                        <a:solidFill>
                          <a:srgbClr val="00447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>
                          <a:solidFill>
                            <a:srgbClr val="004479"/>
                          </a:solidFill>
                          <a:latin typeface="+mn-lt"/>
                        </a:rPr>
                        <a:t>Improve firm value/stock market performance.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>
                          <a:solidFill>
                            <a:srgbClr val="004479"/>
                          </a:solidFill>
                          <a:latin typeface="+mn-lt"/>
                        </a:rPr>
                        <a:t>Improve investors’ ability to predict future earnings.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>
                          <a:solidFill>
                            <a:srgbClr val="004479"/>
                          </a:solidFill>
                          <a:latin typeface="+mn-lt"/>
                        </a:rPr>
                        <a:t>Improve analysts’ forecast accuracy.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>
                          <a:solidFill>
                            <a:srgbClr val="004479"/>
                          </a:solidFill>
                          <a:latin typeface="+mn-lt"/>
                        </a:rPr>
                        <a:t>Important for financial analysts’ recommendations.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400" dirty="0">
                        <a:solidFill>
                          <a:srgbClr val="004479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>
                          <a:solidFill>
                            <a:srgbClr val="004479"/>
                          </a:solidFill>
                          <a:latin typeface="+mn-lt"/>
                        </a:rPr>
                        <a:t>Trade credit received from suppliers.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en-GB" sz="1400" dirty="0">
                          <a:solidFill>
                            <a:srgbClr val="004479"/>
                          </a:solidFill>
                          <a:latin typeface="+mn-lt"/>
                        </a:rPr>
                        <a:t>Credit ratings.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en-GB" sz="1400" dirty="0">
                        <a:solidFill>
                          <a:srgbClr val="004479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702604"/>
                  </a:ext>
                </a:extLst>
              </a:tr>
            </a:tbl>
          </a:graphicData>
        </a:graphic>
      </p:graphicFrame>
      <p:sp>
        <p:nvSpPr>
          <p:cNvPr id="3" name="Title 1">
            <a:extLst>
              <a:ext uri="{FF2B5EF4-FFF2-40B4-BE49-F238E27FC236}">
                <a16:creationId xmlns:a16="http://schemas.microsoft.com/office/drawing/2014/main" id="{0144AA98-CE6D-D63E-88AA-8F5BC542DA86}"/>
              </a:ext>
            </a:extLst>
          </p:cNvPr>
          <p:cNvSpPr txBox="1">
            <a:spLocks/>
          </p:cNvSpPr>
          <p:nvPr/>
        </p:nvSpPr>
        <p:spPr>
          <a:xfrm>
            <a:off x="1109739" y="4366106"/>
            <a:ext cx="7553886" cy="5697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000" b="1" dirty="0">
                <a:solidFill>
                  <a:srgbClr val="002060"/>
                </a:solidFill>
              </a:rPr>
              <a:t>Economic Consequences of Corporate Narrative Disclosure.</a:t>
            </a:r>
          </a:p>
        </p:txBody>
      </p:sp>
    </p:spTree>
    <p:extLst>
      <p:ext uri="{BB962C8B-B14F-4D97-AF65-F5344CB8AC3E}">
        <p14:creationId xmlns:p14="http://schemas.microsoft.com/office/powerpoint/2010/main" val="2303860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371" y="287843"/>
            <a:ext cx="7553886" cy="569714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002060"/>
                </a:solidFill>
              </a:rPr>
              <a:t>What benefits do companies gain from providing more narratives to stakeholders?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9C87F-C5EE-7F57-8F0E-E3CDC476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371" y="939513"/>
            <a:ext cx="7318558" cy="344491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800" kern="100" dirty="0">
                <a:solidFill>
                  <a:srgbClr val="0044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moderating role of: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kern="100" dirty="0">
                <a:solidFill>
                  <a:srgbClr val="0044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Ownership structure 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kern="100" dirty="0">
                <a:solidFill>
                  <a:srgbClr val="0044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Digital transformation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kern="100" dirty="0">
                <a:solidFill>
                  <a:srgbClr val="0044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Size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kern="100" dirty="0">
                <a:solidFill>
                  <a:srgbClr val="0044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Age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kern="100" dirty="0">
                <a:solidFill>
                  <a:srgbClr val="0044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Gender diversity</a:t>
            </a:r>
          </a:p>
          <a:p>
            <a:pPr marL="342900" lvl="0" indent="-34290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en-GB" sz="1800" kern="100" dirty="0">
                <a:solidFill>
                  <a:srgbClr val="0044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Information and communication technology expenses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en-GB" sz="1800" kern="100" dirty="0">
                <a:solidFill>
                  <a:srgbClr val="0044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CEOs’ overseas experience 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72057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9" name="Rectangle 218">
            <a:extLst>
              <a:ext uri="{FF2B5EF4-FFF2-40B4-BE49-F238E27FC236}">
                <a16:creationId xmlns:a16="http://schemas.microsoft.com/office/drawing/2014/main" id="{9A42C7B2-7BD6-433A-95AB-5AA4F44B5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5143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6551" b="3613"/>
          <a:stretch/>
        </p:blipFill>
        <p:spPr>
          <a:xfrm>
            <a:off x="602444" y="0"/>
            <a:ext cx="5732059" cy="5143490"/>
          </a:xfrm>
          <a:prstGeom prst="rect">
            <a:avLst/>
          </a:prstGeom>
        </p:spPr>
      </p:pic>
      <p:sp>
        <p:nvSpPr>
          <p:cNvPr id="220" name="Rectangle 219">
            <a:extLst>
              <a:ext uri="{FF2B5EF4-FFF2-40B4-BE49-F238E27FC236}">
                <a16:creationId xmlns:a16="http://schemas.microsoft.com/office/drawing/2014/main" id="{0ADDB668-2CA4-4D2B-9C34-3487CA33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4447" y="2989596"/>
            <a:ext cx="4716196" cy="1689924"/>
          </a:xfrm>
          <a:prstGeom prst="rect">
            <a:avLst/>
          </a:prstGeom>
          <a:solidFill>
            <a:schemeClr val="bg1">
              <a:alpha val="95000"/>
            </a:schemeClr>
          </a:solidFill>
          <a:ln w="12700">
            <a:solidFill>
              <a:srgbClr val="EFEFEF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8F9DEA9A-8B77-5C8B-CC0F-4B11C1192F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1" r="10981" b="1"/>
          <a:stretch/>
        </p:blipFill>
        <p:spPr>
          <a:xfrm>
            <a:off x="5229013" y="10"/>
            <a:ext cx="3914987" cy="2509224"/>
          </a:xfrm>
          <a:prstGeom prst="rect">
            <a:avLst/>
          </a:prstGeom>
        </p:spPr>
      </p:pic>
      <p:sp>
        <p:nvSpPr>
          <p:cNvPr id="221" name="Rectangle 220">
            <a:extLst>
              <a:ext uri="{FF2B5EF4-FFF2-40B4-BE49-F238E27FC236}">
                <a16:creationId xmlns:a16="http://schemas.microsoft.com/office/drawing/2014/main" id="{2568BC19-F052-4108-93E1-6A3D1DEC07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1401" y="3588408"/>
            <a:ext cx="96012" cy="49042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2" name="Rectangle 221">
            <a:extLst>
              <a:ext uri="{FF2B5EF4-FFF2-40B4-BE49-F238E27FC236}">
                <a16:creationId xmlns:a16="http://schemas.microsoft.com/office/drawing/2014/main" id="{D5FD337D-4D6B-4C8B-B6F5-121097E098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5760" y="3827701"/>
            <a:ext cx="1097280" cy="13716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9C87F-C5EE-7F57-8F0E-E3CDC476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606" y="350044"/>
            <a:ext cx="5293519" cy="2571750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n-GB" altLang="en-US" sz="2400" b="1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major gap in “Corporate Narrative Reporting”  literature</a:t>
            </a:r>
          </a:p>
          <a:p>
            <a:endParaRPr lang="en-GB" altLang="en-US" sz="2400" i="1" dirty="0">
              <a:solidFill>
                <a:srgbClr val="0039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en-GB" altLang="en-US" sz="2400" i="1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assumed that </a:t>
            </a:r>
            <a:r>
              <a:rPr lang="en-GB" altLang="en-US" sz="2400" i="1" u="sng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quantity </a:t>
            </a:r>
            <a:r>
              <a:rPr lang="en-GB" altLang="en-US" sz="2400" i="1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a proxy for </a:t>
            </a:r>
            <a:r>
              <a:rPr lang="en-GB" altLang="en-US" sz="2400" i="1" u="sng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quality. </a:t>
            </a:r>
            <a:endParaRPr lang="en-GB" sz="2400" dirty="0">
              <a:solidFill>
                <a:srgbClr val="003973"/>
              </a:solidFill>
            </a:endParaRP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9DACA1C8-6F33-9B9F-39F6-7F5C38115D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013"/>
          <a:stretch/>
        </p:blipFill>
        <p:spPr>
          <a:xfrm>
            <a:off x="5150644" y="2634265"/>
            <a:ext cx="3993362" cy="2509235"/>
          </a:xfrm>
          <a:prstGeom prst="rect">
            <a:avLst/>
          </a:prstGeom>
        </p:spPr>
      </p:pic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867286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9C87F-C5EE-7F57-8F0E-E3CDC476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373" y="267439"/>
            <a:ext cx="8019627" cy="4291014"/>
          </a:xfrm>
        </p:spPr>
        <p:txBody>
          <a:bodyPr>
            <a:normAutofit lnSpcReduction="10000"/>
          </a:bodyPr>
          <a:lstStyle/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altLang="en-US" sz="2400" dirty="0">
                <a:solidFill>
                  <a:srgbClr val="002060"/>
                </a:solidFill>
                <a:latin typeface="Garamond" pitchFamily="18" charset="0"/>
              </a:rPr>
              <a:t>Empirical research on the impact of disclosure on cost of capital, however, offers mixed results. Kothari et al. (2009:1640) reviewed prior research on the impact of disclosure on the cost of capital and concluded that:</a:t>
            </a:r>
          </a:p>
          <a:p>
            <a:pPr marL="365760" indent="-256032" algn="just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altLang="en-US" sz="2400" dirty="0">
              <a:solidFill>
                <a:srgbClr val="002060"/>
              </a:solidFill>
              <a:latin typeface="Garamond" pitchFamily="18" charset="0"/>
            </a:endParaRPr>
          </a:p>
          <a:p>
            <a:pPr marL="365760" indent="-256032" algn="just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GB" altLang="en-US" sz="2400" dirty="0">
                <a:latin typeface="Garamond" pitchFamily="18" charset="0"/>
              </a:rPr>
              <a:t>     “</a:t>
            </a:r>
            <a:r>
              <a:rPr lang="en-GB" altLang="en-US" sz="2400" dirty="0">
                <a:solidFill>
                  <a:srgbClr val="CC0000"/>
                </a:solidFill>
                <a:latin typeface="Garamond" pitchFamily="18" charset="0"/>
              </a:rPr>
              <a:t>Evidence is mixed in the few studies that examine the issue (e.g., </a:t>
            </a:r>
            <a:r>
              <a:rPr lang="en-GB" altLang="en-US" sz="2400" dirty="0" err="1">
                <a:solidFill>
                  <a:srgbClr val="CC0000"/>
                </a:solidFill>
                <a:latin typeface="Garamond" pitchFamily="18" charset="0"/>
              </a:rPr>
              <a:t>Botosan</a:t>
            </a:r>
            <a:r>
              <a:rPr lang="en-GB" altLang="en-US" sz="2400" dirty="0">
                <a:solidFill>
                  <a:srgbClr val="CC0000"/>
                </a:solidFill>
                <a:latin typeface="Garamond" pitchFamily="18" charset="0"/>
              </a:rPr>
              <a:t> 1997; </a:t>
            </a:r>
            <a:r>
              <a:rPr lang="en-GB" altLang="en-US" sz="2400" dirty="0" err="1">
                <a:solidFill>
                  <a:srgbClr val="CC0000"/>
                </a:solidFill>
                <a:latin typeface="Garamond" pitchFamily="18" charset="0"/>
              </a:rPr>
              <a:t>Botosan</a:t>
            </a:r>
            <a:r>
              <a:rPr lang="en-GB" altLang="en-US" sz="2400" dirty="0">
                <a:solidFill>
                  <a:srgbClr val="CC0000"/>
                </a:solidFill>
                <a:latin typeface="Garamond" pitchFamily="18" charset="0"/>
              </a:rPr>
              <a:t> and Plumlee 2002; Francis et al. 2005; Core et al. 2008). Conclusions from previous research on the effect of disclosures in the annual report (e.g., </a:t>
            </a:r>
            <a:r>
              <a:rPr lang="en-GB" altLang="en-US" sz="2400" dirty="0" err="1">
                <a:solidFill>
                  <a:srgbClr val="CC0000"/>
                </a:solidFill>
                <a:latin typeface="Garamond" pitchFamily="18" charset="0"/>
              </a:rPr>
              <a:t>Botosan</a:t>
            </a:r>
            <a:r>
              <a:rPr lang="en-GB" altLang="en-US" sz="2400" dirty="0">
                <a:solidFill>
                  <a:srgbClr val="CC0000"/>
                </a:solidFill>
                <a:latin typeface="Garamond" pitchFamily="18" charset="0"/>
              </a:rPr>
              <a:t> 1997) on the cost of capital are </a:t>
            </a:r>
            <a:r>
              <a:rPr lang="en-GB" altLang="en-US" sz="2400" u="sng" dirty="0">
                <a:solidFill>
                  <a:srgbClr val="CC0000"/>
                </a:solidFill>
                <a:latin typeface="Garamond" pitchFamily="18" charset="0"/>
              </a:rPr>
              <a:t>unconvincing</a:t>
            </a:r>
            <a:r>
              <a:rPr lang="en-GB" altLang="en-US" sz="2400" dirty="0">
                <a:solidFill>
                  <a:srgbClr val="CC0000"/>
                </a:solidFill>
                <a:latin typeface="Garamond" pitchFamily="18" charset="0"/>
              </a:rPr>
              <a:t> because disclosures analysed in previous research are far from </a:t>
            </a:r>
            <a:r>
              <a:rPr lang="en-GB" altLang="en-US" sz="2400" u="sng" dirty="0">
                <a:solidFill>
                  <a:srgbClr val="CC0000"/>
                </a:solidFill>
                <a:latin typeface="Garamond" pitchFamily="18" charset="0"/>
              </a:rPr>
              <a:t>comprehensive </a:t>
            </a:r>
            <a:r>
              <a:rPr lang="en-GB" altLang="en-US" sz="2400" dirty="0">
                <a:solidFill>
                  <a:srgbClr val="CC0000"/>
                </a:solidFill>
                <a:latin typeface="Garamond" pitchFamily="18" charset="0"/>
              </a:rPr>
              <a:t>and the measurement of disclosure proxies is generally </a:t>
            </a:r>
            <a:r>
              <a:rPr lang="en-GB" altLang="en-US" sz="2400" u="sng" dirty="0">
                <a:solidFill>
                  <a:srgbClr val="CC0000"/>
                </a:solidFill>
                <a:latin typeface="Garamond" pitchFamily="18" charset="0"/>
              </a:rPr>
              <a:t>subjective</a:t>
            </a:r>
            <a:r>
              <a:rPr lang="en-GB" altLang="en-US" sz="2400" dirty="0">
                <a:solidFill>
                  <a:srgbClr val="CC0000"/>
                </a:solidFill>
                <a:latin typeface="Garamond" pitchFamily="18" charset="0"/>
              </a:rPr>
              <a:t>, </a:t>
            </a:r>
            <a:r>
              <a:rPr lang="en-GB" altLang="en-US" sz="2400" u="sng" dirty="0">
                <a:solidFill>
                  <a:srgbClr val="CC0000"/>
                </a:solidFill>
                <a:latin typeface="Garamond" pitchFamily="18" charset="0"/>
              </a:rPr>
              <a:t>not objective</a:t>
            </a:r>
            <a:r>
              <a:rPr lang="en-GB" altLang="en-US" sz="2400" dirty="0">
                <a:latin typeface="Garamond" pitchFamily="18" charset="0"/>
              </a:rPr>
              <a:t>”. 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0376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9C87F-C5EE-7F57-8F0E-E3CDC476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" y="1584960"/>
            <a:ext cx="8019627" cy="169333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it-IT" altLang="en-US" sz="24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Beattie et al. (2004: 233) </a:t>
            </a:r>
            <a:r>
              <a:rPr lang="it-IT" altLang="en-US" sz="2400" dirty="0" err="1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argue</a:t>
            </a:r>
            <a:r>
              <a:rPr lang="it-IT" altLang="en-US" sz="24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dirty="0" err="1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it-IT" altLang="en-US" sz="24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just"/>
            <a:endParaRPr lang="it-IT" altLang="en-US" sz="2400" dirty="0">
              <a:solidFill>
                <a:srgbClr val="0039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it-IT" altLang="en-US" sz="24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Researchers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investigating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determinants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consequences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disclosure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it-IT" altLang="en-US" sz="24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it-IT" altLang="en-US" sz="2400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wasting</a:t>
            </a:r>
            <a:r>
              <a:rPr lang="it-IT" altLang="en-US" sz="24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it-IT" altLang="en-US" sz="2400" i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effort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interest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[disclosure]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being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measured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with a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sufficient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degree of </a:t>
            </a:r>
            <a:r>
              <a:rPr lang="it-IT" altLang="en-US" sz="2400" i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accuracy</a:t>
            </a:r>
            <a:r>
              <a:rPr lang="it-IT" altLang="en-US" sz="24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54940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9C87F-C5EE-7F57-8F0E-E3CDC476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" y="596053"/>
            <a:ext cx="8019627" cy="3549227"/>
          </a:xfrm>
        </p:spPr>
        <p:txBody>
          <a:bodyPr>
            <a:normAutofit fontScale="92500"/>
          </a:bodyPr>
          <a:lstStyle/>
          <a:p>
            <a:pPr marL="109728" indent="0" algn="just">
              <a:buNone/>
              <a:defRPr/>
            </a:pPr>
            <a:r>
              <a:rPr lang="en-GB" altLang="en-US" sz="26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Beyer et al. (2010:311) review prior research on different proxies for disclosure quality and conclude that:</a:t>
            </a:r>
          </a:p>
          <a:p>
            <a:pPr marL="109728" indent="0" algn="just">
              <a:buNone/>
              <a:defRPr/>
            </a:pPr>
            <a:endParaRPr lang="en-GB" altLang="en-US" sz="2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760" indent="-256032" algn="just">
              <a:lnSpc>
                <a:spcPct val="80000"/>
              </a:lnSpc>
              <a:buNone/>
              <a:defRPr/>
            </a:pPr>
            <a:r>
              <a:rPr lang="en-GB" altLang="en-US" sz="2600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GB" alt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“a sensible economic definition of voluntary disclosure/ financial reporting </a:t>
            </a:r>
            <a:r>
              <a:rPr lang="en-GB" altLang="en-US" sz="26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quality</a:t>
            </a:r>
            <a:r>
              <a:rPr lang="en-GB" alt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direct derivation of measures from that definition </a:t>
            </a:r>
            <a:r>
              <a:rPr lang="en-GB" altLang="en-US" sz="2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missing from the literature</a:t>
            </a:r>
            <a:r>
              <a:rPr lang="en-GB" alt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This lack of an underlying economic definition hinders our ability to draw inferences from this work, and </a:t>
            </a:r>
            <a:r>
              <a:rPr lang="en-GB" altLang="en-US" sz="2600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recommend that future research address this issue</a:t>
            </a:r>
            <a:r>
              <a:rPr lang="en-GB" altLang="en-US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4391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9C87F-C5EE-7F57-8F0E-E3CDC476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056639"/>
            <a:ext cx="8019627" cy="2390987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GB" altLang="en-US" sz="2400" dirty="0">
                <a:solidFill>
                  <a:srgbClr val="0D0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quality is </a:t>
            </a:r>
            <a:r>
              <a:rPr lang="en-GB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altLang="en-US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complex, multi-dimensional, context-sensitive and subjective concept</a:t>
            </a:r>
            <a:r>
              <a:rPr lang="en-GB" altLang="en-US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 </a:t>
            </a:r>
            <a:r>
              <a:rPr lang="en-GB" altLang="en-US" sz="2400" dirty="0">
                <a:solidFill>
                  <a:srgbClr val="0D0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(Beattie et al, 2004).</a:t>
            </a:r>
          </a:p>
          <a:p>
            <a:pPr eaLnBrk="1" hangingPunct="1">
              <a:lnSpc>
                <a:spcPct val="80000"/>
              </a:lnSpc>
            </a:pPr>
            <a:endParaRPr lang="en-GB" altLang="zh-CN" sz="2400" dirty="0">
              <a:solidFill>
                <a:srgbClr val="FF0000"/>
              </a:solidFill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GB" altLang="zh-CN" sz="2400" dirty="0">
                <a:solidFill>
                  <a:srgbClr val="0D0B35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Measuring disclosure quality has been regarded as an </a:t>
            </a:r>
            <a:r>
              <a:rPr lang="en-GB" altLang="zh-CN" sz="2400" b="1" i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extraordinary difficult.</a:t>
            </a:r>
            <a:r>
              <a:rPr lang="en-GB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GB" altLang="zh-CN" sz="2400" dirty="0">
                <a:solidFill>
                  <a:srgbClr val="0D0B35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(</a:t>
            </a:r>
            <a:r>
              <a:rPr lang="en-GB" altLang="zh-CN" sz="2400" dirty="0" err="1">
                <a:solidFill>
                  <a:srgbClr val="0D0B35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Botosan</a:t>
            </a:r>
            <a:r>
              <a:rPr lang="en-GB" altLang="zh-CN" sz="2400" dirty="0">
                <a:solidFill>
                  <a:srgbClr val="0D0B35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, 2004 and </a:t>
            </a:r>
            <a:r>
              <a:rPr lang="en-GB" altLang="en-US" sz="2400" dirty="0">
                <a:solidFill>
                  <a:srgbClr val="0D0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Beretta &amp; </a:t>
            </a:r>
            <a:r>
              <a:rPr lang="en-GB" altLang="en-US" sz="2400" dirty="0" err="1">
                <a:solidFill>
                  <a:srgbClr val="0D0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Bozzolan</a:t>
            </a:r>
            <a:r>
              <a:rPr lang="en-GB" altLang="en-US" sz="2400" dirty="0">
                <a:solidFill>
                  <a:srgbClr val="0D0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2004).</a:t>
            </a:r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761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675" y="208913"/>
            <a:ext cx="7935781" cy="644072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can be:</a:t>
            </a:r>
            <a:br>
              <a:rPr lang="en-GB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or Voluntary 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4921" y="1190731"/>
            <a:ext cx="7935781" cy="3347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Wingdings" panose="05000000000000000000" pitchFamily="2" charset="2"/>
              <a:buChar char="ü"/>
              <a:defRPr/>
            </a:pPr>
            <a:r>
              <a:rPr lang="en-GB" sz="18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Mandatory disclosure: </a:t>
            </a: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required by accounting standards and accounting requirements such as financial statements:</a:t>
            </a:r>
          </a:p>
          <a:p>
            <a:pPr marL="1451393" lvl="3" indent="-268776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Income statement </a:t>
            </a:r>
          </a:p>
          <a:p>
            <a:pPr marL="1451393" lvl="3" indent="-268776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of financial position</a:t>
            </a:r>
          </a:p>
          <a:p>
            <a:pPr marL="1451393" lvl="3" indent="-268776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Cash flow statement</a:t>
            </a:r>
          </a:p>
          <a:p>
            <a:pPr marL="1451393" lvl="3" indent="-268776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Statement of change in equity </a:t>
            </a:r>
          </a:p>
          <a:p>
            <a:pPr marL="1451393" lvl="3" indent="-268776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Notes to financial statements   </a:t>
            </a:r>
          </a:p>
          <a:p>
            <a:pPr lvl="0">
              <a:buFont typeface="Wingdings" panose="05000000000000000000" pitchFamily="2" charset="2"/>
              <a:buChar char="ü"/>
              <a:defRPr/>
            </a:pPr>
            <a:r>
              <a:rPr lang="en-GB" sz="18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Voluntary disclosure: </a:t>
            </a: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disclosure over mandatory disclosure</a:t>
            </a:r>
          </a:p>
          <a:p>
            <a:pPr lvl="5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required by accounting standards</a:t>
            </a:r>
          </a:p>
          <a:p>
            <a:pPr lvl="5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Provided voluntarily by companies</a:t>
            </a:r>
          </a:p>
          <a:p>
            <a:pPr lvl="5">
              <a:buFont typeface="Wingdings" panose="05000000000000000000" pitchFamily="2" charset="2"/>
              <a:buChar char="§"/>
              <a:defRPr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investors to know more about the company  </a:t>
            </a:r>
          </a:p>
        </p:txBody>
      </p:sp>
    </p:spTree>
    <p:extLst>
      <p:ext uri="{BB962C8B-B14F-4D97-AF65-F5344CB8AC3E}">
        <p14:creationId xmlns:p14="http://schemas.microsoft.com/office/powerpoint/2010/main" val="35272491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7A09C87F-C5EE-7F57-8F0E-E3CDC4766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440267"/>
            <a:ext cx="8019627" cy="392853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en-GB" altLang="en-US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suggestion for measuring disclosure quality</a:t>
            </a:r>
          </a:p>
          <a:p>
            <a:pPr eaLnBrk="1" hangingPunct="1">
              <a:lnSpc>
                <a:spcPct val="80000"/>
              </a:lnSpc>
            </a:pPr>
            <a:endParaRPr lang="en-GB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80000"/>
              </a:lnSpc>
              <a:buNone/>
            </a:pPr>
            <a:r>
              <a:rPr lang="en-GB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The development of a disclosure quality framework should begin with </a:t>
            </a:r>
            <a:r>
              <a:rPr lang="en-GB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well-supported</a:t>
            </a:r>
            <a:r>
              <a:rPr lang="en-GB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and </a:t>
            </a:r>
            <a:r>
              <a:rPr lang="en-GB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convincing</a:t>
            </a:r>
            <a:r>
              <a:rPr lang="en-GB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discussions of the </a:t>
            </a:r>
            <a:r>
              <a:rPr lang="en-GB" altLang="zh-CN" sz="2400" b="1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characteristics of information</a:t>
            </a:r>
            <a:r>
              <a:rPr lang="en-GB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that define disclosure quality and why the characteristics selected are essential ingredients of disclosure quality (</a:t>
            </a:r>
            <a:r>
              <a:rPr lang="en-GB" altLang="zh-CN" sz="2400" dirty="0" err="1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Botosan</a:t>
            </a:r>
            <a:r>
              <a:rPr lang="en-GB" altLang="zh-CN" sz="2400" dirty="0">
                <a:solidFill>
                  <a:srgbClr val="FF000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, 2004).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95058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240346"/>
            <a:ext cx="8141448" cy="415355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2200" b="1" dirty="0">
                <a:solidFill>
                  <a:srgbClr val="004479"/>
                </a:solidFill>
              </a:rPr>
              <a:t>A measure for disclosure quality should consider the qualitative information attributes proposed by the International Accounting Standards Board</a:t>
            </a:r>
            <a:r>
              <a:rPr lang="en-GB" sz="2200" dirty="0">
                <a:solidFill>
                  <a:srgbClr val="004479"/>
                </a:solidFill>
              </a:rPr>
              <a:t> (</a:t>
            </a:r>
            <a:r>
              <a:rPr lang="en-GB" sz="2200" b="1" dirty="0">
                <a:solidFill>
                  <a:srgbClr val="004479"/>
                </a:solidFill>
              </a:rPr>
              <a:t>IASB</a:t>
            </a:r>
            <a:r>
              <a:rPr lang="en-GB" sz="2200" dirty="0">
                <a:solidFill>
                  <a:srgbClr val="004479"/>
                </a:solidFill>
              </a:rPr>
              <a:t>):</a:t>
            </a:r>
          </a:p>
          <a:p>
            <a:pPr marL="0" indent="0">
              <a:buNone/>
            </a:pPr>
            <a:r>
              <a:rPr lang="en-GB" sz="2200" i="1" dirty="0">
                <a:solidFill>
                  <a:srgbClr val="004479"/>
                </a:solidFill>
              </a:rPr>
              <a:t>- Relevance</a:t>
            </a:r>
          </a:p>
          <a:p>
            <a:pPr marL="0" indent="0">
              <a:buNone/>
            </a:pPr>
            <a:r>
              <a:rPr lang="en-GB" sz="2200" i="1" dirty="0">
                <a:solidFill>
                  <a:srgbClr val="004479"/>
                </a:solidFill>
              </a:rPr>
              <a:t>- Faithful representation</a:t>
            </a:r>
          </a:p>
          <a:p>
            <a:pPr marL="0" indent="0">
              <a:buNone/>
            </a:pPr>
            <a:r>
              <a:rPr lang="en-GB" sz="2200" i="1" dirty="0">
                <a:solidFill>
                  <a:srgbClr val="004479"/>
                </a:solidFill>
              </a:rPr>
              <a:t>- Understandability</a:t>
            </a:r>
          </a:p>
          <a:p>
            <a:pPr marL="0" indent="0">
              <a:buNone/>
            </a:pPr>
            <a:r>
              <a:rPr lang="en-GB" sz="2200" i="1" dirty="0">
                <a:solidFill>
                  <a:srgbClr val="004479"/>
                </a:solidFill>
              </a:rPr>
              <a:t>- Comparability</a:t>
            </a:r>
          </a:p>
          <a:p>
            <a:pPr>
              <a:buFontTx/>
              <a:buChar char="-"/>
            </a:pPr>
            <a:r>
              <a:rPr lang="en-GB" sz="2200" i="1" dirty="0">
                <a:solidFill>
                  <a:srgbClr val="004479"/>
                </a:solidFill>
              </a:rPr>
              <a:t>Timeliness</a:t>
            </a:r>
          </a:p>
          <a:p>
            <a:pPr marL="0" indent="0">
              <a:buNone/>
            </a:pPr>
            <a:r>
              <a:rPr lang="en-GB" sz="2200" b="1" i="1" dirty="0">
                <a:solidFill>
                  <a:srgbClr val="004479"/>
                </a:solidFill>
              </a:rPr>
              <a:t>Prior research has examined these attributes individually, but few have developed a comprehensive measure that incorporates all of them.  </a:t>
            </a:r>
            <a:endParaRPr lang="en-GB" sz="2200" b="1" dirty="0">
              <a:solidFill>
                <a:srgbClr val="0044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9311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240346"/>
            <a:ext cx="8141448" cy="41535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rgbClr val="004479"/>
                </a:solidFill>
              </a:rPr>
              <a:t>UK OFR Qualitative Information Attributes</a:t>
            </a:r>
          </a:p>
          <a:p>
            <a:r>
              <a:rPr lang="en-GB" sz="1800" dirty="0">
                <a:solidFill>
                  <a:srgbClr val="004479"/>
                </a:solidFill>
              </a:rPr>
              <a:t>Forward-looking orientation</a:t>
            </a:r>
          </a:p>
          <a:p>
            <a:r>
              <a:rPr lang="en-GB" sz="1800" dirty="0">
                <a:solidFill>
                  <a:srgbClr val="004479"/>
                </a:solidFill>
              </a:rPr>
              <a:t>Supplement and complement financial reports.</a:t>
            </a:r>
          </a:p>
          <a:p>
            <a:r>
              <a:rPr lang="en-GB" sz="1800" dirty="0">
                <a:solidFill>
                  <a:srgbClr val="004479"/>
                </a:solidFill>
              </a:rPr>
              <a:t>Comprehensiveness</a:t>
            </a:r>
          </a:p>
          <a:p>
            <a:r>
              <a:rPr lang="en-GB" sz="1800" dirty="0">
                <a:solidFill>
                  <a:srgbClr val="004479"/>
                </a:solidFill>
              </a:rPr>
              <a:t>Understandability</a:t>
            </a:r>
          </a:p>
          <a:p>
            <a:r>
              <a:rPr lang="en-GB" sz="1800" dirty="0">
                <a:solidFill>
                  <a:srgbClr val="004479"/>
                </a:solidFill>
              </a:rPr>
              <a:t>Balance and Neutrality</a:t>
            </a:r>
          </a:p>
          <a:p>
            <a:r>
              <a:rPr lang="en-GB" sz="1800" dirty="0">
                <a:solidFill>
                  <a:srgbClr val="004479"/>
                </a:solidFill>
              </a:rPr>
              <a:t>Comparability</a:t>
            </a:r>
          </a:p>
          <a:p>
            <a:r>
              <a:rPr lang="en-GB" sz="1800" dirty="0">
                <a:solidFill>
                  <a:srgbClr val="004479"/>
                </a:solidFill>
              </a:rPr>
              <a:t>Relevance</a:t>
            </a:r>
          </a:p>
          <a:p>
            <a:r>
              <a:rPr lang="en-GB" sz="1800" dirty="0">
                <a:solidFill>
                  <a:srgbClr val="004479"/>
                </a:solidFill>
              </a:rPr>
              <a:t>Timeliness</a:t>
            </a:r>
          </a:p>
          <a:p>
            <a:r>
              <a:rPr lang="en-GB" sz="1800" dirty="0">
                <a:solidFill>
                  <a:srgbClr val="004479"/>
                </a:solidFill>
              </a:rPr>
              <a:t>Verifiability</a:t>
            </a:r>
          </a:p>
          <a:p>
            <a:pPr marL="0" indent="0">
              <a:buNone/>
            </a:pPr>
            <a:r>
              <a:rPr lang="en-GB" sz="1800" b="1" i="1" dirty="0">
                <a:solidFill>
                  <a:srgbClr val="004479"/>
                </a:solidFill>
              </a:rPr>
              <a:t>Prior research has examined these attributes individually, but few have developed a comprehensive measure that incorporates all of them.  </a:t>
            </a:r>
            <a:endParaRPr lang="en-GB" sz="1800" b="1" dirty="0">
              <a:solidFill>
                <a:srgbClr val="0044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3915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267439"/>
            <a:ext cx="8141448" cy="41264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4479"/>
                </a:solidFill>
              </a:rPr>
              <a:t>The research focused on three qualitative information attributes:</a:t>
            </a:r>
          </a:p>
          <a:p>
            <a:pPr marL="0" indent="0">
              <a:buNone/>
            </a:pPr>
            <a:endParaRPr lang="en-GB" sz="2800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rgbClr val="004479"/>
                </a:solidFill>
              </a:rPr>
              <a:t>Relevance. </a:t>
            </a:r>
          </a:p>
          <a:p>
            <a:pPr>
              <a:buFontTx/>
              <a:buChar char="-"/>
            </a:pPr>
            <a:endParaRPr lang="en-GB" sz="2800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rgbClr val="004479"/>
                </a:solidFill>
              </a:rPr>
              <a:t>Understandability.  </a:t>
            </a:r>
          </a:p>
          <a:p>
            <a:pPr>
              <a:buFontTx/>
              <a:buChar char="-"/>
            </a:pPr>
            <a:endParaRPr lang="en-GB" sz="2800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r>
              <a:rPr lang="en-GB" sz="2800" dirty="0">
                <a:solidFill>
                  <a:srgbClr val="004479"/>
                </a:solidFill>
              </a:rPr>
              <a:t>Balance and Neutrality. </a:t>
            </a: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7905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267439"/>
            <a:ext cx="8141448" cy="41264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4479"/>
                </a:solidFill>
              </a:rPr>
              <a:t>The research focused on three qualitative information attributes:</a:t>
            </a:r>
          </a:p>
          <a:p>
            <a:pPr marL="0" indent="0">
              <a:buNone/>
            </a:pPr>
            <a:r>
              <a:rPr lang="en-GB" sz="2000" b="1" dirty="0">
                <a:solidFill>
                  <a:srgbClr val="FF0000"/>
                </a:solidFill>
              </a:rPr>
              <a:t>Relevance (e.g. the existence of forward-looking financial information or non-financial information). </a:t>
            </a:r>
          </a:p>
          <a:p>
            <a:pPr marL="0" indent="0">
              <a:buNone/>
            </a:pPr>
            <a:r>
              <a:rPr lang="en-GB" altLang="en-US" sz="1800" dirty="0">
                <a:solidFill>
                  <a:srgbClr val="004479"/>
                </a:solidFill>
                <a:latin typeface="Calibri" panose="020F0502020204030204" pitchFamily="34" charset="0"/>
              </a:rPr>
              <a:t>However, </a:t>
            </a:r>
          </a:p>
          <a:p>
            <a:r>
              <a:rPr lang="en-GB" altLang="en-US" sz="1800" dirty="0">
                <a:solidFill>
                  <a:srgbClr val="004479"/>
                </a:solidFill>
                <a:latin typeface="Calibri" panose="020F0502020204030204" pitchFamily="34" charset="0"/>
              </a:rPr>
              <a:t>Relevance for whom?</a:t>
            </a:r>
          </a:p>
          <a:p>
            <a:r>
              <a:rPr lang="en-GB" altLang="en-US" sz="1800" dirty="0">
                <a:solidFill>
                  <a:srgbClr val="004479"/>
                </a:solidFill>
                <a:latin typeface="Calibri" panose="020F0502020204030204" pitchFamily="34" charset="0"/>
              </a:rPr>
              <a:t>Information that is relevant to an investor may not hold the same relevance for a particular category of stakeholder!</a:t>
            </a:r>
          </a:p>
          <a:p>
            <a:r>
              <a:rPr lang="en-GB" altLang="en-US" sz="1800" dirty="0">
                <a:solidFill>
                  <a:srgbClr val="004479"/>
                </a:solidFill>
                <a:latin typeface="Calibri" panose="020F0502020204030204" pitchFamily="34" charset="0"/>
              </a:rPr>
              <a:t>An institutional investor interested in socially responsible companies as an investing target, may also need </a:t>
            </a:r>
            <a:r>
              <a:rPr lang="en-GB" altLang="en-US" sz="1800" dirty="0">
                <a:solidFill>
                  <a:srgbClr val="FF0000"/>
                </a:solidFill>
                <a:latin typeface="Calibri" panose="020F0502020204030204" pitchFamily="34" charset="0"/>
              </a:rPr>
              <a:t>historical information </a:t>
            </a:r>
            <a:r>
              <a:rPr lang="en-GB" altLang="en-US" sz="1800" dirty="0">
                <a:solidFill>
                  <a:srgbClr val="004479"/>
                </a:solidFill>
                <a:latin typeface="Calibri" panose="020F0502020204030204" pitchFamily="34" charset="0"/>
              </a:rPr>
              <a:t>about the social activities of the firm and thus this information becomes very relevant. </a:t>
            </a:r>
          </a:p>
          <a:p>
            <a:pPr>
              <a:buFontTx/>
              <a:buChar char="-"/>
            </a:pPr>
            <a:endParaRPr lang="en-GB" sz="2800" dirty="0">
              <a:solidFill>
                <a:srgbClr val="004479"/>
              </a:solidFill>
            </a:endParaRPr>
          </a:p>
          <a:p>
            <a:pPr marL="0" indent="0">
              <a:buNone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63834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684107"/>
            <a:ext cx="8141448" cy="370979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4479"/>
                </a:solidFill>
              </a:rPr>
              <a:t>The research focused on three qualitative information attributes:</a:t>
            </a:r>
          </a:p>
          <a:p>
            <a:pPr>
              <a:buFontTx/>
              <a:buChar char="-"/>
            </a:pPr>
            <a:r>
              <a:rPr lang="en-GB" sz="2800" b="1" dirty="0">
                <a:solidFill>
                  <a:srgbClr val="FF0000"/>
                </a:solidFill>
              </a:rPr>
              <a:t>Readability.  </a:t>
            </a:r>
          </a:p>
          <a:p>
            <a:pPr>
              <a:buFontTx/>
              <a:buChar char="-"/>
            </a:pPr>
            <a:r>
              <a:rPr lang="en-GB" sz="2800" dirty="0">
                <a:solidFill>
                  <a:srgbClr val="004479"/>
                </a:solidFill>
              </a:rPr>
              <a:t>Researchers have used readability as a proxy for understandability. </a:t>
            </a:r>
          </a:p>
          <a:p>
            <a:pPr>
              <a:buFontTx/>
              <a:buChar char="-"/>
            </a:pPr>
            <a:r>
              <a:rPr lang="en-GB" sz="2800" dirty="0">
                <a:solidFill>
                  <a:srgbClr val="004479"/>
                </a:solidFill>
              </a:rPr>
              <a:t>However, even if information is easy to read, it does not necessarily ensure that there is no guarantee that stakeholders will find it easy to understand.</a:t>
            </a: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8892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267439"/>
            <a:ext cx="8141448" cy="412645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4479"/>
                </a:solidFill>
              </a:rPr>
              <a:t>The research focused on three qualitative information attributes:</a:t>
            </a:r>
          </a:p>
          <a:p>
            <a:pPr>
              <a:buFontTx/>
              <a:buChar char="-"/>
            </a:pPr>
            <a:r>
              <a:rPr lang="en-GB" sz="2800" dirty="0">
                <a:solidFill>
                  <a:srgbClr val="004479"/>
                </a:solidFill>
              </a:rPr>
              <a:t>Balance and Neutrality</a:t>
            </a:r>
            <a:r>
              <a:rPr lang="en-GB" sz="2800" dirty="0">
                <a:solidFill>
                  <a:srgbClr val="0D0B35"/>
                </a:solidFill>
              </a:rPr>
              <a:t> (</a:t>
            </a:r>
            <a:r>
              <a:rPr lang="en-GB" sz="2800" b="1" dirty="0">
                <a:solidFill>
                  <a:srgbClr val="FF0000"/>
                </a:solidFill>
              </a:rPr>
              <a:t>disclosure tone</a:t>
            </a:r>
            <a:r>
              <a:rPr lang="en-GB" sz="2800" dirty="0">
                <a:solidFill>
                  <a:srgbClr val="004479"/>
                </a:solidFill>
              </a:rPr>
              <a:t>).</a:t>
            </a:r>
            <a:r>
              <a:rPr lang="en-GB" sz="2800" dirty="0">
                <a:solidFill>
                  <a:srgbClr val="0D0B35"/>
                </a:solidFill>
              </a:rPr>
              <a:t> 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004479"/>
                </a:solidFill>
              </a:rPr>
              <a:t>- However, in many cases, 95% of the information disclosed contains Good News, with only 5% covering bad news (</a:t>
            </a:r>
            <a:r>
              <a:rPr lang="en-GB" sz="2800" dirty="0">
                <a:solidFill>
                  <a:srgbClr val="FF0000"/>
                </a:solidFill>
              </a:rPr>
              <a:t>disclosure bias</a:t>
            </a:r>
            <a:r>
              <a:rPr lang="en-GB" sz="2800" dirty="0">
                <a:solidFill>
                  <a:srgbClr val="004479"/>
                </a:solidFill>
              </a:rPr>
              <a:t>).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004479"/>
                </a:solidFill>
              </a:rPr>
              <a:t>- Managers often attribute good news to themselves, while attributing bad news to external factors (</a:t>
            </a:r>
            <a:r>
              <a:rPr lang="en-GB" altLang="en-US" sz="2800" dirty="0">
                <a:solidFill>
                  <a:srgbClr val="FF0000"/>
                </a:solidFill>
              </a:rPr>
              <a:t>attribution bias</a:t>
            </a:r>
            <a:r>
              <a:rPr lang="en-GB" altLang="en-US" sz="2800" dirty="0">
                <a:solidFill>
                  <a:srgbClr val="004479"/>
                </a:solidFill>
              </a:rPr>
              <a:t>)</a:t>
            </a:r>
            <a:r>
              <a:rPr lang="en-GB" sz="2800" dirty="0">
                <a:solidFill>
                  <a:srgbClr val="004479"/>
                </a:solidFill>
              </a:rPr>
              <a:t>.</a:t>
            </a: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5182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267439"/>
            <a:ext cx="8141448" cy="4126458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8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8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remains to be explored (gaps and future directions)?</a:t>
            </a:r>
            <a:r>
              <a:rPr lang="en-GB" altLang="en-US" sz="40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40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28612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860213"/>
            <a:ext cx="8141448" cy="299005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Emerging Trends and Opportunities</a:t>
            </a:r>
          </a:p>
          <a:p>
            <a:pPr marL="0" indent="0">
              <a:buNone/>
            </a:pPr>
            <a:endParaRPr lang="en-US" sz="20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sz="20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Measuring disclosure quality is a challenge.</a:t>
            </a:r>
          </a:p>
          <a:p>
            <a:pPr>
              <a:buFontTx/>
              <a:buChar char="-"/>
            </a:pPr>
            <a:endParaRPr lang="en-GB" sz="20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US" sz="20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measures are needed to assess the quality and impact of narrative disclosures.</a:t>
            </a:r>
          </a:p>
          <a:p>
            <a:pPr>
              <a:buFontTx/>
              <a:buChar char="-"/>
            </a:pPr>
            <a:endParaRPr lang="en-US" sz="20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sz="20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use of </a:t>
            </a:r>
            <a:r>
              <a:rPr lang="en-GB" sz="2000" b="0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AI-driven Textual Analysis </a:t>
            </a:r>
            <a:r>
              <a:rPr lang="en-GB" sz="20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measuring the quality of corporate narrative disclosure in annual reports and social media.</a:t>
            </a:r>
          </a:p>
          <a:p>
            <a:pPr>
              <a:buFontTx/>
              <a:buChar char="-"/>
            </a:pPr>
            <a:endParaRPr lang="en-GB" sz="20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en-GB" sz="20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144" y="179470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Future research 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735171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684107"/>
            <a:ext cx="8141448" cy="372533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4479"/>
                </a:solidFill>
              </a:rPr>
              <a:t>Stakeholder Perspectives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rgbClr val="004479"/>
                </a:solidFill>
              </a:rPr>
              <a:t>Qualitative research is needed to understand how different stakeholders interpret and value narrative disclosures.</a:t>
            </a:r>
          </a:p>
          <a:p>
            <a:pPr>
              <a:buFontTx/>
              <a:buChar char="-"/>
            </a:pPr>
            <a:endParaRPr lang="en-US" sz="2400" dirty="0">
              <a:solidFill>
                <a:srgbClr val="004479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973"/>
                </a:solidFill>
              </a:rPr>
              <a:t>- Qualitative research is also needed on challenges to corporate narratives reporting in the digital age. </a:t>
            </a:r>
            <a:endParaRPr lang="en-GB" sz="2400" dirty="0">
              <a:solidFill>
                <a:srgbClr val="003973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58" y="201706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Future research 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51605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675" y="208913"/>
            <a:ext cx="7935781" cy="644072"/>
          </a:xfrm>
        </p:spPr>
        <p:txBody>
          <a:bodyPr>
            <a:noAutofit/>
          </a:bodyPr>
          <a:lstStyle/>
          <a:p>
            <a:pPr algn="ctr"/>
            <a:r>
              <a:rPr lang="en-GB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can be:</a:t>
            </a:r>
            <a:br>
              <a:rPr lang="en-GB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Numbers or Narratives</a:t>
            </a: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94921" y="2693706"/>
            <a:ext cx="7935781" cy="341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lvl="0" indent="0">
              <a:buNone/>
              <a:defRPr/>
            </a:pPr>
            <a:endParaRPr lang="en-GB" sz="18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 descr="C:\Users\ahassanein\Desktop\Statements\Income statement.JPG">
            <a:extLst>
              <a:ext uri="{FF2B5EF4-FFF2-40B4-BE49-F238E27FC236}">
                <a16:creationId xmlns:a16="http://schemas.microsoft.com/office/drawing/2014/main" id="{3F4BC55E-F3D3-D9AC-CE25-601B8A57CA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26" y="1270841"/>
            <a:ext cx="4406900" cy="3872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Content Placeholder 6">
            <a:extLst>
              <a:ext uri="{FF2B5EF4-FFF2-40B4-BE49-F238E27FC236}">
                <a16:creationId xmlns:a16="http://schemas.microsoft.com/office/drawing/2014/main" id="{DFC61BC3-9CCD-0B6C-3EF8-FC720AB5C4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375" y="1101565"/>
            <a:ext cx="4571999" cy="387266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398B5FB-5F48-8F55-1C95-08B0C93C7FAC}"/>
              </a:ext>
            </a:extLst>
          </p:cNvPr>
          <p:cNvSpPr txBox="1"/>
          <p:nvPr/>
        </p:nvSpPr>
        <p:spPr>
          <a:xfrm>
            <a:off x="253220" y="932287"/>
            <a:ext cx="31154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rgbClr val="99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Vodafone Plc: Income statement</a:t>
            </a:r>
          </a:p>
        </p:txBody>
      </p:sp>
    </p:spTree>
    <p:extLst>
      <p:ext uri="{BB962C8B-B14F-4D97-AF65-F5344CB8AC3E}">
        <p14:creationId xmlns:p14="http://schemas.microsoft.com/office/powerpoint/2010/main" val="1439926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1571414"/>
            <a:ext cx="8141448" cy="197781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4479"/>
                </a:solidFill>
              </a:rPr>
              <a:t>Non-economic consequences of corporate narrative disclosure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r>
              <a:rPr lang="en-GB" sz="2400" dirty="0">
                <a:solidFill>
                  <a:srgbClr val="002060"/>
                </a:solidFill>
              </a:rPr>
              <a:t>There is a need to examine the non-economic consequences of corporate narrative disclosure disclosure (its impact on customer satisfaction or employees).</a:t>
            </a: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436" y="201706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Future research 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599881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1133167"/>
            <a:ext cx="8141448" cy="1977814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External Assurance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GB" sz="2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is needed to explore the external assurance on corporate narrative disclosures and the </a:t>
            </a:r>
            <a:r>
              <a:rPr lang="en-US" sz="2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extent and scope of the assurance that should be provided. We need an answer to the following question: </a:t>
            </a:r>
            <a:r>
              <a:rPr lang="en-GB" sz="2400" dirty="0">
                <a:solidFill>
                  <a:srgbClr val="FF0000"/>
                </a:solidFill>
              </a:rPr>
              <a:t>Whether and, if so, how assurance should be provided on such information?</a:t>
            </a:r>
            <a:endParaRPr lang="en-GB" sz="2400" dirty="0">
              <a:solidFill>
                <a:srgbClr val="002060"/>
              </a:solidFill>
            </a:endParaRPr>
          </a:p>
          <a:p>
            <a:pPr algn="just">
              <a:buFontTx/>
              <a:buChar char="-"/>
            </a:pPr>
            <a:endParaRPr lang="en-GB" sz="2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464" y="267439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Future research 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585663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1133167"/>
            <a:ext cx="8141448" cy="295792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 research is needed on the determinants and consequences of: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sz="1800" b="1" dirty="0">
                <a:solidFill>
                  <a:srgbClr val="004479"/>
                </a:solidFill>
              </a:rPr>
              <a:t>Modern slavery disclosure.</a:t>
            </a:r>
          </a:p>
          <a:p>
            <a:pPr>
              <a:buFontTx/>
              <a:buChar char="-"/>
            </a:pPr>
            <a:r>
              <a:rPr lang="en-GB" sz="1800" b="1" dirty="0">
                <a:solidFill>
                  <a:srgbClr val="004479"/>
                </a:solidFill>
              </a:rPr>
              <a:t>Circular Economy disclosure.</a:t>
            </a:r>
          </a:p>
          <a:p>
            <a:pPr>
              <a:buFontTx/>
              <a:buChar char="-"/>
            </a:pPr>
            <a:r>
              <a:rPr lang="en-GB" sz="1800" b="1" dirty="0">
                <a:solidFill>
                  <a:srgbClr val="004479"/>
                </a:solidFill>
              </a:rPr>
              <a:t>Cybersecurity disclosure.</a:t>
            </a:r>
          </a:p>
          <a:p>
            <a:pPr>
              <a:buFontTx/>
              <a:buChar char="-"/>
            </a:pPr>
            <a:r>
              <a:rPr lang="en-GB" sz="1800" b="1" dirty="0">
                <a:solidFill>
                  <a:srgbClr val="004479"/>
                </a:solidFill>
              </a:rPr>
              <a:t>Technology-related disclosure such as Fintech disclosure; and Blockchain disclosure.</a:t>
            </a: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464" y="267439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Future research 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354877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985160"/>
            <a:ext cx="8141448" cy="3370147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4479"/>
                </a:solidFill>
              </a:rPr>
              <a:t>Sector-Specific Insight:</a:t>
            </a:r>
          </a:p>
          <a:p>
            <a:pPr marL="0" indent="0">
              <a:buNone/>
            </a:pPr>
            <a:endParaRPr lang="en-US" sz="2400" b="1" dirty="0">
              <a:solidFill>
                <a:srgbClr val="004479"/>
              </a:solidFill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GB" sz="2400" b="1" dirty="0">
                <a:solidFill>
                  <a:srgbClr val="004479"/>
                </a:solidFill>
              </a:rPr>
              <a:t>Research is needed to understand sustainability and technology-related disclosure practices of different industry sectors such as:</a:t>
            </a:r>
          </a:p>
          <a:p>
            <a:pPr>
              <a:buFontTx/>
              <a:buChar char="-"/>
            </a:pPr>
            <a:r>
              <a:rPr lang="en-GB" sz="2400" b="1" dirty="0">
                <a:solidFill>
                  <a:srgbClr val="004479"/>
                </a:solidFill>
              </a:rPr>
              <a:t>Healthcare sector.</a:t>
            </a:r>
          </a:p>
          <a:p>
            <a:pPr>
              <a:buFontTx/>
              <a:buChar char="-"/>
            </a:pPr>
            <a:r>
              <a:rPr lang="en-GB" sz="2400" b="1" dirty="0">
                <a:solidFill>
                  <a:srgbClr val="004479"/>
                </a:solidFill>
              </a:rPr>
              <a:t>Sport Sector.</a:t>
            </a:r>
          </a:p>
          <a:p>
            <a:pPr>
              <a:buFontTx/>
              <a:buChar char="-"/>
            </a:pPr>
            <a:r>
              <a:rPr lang="en-GB" sz="2400" b="1" dirty="0">
                <a:solidFill>
                  <a:srgbClr val="004479"/>
                </a:solidFill>
              </a:rPr>
              <a:t>Airlines Sector.</a:t>
            </a:r>
          </a:p>
          <a:p>
            <a:pPr>
              <a:buFontTx/>
              <a:buChar char="-"/>
            </a:pPr>
            <a:endParaRPr lang="en-GB" sz="1800" b="1" dirty="0">
              <a:solidFill>
                <a:srgbClr val="004479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11" y="118425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Future research 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2233563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95874" y="1133167"/>
            <a:ext cx="8141448" cy="2957926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4479"/>
                </a:solidFill>
              </a:rPr>
              <a:t>Alternative sample splits could offer interesting stories:</a:t>
            </a:r>
          </a:p>
          <a:p>
            <a:pPr marL="0" indent="0">
              <a:buNone/>
            </a:pPr>
            <a:endParaRPr lang="en-US" sz="2400" b="1" dirty="0">
              <a:solidFill>
                <a:srgbClr val="004479"/>
              </a:solidFill>
              <a:cs typeface="Arial" panose="020B0604020202020204" pitchFamily="34" charset="0"/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rgbClr val="004479"/>
                </a:solidFill>
              </a:rPr>
              <a:t>pre- and post-crisis data.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4479"/>
                </a:solidFill>
              </a:rPr>
              <a:t>pre- during and post-Covid 19.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4479"/>
                </a:solidFill>
              </a:rPr>
              <a:t>Loss-making companies versus profit-making companies.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4479"/>
                </a:solidFill>
              </a:rPr>
              <a:t>High-growth companies versus low-growth companies.</a:t>
            </a:r>
          </a:p>
          <a:p>
            <a:pPr>
              <a:buFontTx/>
              <a:buChar char="-"/>
            </a:pPr>
            <a:r>
              <a:rPr lang="en-US" sz="2400" dirty="0">
                <a:solidFill>
                  <a:srgbClr val="004479"/>
                </a:solidFill>
              </a:rPr>
              <a:t> High-quality governance versus low-quality governance.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464" y="267439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Future research 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9869085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290700" y="1505700"/>
            <a:ext cx="7674739" cy="167099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sz="2800" b="1" dirty="0">
                <a:solidFill>
                  <a:srgbClr val="004479"/>
                </a:solidFill>
              </a:rPr>
              <a:t>Information withholding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4479"/>
              </a:solidFill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2800" dirty="0">
                <a:solidFill>
                  <a:srgbClr val="004479"/>
                </a:solidFill>
              </a:rPr>
              <a:t>It is interesting to explore what drives companies to withhold quantitative information in their annual reports and how this impacts stakeholders.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464" y="267439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4479"/>
                </a:solidFill>
              </a:rPr>
              <a:t>Future research </a:t>
            </a:r>
            <a:endParaRPr lang="en-GB" sz="2800" b="1" dirty="0">
              <a:solidFill>
                <a:srgbClr val="004479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68298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13883" y="703421"/>
            <a:ext cx="7674739" cy="32251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by stakeholders. </a:t>
            </a:r>
            <a:r>
              <a:rPr lang="en-US" sz="15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interesting to explore what information is used by:</a:t>
            </a:r>
          </a:p>
          <a:p>
            <a:pPr algn="just">
              <a:buFontTx/>
              <a:buChar char="-"/>
            </a:pPr>
            <a:r>
              <a:rPr lang="en-GB" sz="15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External auditors </a:t>
            </a:r>
            <a:r>
              <a:rPr lang="en-GB" sz="1500" b="1" i="0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500" b="0" i="0" dirty="0" err="1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Taffler</a:t>
            </a:r>
            <a:r>
              <a:rPr lang="en-US" sz="1500" b="0" i="0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R. J., Lu, J., &amp; Kausar, A. (2004). In denial? Stock market underreaction to going-concern audit report disclosures. </a:t>
            </a:r>
            <a:r>
              <a:rPr lang="en-US" sz="1500" b="0" i="1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Journal of Accounting and Economics</a:t>
            </a:r>
            <a:r>
              <a:rPr lang="en-US" sz="1500" b="0" i="0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1500" b="0" i="1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38</a:t>
            </a:r>
            <a:r>
              <a:rPr lang="en-US" sz="1500" b="0" i="0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263-296.)</a:t>
            </a:r>
          </a:p>
          <a:p>
            <a:pPr algn="just">
              <a:buFontTx/>
              <a:buChar char="-"/>
            </a:pPr>
            <a:endParaRPr lang="en-GB" sz="1500" b="1" i="0" dirty="0">
              <a:solidFill>
                <a:srgbClr val="00397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GB" sz="15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Financial media reports </a:t>
            </a:r>
            <a:r>
              <a:rPr lang="en-GB" sz="1500" b="0" i="0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500" b="0" i="0" dirty="0" err="1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Taffler</a:t>
            </a:r>
            <a:r>
              <a:rPr lang="en-US" sz="1500" b="0" i="0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R. J., Agarwal, V., &amp; </a:t>
            </a:r>
            <a:r>
              <a:rPr lang="en-US" sz="1500" b="0" i="0" dirty="0" err="1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Obring</a:t>
            </a:r>
            <a:r>
              <a:rPr lang="en-US" sz="1500" b="0" i="0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M. (2024). Narrative Emotions and Market Crises. </a:t>
            </a:r>
            <a:r>
              <a:rPr lang="en-US" sz="1500" b="0" i="1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Journal of Behavioral Finance</a:t>
            </a:r>
            <a:r>
              <a:rPr lang="en-US" sz="1500" b="0" i="0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1-21.)</a:t>
            </a:r>
          </a:p>
          <a:p>
            <a:pPr algn="just">
              <a:buFontTx/>
              <a:buChar char="-"/>
            </a:pPr>
            <a:endParaRPr lang="en-GB" sz="1500" b="0" i="0" dirty="0">
              <a:solidFill>
                <a:srgbClr val="0D0B35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analysts </a:t>
            </a:r>
            <a:r>
              <a:rPr lang="en-US" sz="1500" b="1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500" b="0" i="0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Tan, K. L., Imam, S., &amp; Babu, M. M. (2019). The use of information by financial analysts during a financial crisis. </a:t>
            </a:r>
            <a:r>
              <a:rPr lang="en-US" sz="1500" b="0" i="1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Strategic Change</a:t>
            </a:r>
            <a:r>
              <a:rPr lang="en-US" sz="1500" b="0" i="0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1500" b="0" i="1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28</a:t>
            </a:r>
            <a:r>
              <a:rPr lang="en-US" sz="1500" b="0" i="0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(5), 369-379).</a:t>
            </a:r>
            <a:endParaRPr lang="en-US" sz="1500" b="1" dirty="0">
              <a:solidFill>
                <a:srgbClr val="0039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371" y="119432"/>
            <a:ext cx="7553886" cy="43598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Future research 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0327207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113884" y="703421"/>
            <a:ext cx="7674739" cy="432064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5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Disclosure by stakeholders. </a:t>
            </a:r>
            <a:r>
              <a:rPr lang="en-US" sz="15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interesting to explore what information is used by:</a:t>
            </a:r>
          </a:p>
          <a:p>
            <a:pPr marL="0" indent="0">
              <a:buNone/>
            </a:pPr>
            <a:endParaRPr lang="en-US" sz="15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Fund managers </a:t>
            </a:r>
            <a:r>
              <a:rPr lang="en-US" sz="1500" dirty="0">
                <a:solidFill>
                  <a:srgbClr val="0039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500" b="0" i="0" dirty="0" err="1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Darendeli</a:t>
            </a:r>
            <a:r>
              <a:rPr lang="en-US" sz="1500" b="0" i="0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A. (2024). How do retail investors respond to summary disclosure? Evidence from mutual fund factsheets. </a:t>
            </a:r>
            <a:r>
              <a:rPr lang="en-US" sz="1500" b="0" i="1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Review of Accounting Studies</a:t>
            </a:r>
            <a:r>
              <a:rPr lang="en-US" sz="1500" b="0" i="0" dirty="0">
                <a:solidFill>
                  <a:srgbClr val="00397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1-45).</a:t>
            </a:r>
          </a:p>
          <a:p>
            <a:pPr algn="just">
              <a:buFontTx/>
              <a:buChar char="-"/>
            </a:pPr>
            <a:endParaRPr lang="en-US" sz="1500" dirty="0">
              <a:solidFill>
                <a:srgbClr val="0039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en-US" sz="15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Employees</a:t>
            </a:r>
            <a:r>
              <a:rPr lang="en-US" sz="15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500" dirty="0">
                <a:solidFill>
                  <a:srgbClr val="0D0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500" b="0" i="0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Hales, J., Moon Jr, J. R., &amp; Swenson, L. A. (2018). A new era of voluntary disclosure? Empirical evidence on how employee postings on social media relate to future corporate disclosures. </a:t>
            </a:r>
            <a:r>
              <a:rPr lang="en-US" sz="1500" b="0" i="1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Accounting, Organizations and Society</a:t>
            </a:r>
            <a:r>
              <a:rPr lang="en-US" sz="1500" b="0" i="0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en-US" sz="1500" b="0" i="1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68</a:t>
            </a:r>
            <a:r>
              <a:rPr lang="en-US" sz="1500" b="0" i="0" dirty="0">
                <a:solidFill>
                  <a:srgbClr val="0D0B3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88-108)</a:t>
            </a:r>
            <a:r>
              <a:rPr lang="en-US" sz="1500" dirty="0">
                <a:solidFill>
                  <a:srgbClr val="0D0B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371" y="119432"/>
            <a:ext cx="7553886" cy="435981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>
                <a:solidFill>
                  <a:srgbClr val="002060"/>
                </a:solidFill>
              </a:rPr>
              <a:t>Future research </a:t>
            </a:r>
            <a:endParaRPr lang="en-GB" sz="2800" b="1" dirty="0">
              <a:solidFill>
                <a:srgbClr val="002060"/>
              </a:solidFill>
              <a:cs typeface="+mj-cs"/>
            </a:endParaRPr>
          </a:p>
        </p:txBody>
      </p:sp>
      <p:pic>
        <p:nvPicPr>
          <p:cNvPr id="6" name="Picture 5" descr="A screenshot of a website">
            <a:extLst>
              <a:ext uri="{FF2B5EF4-FFF2-40B4-BE49-F238E27FC236}">
                <a16:creationId xmlns:a16="http://schemas.microsoft.com/office/drawing/2014/main" id="{563F5D9F-BE05-9F94-BA71-6C0E1C64249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516" y="3358306"/>
            <a:ext cx="3224107" cy="1081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4272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7788624" y="-28575"/>
            <a:ext cx="548698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2034-4A7D-A77E-3C27-B581CCB55F2B}"/>
              </a:ext>
            </a:extLst>
          </p:cNvPr>
          <p:cNvSpPr>
            <a:spLocks noGrp="1"/>
          </p:cNvSpPr>
          <p:nvPr>
            <p:ph idx="1"/>
          </p:nvPr>
        </p:nvSpPr>
        <p:spPr>
          <a:xfrm rot="10800000" flipV="1">
            <a:off x="290699" y="837154"/>
            <a:ext cx="7674739" cy="23395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b="0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The British Accounting Review</a:t>
            </a:r>
          </a:p>
          <a:p>
            <a:pPr marL="0" indent="0">
              <a:buNone/>
            </a:pPr>
            <a:r>
              <a:rPr lang="en-US" sz="1800" b="1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Artificial Intelligence in Sustainable Finance and Accounting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Submission deadline: </a:t>
            </a:r>
            <a:r>
              <a:rPr lang="en-US" sz="1800" b="1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31 March 2025</a:t>
            </a:r>
          </a:p>
          <a:p>
            <a:pPr marL="0" indent="0">
              <a:buNone/>
            </a:pPr>
            <a:r>
              <a:rPr lang="en-US" sz="1800" b="1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Accounting for Sustainable Finance: Legislating to Advance Impact and Mitigate Greenwashing</a:t>
            </a:r>
            <a:endParaRPr lang="en-US" sz="1800" b="0" i="0" dirty="0">
              <a:solidFill>
                <a:srgbClr val="00447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1800" b="0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Submission deadline: </a:t>
            </a:r>
            <a:r>
              <a:rPr lang="en-GB" sz="1800" b="0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September 1st, 2025</a:t>
            </a:r>
            <a:endParaRPr lang="en-US" sz="1800" b="1" i="0" dirty="0">
              <a:solidFill>
                <a:srgbClr val="004479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8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0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International Journal of Accounting</a:t>
            </a:r>
          </a:p>
          <a:p>
            <a:pPr marL="0" indent="0">
              <a:buNone/>
            </a:pPr>
            <a:r>
              <a:rPr lang="en-US" sz="1800" b="1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Special Issue on Corporate Governance and Sustainability Disclosure</a:t>
            </a:r>
          </a:p>
          <a:p>
            <a:pPr marL="0" indent="0">
              <a:buNone/>
            </a:pPr>
            <a:r>
              <a:rPr lang="en-US" sz="1800" b="0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Submission deadline: </a:t>
            </a:r>
            <a:r>
              <a:rPr lang="en-US" sz="1800" b="1" i="0" dirty="0">
                <a:solidFill>
                  <a:srgbClr val="00447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March 31, 2025</a:t>
            </a:r>
            <a:endParaRPr lang="en-US" sz="18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1200" b="1" i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marL="0" indent="0">
              <a:buNone/>
            </a:pPr>
            <a:endParaRPr lang="en-US" sz="1600" b="0" i="0" dirty="0">
              <a:solidFill>
                <a:srgbClr val="1F1F1F"/>
              </a:solidFill>
              <a:effectLst/>
              <a:latin typeface="ElsevierSans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004479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1FA7CF-57C2-88B5-7A7F-5D804C07D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464" y="267439"/>
            <a:ext cx="7553886" cy="569714"/>
          </a:xfrm>
        </p:spPr>
        <p:txBody>
          <a:bodyPr>
            <a:noAutofit/>
          </a:bodyPr>
          <a:lstStyle/>
          <a:p>
            <a:pPr algn="ctr"/>
            <a:r>
              <a:rPr lang="en-GB" sz="2800" b="0" i="0" dirty="0">
                <a:solidFill>
                  <a:srgbClr val="1F1F1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Call for papers</a:t>
            </a:r>
            <a:endParaRPr lang="en-GB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63602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">
            <a:extLst>
              <a:ext uri="{FF2B5EF4-FFF2-40B4-BE49-F238E27FC236}">
                <a16:creationId xmlns:a16="http://schemas.microsoft.com/office/drawing/2014/main" id="{7441DDAB-E64B-1A49-B9F0-A03C9771F183}"/>
              </a:ext>
            </a:extLst>
          </p:cNvPr>
          <p:cNvSpPr/>
          <p:nvPr/>
        </p:nvSpPr>
        <p:spPr>
          <a:xfrm>
            <a:off x="0" y="-28575"/>
            <a:ext cx="9201150" cy="5200650"/>
          </a:xfrm>
          <a:prstGeom prst="rect">
            <a:avLst/>
          </a:prstGeom>
          <a:solidFill>
            <a:srgbClr val="86A4BC"/>
          </a:solidFill>
          <a:ln w="12700">
            <a:miter lim="400000"/>
          </a:ln>
        </p:spPr>
        <p:txBody>
          <a:bodyPr lIns="19050" tIns="19050" rIns="19050" bIns="19050" anchor="ctr"/>
          <a:lstStyle/>
          <a:p>
            <a:pPr marL="0" marR="0" lvl="0" indent="0" algn="ctr" defTabSz="3095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kumimoji="0" sz="11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Helvetica Neue Medium"/>
              <a:sym typeface="Helvetica Neue Medium"/>
            </a:endParaRPr>
          </a:p>
        </p:txBody>
      </p:sp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b="27858"/>
          <a:stretch/>
        </p:blipFill>
        <p:spPr>
          <a:xfrm>
            <a:off x="0" y="-28575"/>
            <a:ext cx="9201150" cy="3012622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 bwMode="auto">
          <a:xfrm>
            <a:off x="1831038" y="3153397"/>
            <a:ext cx="4332998" cy="1722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 defTabSz="4572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200150" indent="-285750" defTabSz="4572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543050" indent="-171450" defTabSz="4572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00250" indent="-171450" defTabSz="45720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4574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146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3718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29050" indent="-171450" defTabSz="457200" eaLnBrk="0" fontAlgn="base" hangingPunct="0">
              <a:spcBef>
                <a:spcPct val="20000"/>
              </a:spcBef>
              <a:spcAft>
                <a:spcPts val="600"/>
              </a:spcAft>
              <a:buClr>
                <a:srgbClr val="1287C3"/>
              </a:buClr>
              <a:buSzPct val="145000"/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</a:rPr>
              <a:t>Khaled Hussainey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</a:rPr>
              <a:t>Professor of Accounting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</a:rPr>
              <a:t>Bangor Business School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</a:rPr>
              <a:t>Bangor University</a:t>
            </a:r>
          </a:p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20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</a:rPr>
              <a:t>Email: K.Hussainey@Bangor.ac.uk</a:t>
            </a:r>
          </a:p>
        </p:txBody>
      </p:sp>
    </p:spTree>
    <p:extLst>
      <p:ext uri="{BB962C8B-B14F-4D97-AF65-F5344CB8AC3E}">
        <p14:creationId xmlns:p14="http://schemas.microsoft.com/office/powerpoint/2010/main" val="1153961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0414" y="1791291"/>
            <a:ext cx="7935781" cy="1674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ctr">
              <a:buNone/>
            </a:pPr>
            <a:r>
              <a:rPr lang="en-US" sz="32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we already know 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(established research and practices).</a:t>
            </a:r>
          </a:p>
          <a:p>
            <a:endParaRPr lang="en-GB" sz="14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en-GB" sz="1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5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8954" y="276493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GB" altLang="en-US" sz="2800" b="1" dirty="0">
                <a:solidFill>
                  <a:srgbClr val="004479"/>
                </a:solidFill>
              </a:rPr>
              <a:t>The Growth in Voluntary Narrative Disclosure </a:t>
            </a:r>
            <a:endParaRPr lang="en-GB" sz="24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0414" y="859239"/>
            <a:ext cx="7935781" cy="3538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1" indent="0" algn="just">
              <a:buNone/>
            </a:pPr>
            <a:r>
              <a:rPr lang="en-US" altLang="en-US" sz="22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Financial statements lost their relevance and hence traditional accounting model no longer satisfies users’ needs (Lev, 1989).</a:t>
            </a:r>
          </a:p>
          <a:p>
            <a:pPr marL="838200" lvl="1" indent="-381000" algn="just">
              <a:buFont typeface="Wingdings" pitchFamily="2" charset="2"/>
              <a:buAutoNum type="arabicPeriod"/>
            </a:pPr>
            <a:endParaRPr lang="en-US" altLang="en-US" sz="22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algn="just">
              <a:buNone/>
            </a:pPr>
            <a:r>
              <a:rPr lang="en-US" altLang="en-US" sz="22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Call for a comprehensive model of business reporting that includes forward-looking information relating to strategy and risk, non-financial performance measures and soft, narrative information relating to intangible assets and the value creation process, to </a:t>
            </a:r>
            <a:r>
              <a:rPr lang="en-US" altLang="en-US" sz="2200" i="1" u="sng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complement</a:t>
            </a:r>
            <a:r>
              <a:rPr lang="en-US" altLang="en-US" sz="22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financial information on outcomes. </a:t>
            </a:r>
          </a:p>
          <a:p>
            <a:pPr marL="0" indent="0">
              <a:buNone/>
              <a:defRPr/>
            </a:pPr>
            <a:endParaRPr lang="en-GB" sz="1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5120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154481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US" altLang="en-US" sz="2800" b="1" kern="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Arguments for Corporate Narrative Reporting </a:t>
            </a:r>
            <a:endParaRPr lang="en-GB" sz="28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0414" y="582754"/>
            <a:ext cx="7935781" cy="4091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Clr>
                <a:srgbClr val="FF0000"/>
              </a:buClr>
              <a:buNone/>
            </a:pPr>
            <a:r>
              <a:rPr lang="en-GB" sz="18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1) It is used as a tool to communicate what cannot be delivered by financial statements.</a:t>
            </a:r>
          </a:p>
          <a:p>
            <a:pPr marL="0" indent="0">
              <a:buClr>
                <a:srgbClr val="FF0000"/>
              </a:buClr>
              <a:buNone/>
            </a:pPr>
            <a:endParaRPr lang="en-GB" sz="18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statements do not include all types information</a:t>
            </a:r>
          </a:p>
          <a:p>
            <a:pPr marL="344034" lvl="1" indent="0">
              <a:buClr>
                <a:srgbClr val="FF0000"/>
              </a:buClr>
              <a:buNone/>
            </a:pPr>
            <a:endParaRPr lang="en-GB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 in the financial statements is purely historical</a:t>
            </a:r>
          </a:p>
          <a:p>
            <a:pPr marL="344034" lvl="1" indent="0">
              <a:buClr>
                <a:srgbClr val="FF0000"/>
              </a:buClr>
              <a:buNone/>
            </a:pPr>
            <a:endParaRPr lang="en-GB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complements financial statements and allows managers to convey information not recognized in financial statements (e.g., Forward-looking information)</a:t>
            </a: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endParaRPr lang="en-GB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GB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provides a discussion of the amounts in the financial statements. It provides useful context to understand the financial statements amounts</a:t>
            </a:r>
          </a:p>
          <a:p>
            <a:pPr marL="0" indent="0">
              <a:buNone/>
              <a:defRPr/>
            </a:pPr>
            <a:endParaRPr lang="en-GB" sz="1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4400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154481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US" altLang="en-US" sz="2800" b="1" kern="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Arguments for Corporate Narrative Reporting </a:t>
            </a:r>
            <a:endParaRPr lang="en-GB" sz="28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0414" y="755108"/>
            <a:ext cx="7935781" cy="374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GB" sz="18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2) It reduces the information asymmetry problem between managers and stakeholders</a:t>
            </a:r>
          </a:p>
          <a:p>
            <a:pPr marL="0" indent="0">
              <a:buNone/>
            </a:pPr>
            <a:endParaRPr lang="en-GB" sz="18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Managers know much more information about the company than investors (information asymmetry)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GB" sz="18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reduce this information asymmetry problem, managers provide more information to investors in the form of narrative discussion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en-GB" sz="18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GB" sz="18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is a mean for managers to convey their perspectives of the firm to outside investors</a:t>
            </a:r>
            <a:r>
              <a:rPr lang="en-GB" sz="18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  <a:defRPr/>
            </a:pPr>
            <a:endParaRPr lang="en-GB" sz="1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371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2" name="bangor_logo_c1_flush.pdf" descr="bangor_logo_c1_flush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675" y="4503314"/>
            <a:ext cx="1318570" cy="372747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Image" descr="Image">
            <a:extLst>
              <a:ext uri="{FF2B5EF4-FFF2-40B4-BE49-F238E27FC236}">
                <a16:creationId xmlns:a16="http://schemas.microsoft.com/office/drawing/2014/main" id="{29096636-B5F8-1A48-9AFD-9A30FC24F29E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633378" y="-28575"/>
            <a:ext cx="1703944" cy="5200650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2203BA1-B346-4173-B6DB-75D37D0BE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541" y="154481"/>
            <a:ext cx="7935781" cy="353274"/>
          </a:xfrm>
        </p:spPr>
        <p:txBody>
          <a:bodyPr>
            <a:noAutofit/>
          </a:bodyPr>
          <a:lstStyle/>
          <a:p>
            <a:pPr algn="ctr"/>
            <a:r>
              <a:rPr lang="en-US" altLang="en-US" sz="2800" b="1" kern="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Arguments for Corporate Narrative Reporting </a:t>
            </a:r>
            <a:endParaRPr lang="en-GB" sz="2800" b="1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8CAB4229-F4E5-0C0F-E917-B2B78510AAB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0414" y="755108"/>
            <a:ext cx="7935781" cy="374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en-GB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3) The most important source of information for different stakeholders</a:t>
            </a:r>
          </a:p>
          <a:p>
            <a:pPr marL="0" indent="0">
              <a:buNone/>
            </a:pPr>
            <a:endParaRPr lang="en-GB" sz="2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analysts </a:t>
            </a:r>
            <a:r>
              <a:rPr lang="en-US" sz="2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 on narrative discussion and analysis in the annual report in preparing their reports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400" b="1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 investors </a:t>
            </a:r>
            <a:r>
              <a:rPr lang="en-GB" sz="2400" dirty="0">
                <a:solidFill>
                  <a:srgbClr val="00447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analyse narrative reporting statements when making their decisions</a:t>
            </a:r>
          </a:p>
          <a:p>
            <a:pPr marL="0" indent="0">
              <a:buNone/>
              <a:defRPr/>
            </a:pPr>
            <a:endParaRPr lang="en-GB" sz="1400" dirty="0">
              <a:solidFill>
                <a:srgbClr val="00447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0941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kumimoji="0" sz="4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4886</TotalTime>
  <Words>2864</Words>
  <Application>Microsoft Office PowerPoint</Application>
  <PresentationFormat>On-screen Show (16:9)</PresentationFormat>
  <Paragraphs>382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61" baseType="lpstr">
      <vt:lpstr>Arial</vt:lpstr>
      <vt:lpstr>Calibri</vt:lpstr>
      <vt:lpstr>Calibri Light</vt:lpstr>
      <vt:lpstr>ElsevierSans</vt:lpstr>
      <vt:lpstr>Garamond</vt:lpstr>
      <vt:lpstr>Helvetica Neue</vt:lpstr>
      <vt:lpstr>Helvetica Neue Medium</vt:lpstr>
      <vt:lpstr>Open Sans</vt:lpstr>
      <vt:lpstr>Times New Roman</vt:lpstr>
      <vt:lpstr>Wingdings</vt:lpstr>
      <vt:lpstr>Wingdings 3</vt:lpstr>
      <vt:lpstr>Office Theme</vt:lpstr>
      <vt:lpstr>PowerPoint Presentation</vt:lpstr>
      <vt:lpstr>What do we mean by ‘disclosure’?</vt:lpstr>
      <vt:lpstr>Disclosure can be: Mandatory or Voluntary </vt:lpstr>
      <vt:lpstr>Disclosure can be: Numbers or Narratives</vt:lpstr>
      <vt:lpstr>PowerPoint Presentation</vt:lpstr>
      <vt:lpstr>The Growth in Voluntary Narrative Disclosure </vt:lpstr>
      <vt:lpstr>Arguments for Corporate Narrative Reporting </vt:lpstr>
      <vt:lpstr>Arguments for Corporate Narrative Reporting </vt:lpstr>
      <vt:lpstr>Arguments for Corporate Narrative Reporting </vt:lpstr>
      <vt:lpstr>Arguments against Corporate Narrative Reporting</vt:lpstr>
      <vt:lpstr>Disclosure studies </vt:lpstr>
      <vt:lpstr>Disclosure Types</vt:lpstr>
      <vt:lpstr>Disclosure channels</vt:lpstr>
      <vt:lpstr>Empirical methods used</vt:lpstr>
      <vt:lpstr>Theoretical Underpinnings</vt:lpstr>
      <vt:lpstr>Corporate Narrative Disclosure Measurement</vt:lpstr>
      <vt:lpstr>Corporate Narrative Disclosure Measurement</vt:lpstr>
      <vt:lpstr>Corporate Narrative Disclosure Measurement</vt:lpstr>
      <vt:lpstr>Example: What measures do researchers use to assess sustainability in organizations? </vt:lpstr>
      <vt:lpstr>What measures do researchers use to assess sustainability in organizations? </vt:lpstr>
      <vt:lpstr>Corporate Narrative Disclosure Measurement</vt:lpstr>
      <vt:lpstr>What drives companies to increase levels of corporate narrative disclosure?</vt:lpstr>
      <vt:lpstr>What benefits do companies gain from providing more narratives to stakeholders?</vt:lpstr>
      <vt:lpstr>What benefits do companies gain from providing more narratives to stakeholders?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Future research </vt:lpstr>
      <vt:lpstr>Future research </vt:lpstr>
      <vt:lpstr>Future research </vt:lpstr>
      <vt:lpstr>Future research </vt:lpstr>
      <vt:lpstr>Future research </vt:lpstr>
      <vt:lpstr>Future research </vt:lpstr>
      <vt:lpstr>Future research </vt:lpstr>
      <vt:lpstr>Future research </vt:lpstr>
      <vt:lpstr>Future research </vt:lpstr>
      <vt:lpstr>Future research </vt:lpstr>
      <vt:lpstr>Call for papers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Lorraine Westwood</dc:creator>
  <cp:lastModifiedBy>Khaled Hussainey (Staff)</cp:lastModifiedBy>
  <cp:revision>314</cp:revision>
  <dcterms:modified xsi:type="dcterms:W3CDTF">2025-05-07T14:23:57Z</dcterms:modified>
</cp:coreProperties>
</file>