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44329-4CA8-5A49-3807-C973ECBDD3C8}" v="2" dt="2025-07-28T10:32:40.089"/>
    <p1510:client id="{9EB1D594-BB67-024D-1D66-96D9A4F7D283}" v="24" dt="2025-07-28T10:22:52.483"/>
    <p1510:client id="{E78FBD3B-76C6-0CE3-E6F7-21B7DA715575}" v="7" dt="2025-07-28T12:28:29.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Parry (Staff)" userId="S::absc12@bangor.ac.uk::843a2ab9-051e-46ab-86c0-7492c6a41480" providerId="AD" clId="Web-{9EB1D594-BB67-024D-1D66-96D9A4F7D283}"/>
    <pc:docChg chg="modSld">
      <pc:chgData name="Rachel Parry (Staff)" userId="S::absc12@bangor.ac.uk::843a2ab9-051e-46ab-86c0-7492c6a41480" providerId="AD" clId="Web-{9EB1D594-BB67-024D-1D66-96D9A4F7D283}" dt="2025-07-28T10:22:52.483" v="18" actId="20577"/>
      <pc:docMkLst>
        <pc:docMk/>
      </pc:docMkLst>
      <pc:sldChg chg="modSp">
        <pc:chgData name="Rachel Parry (Staff)" userId="S::absc12@bangor.ac.uk::843a2ab9-051e-46ab-86c0-7492c6a41480" providerId="AD" clId="Web-{9EB1D594-BB67-024D-1D66-96D9A4F7D283}" dt="2025-07-28T10:17:05.624" v="4" actId="14100"/>
        <pc:sldMkLst>
          <pc:docMk/>
          <pc:sldMk cId="0" sldId="256"/>
        </pc:sldMkLst>
        <pc:spChg chg="mod">
          <ac:chgData name="Rachel Parry (Staff)" userId="S::absc12@bangor.ac.uk::843a2ab9-051e-46ab-86c0-7492c6a41480" providerId="AD" clId="Web-{9EB1D594-BB67-024D-1D66-96D9A4F7D283}" dt="2025-07-28T10:17:05.624" v="4" actId="14100"/>
          <ac:spMkLst>
            <pc:docMk/>
            <pc:sldMk cId="0" sldId="256"/>
            <ac:spMk id="88" creationId="{00000000-0000-0000-0000-000000000000}"/>
          </ac:spMkLst>
        </pc:spChg>
      </pc:sldChg>
      <pc:sldChg chg="addSp delSp modSp">
        <pc:chgData name="Rachel Parry (Staff)" userId="S::absc12@bangor.ac.uk::843a2ab9-051e-46ab-86c0-7492c6a41480" providerId="AD" clId="Web-{9EB1D594-BB67-024D-1D66-96D9A4F7D283}" dt="2025-07-28T10:22:52.483" v="18" actId="20577"/>
        <pc:sldMkLst>
          <pc:docMk/>
          <pc:sldMk cId="1781944238" sldId="277"/>
        </pc:sldMkLst>
        <pc:spChg chg="mod">
          <ac:chgData name="Rachel Parry (Staff)" userId="S::absc12@bangor.ac.uk::843a2ab9-051e-46ab-86c0-7492c6a41480" providerId="AD" clId="Web-{9EB1D594-BB67-024D-1D66-96D9A4F7D283}" dt="2025-07-28T10:22:52.483" v="18" actId="20577"/>
          <ac:spMkLst>
            <pc:docMk/>
            <pc:sldMk cId="1781944238" sldId="277"/>
            <ac:spMk id="3" creationId="{523F6DE9-A474-C7BD-8035-725B0C887424}"/>
          </ac:spMkLst>
        </pc:spChg>
        <pc:picChg chg="del">
          <ac:chgData name="Rachel Parry (Staff)" userId="S::absc12@bangor.ac.uk::843a2ab9-051e-46ab-86c0-7492c6a41480" providerId="AD" clId="Web-{9EB1D594-BB67-024D-1D66-96D9A4F7D283}" dt="2025-07-28T10:21:27.741" v="5"/>
          <ac:picMkLst>
            <pc:docMk/>
            <pc:sldMk cId="1781944238" sldId="277"/>
            <ac:picMk id="4" creationId="{60E2B473-764D-D132-5A9A-D07A44427D30}"/>
          </ac:picMkLst>
        </pc:picChg>
        <pc:picChg chg="add mod">
          <ac:chgData name="Rachel Parry (Staff)" userId="S::absc12@bangor.ac.uk::843a2ab9-051e-46ab-86c0-7492c6a41480" providerId="AD" clId="Web-{9EB1D594-BB67-024D-1D66-96D9A4F7D283}" dt="2025-07-28T10:21:39.539" v="11" actId="14100"/>
          <ac:picMkLst>
            <pc:docMk/>
            <pc:sldMk cId="1781944238" sldId="277"/>
            <ac:picMk id="6" creationId="{BA5AB812-0C86-6D46-34C6-F2C1FCA2CD57}"/>
          </ac:picMkLst>
        </pc:picChg>
      </pc:sldChg>
    </pc:docChg>
  </pc:docChgLst>
  <pc:docChgLst>
    <pc:chgData name="Rachel Parry (Staff)" userId="S::absc12@bangor.ac.uk::843a2ab9-051e-46ab-86c0-7492c6a41480" providerId="AD" clId="Web-{E78FBD3B-76C6-0CE3-E6F7-21B7DA715575}"/>
    <pc:docChg chg="modSld">
      <pc:chgData name="Rachel Parry (Staff)" userId="S::absc12@bangor.ac.uk::843a2ab9-051e-46ab-86c0-7492c6a41480" providerId="AD" clId="Web-{E78FBD3B-76C6-0CE3-E6F7-21B7DA715575}" dt="2025-07-28T12:28:29.151" v="5" actId="1076"/>
      <pc:docMkLst>
        <pc:docMk/>
      </pc:docMkLst>
      <pc:sldChg chg="addSp delSp modSp">
        <pc:chgData name="Rachel Parry (Staff)" userId="S::absc12@bangor.ac.uk::843a2ab9-051e-46ab-86c0-7492c6a41480" providerId="AD" clId="Web-{E78FBD3B-76C6-0CE3-E6F7-21B7DA715575}" dt="2025-07-28T12:28:29.151" v="5" actId="1076"/>
        <pc:sldMkLst>
          <pc:docMk/>
          <pc:sldMk cId="1781944238" sldId="277"/>
        </pc:sldMkLst>
        <pc:picChg chg="add mod">
          <ac:chgData name="Rachel Parry (Staff)" userId="S::absc12@bangor.ac.uk::843a2ab9-051e-46ab-86c0-7492c6a41480" providerId="AD" clId="Web-{E78FBD3B-76C6-0CE3-E6F7-21B7DA715575}" dt="2025-07-28T12:28:29.151" v="5" actId="1076"/>
          <ac:picMkLst>
            <pc:docMk/>
            <pc:sldMk cId="1781944238" sldId="277"/>
            <ac:picMk id="4" creationId="{9850F684-B57E-1A76-C882-EC1D79D62730}"/>
          </ac:picMkLst>
        </pc:picChg>
        <pc:picChg chg="del">
          <ac:chgData name="Rachel Parry (Staff)" userId="S::absc12@bangor.ac.uk::843a2ab9-051e-46ab-86c0-7492c6a41480" providerId="AD" clId="Web-{E78FBD3B-76C6-0CE3-E6F7-21B7DA715575}" dt="2025-07-28T12:28:19.104" v="0"/>
          <ac:picMkLst>
            <pc:docMk/>
            <pc:sldMk cId="1781944238" sldId="277"/>
            <ac:picMk id="6" creationId="{BA5AB812-0C86-6D46-34C6-F2C1FCA2CD57}"/>
          </ac:picMkLst>
        </pc:picChg>
      </pc:sldChg>
    </pc:docChg>
  </pc:docChgLst>
  <pc:docChgLst>
    <pc:chgData clId="Web-{9EB1D594-BB67-024D-1D66-96D9A4F7D283}"/>
    <pc:docChg chg="modSld">
      <pc:chgData name="" userId="" providerId="" clId="Web-{9EB1D594-BB67-024D-1D66-96D9A4F7D283}" dt="2025-07-28T10:16:51.436" v="3" actId="20577"/>
      <pc:docMkLst>
        <pc:docMk/>
      </pc:docMkLst>
      <pc:sldChg chg="modSp">
        <pc:chgData name="" userId="" providerId="" clId="Web-{9EB1D594-BB67-024D-1D66-96D9A4F7D283}" dt="2025-07-28T10:16:51.436" v="3" actId="20577"/>
        <pc:sldMkLst>
          <pc:docMk/>
          <pc:sldMk cId="0" sldId="256"/>
        </pc:sldMkLst>
        <pc:spChg chg="mod">
          <ac:chgData name="" userId="" providerId="" clId="Web-{9EB1D594-BB67-024D-1D66-96D9A4F7D283}" dt="2025-07-28T10:16:51.436" v="3" actId="20577"/>
          <ac:spMkLst>
            <pc:docMk/>
            <pc:sldMk cId="0" sldId="256"/>
            <ac:spMk id="88" creationId="{00000000-0000-0000-0000-000000000000}"/>
          </ac:spMkLst>
        </pc:spChg>
      </pc:sldChg>
    </pc:docChg>
  </pc:docChgLst>
  <pc:docChgLst>
    <pc:chgData name="Rachel Parry (Staff)" userId="S::absc12@bangor.ac.uk::843a2ab9-051e-46ab-86c0-7492c6a41480" providerId="AD" clId="Web-{EB408DA9-8B30-42B7-2499-95D307D8FCBB}"/>
    <pc:docChg chg="modSld">
      <pc:chgData name="Rachel Parry (Staff)" userId="S::absc12@bangor.ac.uk::843a2ab9-051e-46ab-86c0-7492c6a41480" providerId="AD" clId="Web-{EB408DA9-8B30-42B7-2499-95D307D8FCBB}" dt="2024-07-25T13:28:33.145" v="9" actId="14100"/>
      <pc:docMkLst>
        <pc:docMk/>
      </pc:docMkLst>
      <pc:sldChg chg="modSp">
        <pc:chgData name="Rachel Parry (Staff)" userId="S::absc12@bangor.ac.uk::843a2ab9-051e-46ab-86c0-7492c6a41480" providerId="AD" clId="Web-{EB408DA9-8B30-42B7-2499-95D307D8FCBB}" dt="2024-07-25T13:28:33.145" v="9" actId="14100"/>
        <pc:sldMkLst>
          <pc:docMk/>
          <pc:sldMk cId="0" sldId="256"/>
        </pc:sldMkLst>
      </pc:sldChg>
    </pc:docChg>
  </pc:docChgLst>
  <pc:docChgLst>
    <pc:chgData name="Rachel Parry (Staff)" userId="S::absc12@bangor.ac.uk::843a2ab9-051e-46ab-86c0-7492c6a41480" providerId="AD" clId="Web-{48078EAC-305A-0747-DBED-B6438BD636FB}"/>
    <pc:docChg chg="modSld">
      <pc:chgData name="Rachel Parry (Staff)" userId="S::absc12@bangor.ac.uk::843a2ab9-051e-46ab-86c0-7492c6a41480" providerId="AD" clId="Web-{48078EAC-305A-0747-DBED-B6438BD636FB}" dt="2023-09-12T13:02:36.169" v="2" actId="14100"/>
      <pc:docMkLst>
        <pc:docMk/>
      </pc:docMkLst>
      <pc:sldChg chg="modSp">
        <pc:chgData name="Rachel Parry (Staff)" userId="S::absc12@bangor.ac.uk::843a2ab9-051e-46ab-86c0-7492c6a41480" providerId="AD" clId="Web-{48078EAC-305A-0747-DBED-B6438BD636FB}" dt="2023-09-12T13:02:36.169" v="2" actId="14100"/>
        <pc:sldMkLst>
          <pc:docMk/>
          <pc:sldMk cId="1781944238" sldId="277"/>
        </pc:sldMkLst>
      </pc:sldChg>
    </pc:docChg>
  </pc:docChgLst>
  <pc:docChgLst>
    <pc:chgData name="Rachel Parry (Staff)" userId="S::absc12@bangor.ac.uk::843a2ab9-051e-46ab-86c0-7492c6a41480" providerId="AD" clId="Web-{009D2483-3809-D428-B0A9-7FF4AC8DBAD6}"/>
    <pc:docChg chg="modSld">
      <pc:chgData name="Rachel Parry (Staff)" userId="S::absc12@bangor.ac.uk::843a2ab9-051e-46ab-86c0-7492c6a41480" providerId="AD" clId="Web-{009D2483-3809-D428-B0A9-7FF4AC8DBAD6}" dt="2024-07-25T13:23:25.325" v="34" actId="1076"/>
      <pc:docMkLst>
        <pc:docMk/>
      </pc:docMkLst>
      <pc:sldChg chg="addSp delSp modSp">
        <pc:chgData name="Rachel Parry (Staff)" userId="S::absc12@bangor.ac.uk::843a2ab9-051e-46ab-86c0-7492c6a41480" providerId="AD" clId="Web-{009D2483-3809-D428-B0A9-7FF4AC8DBAD6}" dt="2024-07-25T13:20:41.977" v="5" actId="20577"/>
        <pc:sldMkLst>
          <pc:docMk/>
          <pc:sldMk cId="0" sldId="256"/>
        </pc:sldMkLst>
      </pc:sldChg>
      <pc:sldChg chg="addSp modSp">
        <pc:chgData name="Rachel Parry (Staff)" userId="S::absc12@bangor.ac.uk::843a2ab9-051e-46ab-86c0-7492c6a41480" providerId="AD" clId="Web-{009D2483-3809-D428-B0A9-7FF4AC8DBAD6}" dt="2024-07-25T13:23:25.325" v="34" actId="1076"/>
        <pc:sldMkLst>
          <pc:docMk/>
          <pc:sldMk cId="1781944238" sldId="277"/>
        </pc:sldMkLst>
      </pc:sldChg>
    </pc:docChg>
  </pc:docChgLst>
  <pc:docChgLst>
    <pc:chgData name="Rachel Parry (Staff)" userId="S::absc12@bangor.ac.uk::843a2ab9-051e-46ab-86c0-7492c6a41480" providerId="AD" clId="Web-{82444329-4CA8-5A49-3807-C973ECBDD3C8}"/>
    <pc:docChg chg="modSld">
      <pc:chgData name="Rachel Parry (Staff)" userId="S::absc12@bangor.ac.uk::843a2ab9-051e-46ab-86c0-7492c6a41480" providerId="AD" clId="Web-{82444329-4CA8-5A49-3807-C973ECBDD3C8}" dt="2025-07-28T10:32:40.089" v="1" actId="20577"/>
      <pc:docMkLst>
        <pc:docMk/>
      </pc:docMkLst>
      <pc:sldChg chg="modSp">
        <pc:chgData name="Rachel Parry (Staff)" userId="S::absc12@bangor.ac.uk::843a2ab9-051e-46ab-86c0-7492c6a41480" providerId="AD" clId="Web-{82444329-4CA8-5A49-3807-C973ECBDD3C8}" dt="2025-07-28T10:32:40.089" v="1" actId="20577"/>
        <pc:sldMkLst>
          <pc:docMk/>
          <pc:sldMk cId="1781944238" sldId="277"/>
        </pc:sldMkLst>
        <pc:spChg chg="mod">
          <ac:chgData name="Rachel Parry (Staff)" userId="S::absc12@bangor.ac.uk::843a2ab9-051e-46ab-86c0-7492c6a41480" providerId="AD" clId="Web-{82444329-4CA8-5A49-3807-C973ECBDD3C8}" dt="2025-07-28T10:32:40.089" v="1" actId="20577"/>
          <ac:spMkLst>
            <pc:docMk/>
            <pc:sldMk cId="1781944238" sldId="277"/>
            <ac:spMk id="3" creationId="{523F6DE9-A474-C7BD-8035-725B0C8874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359144E9-4B1C-4069-9460-C082BEE6434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noRot="1" noChangeAspect="1"/>
          </p:cNvSpPr>
          <p:nvPr>
            <p:ph type="sldImg"/>
          </p:nvPr>
        </p:nvSpPr>
        <p:spPr>
          <a:xfrm>
            <a:off x="1166813" y="1241425"/>
            <a:ext cx="4464050" cy="3349625"/>
          </a:xfrm>
          <a:prstGeom prst="rect">
            <a:avLst/>
          </a:prstGeom>
        </p:spPr>
      </p:sp>
      <p:sp>
        <p:nvSpPr>
          <p:cNvPr id="281"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82" name="TextShape 3"/>
          <p:cNvSpPr txBox="1"/>
          <p:nvPr/>
        </p:nvSpPr>
        <p:spPr>
          <a:xfrm>
            <a:off x="3850560" y="9428760"/>
            <a:ext cx="2945160" cy="497520"/>
          </a:xfrm>
          <a:prstGeom prst="rect">
            <a:avLst/>
          </a:prstGeom>
          <a:noFill/>
          <a:ln>
            <a:noFill/>
          </a:ln>
        </p:spPr>
        <p:txBody>
          <a:bodyPr anchor="b">
            <a:noAutofit/>
          </a:bodyPr>
          <a:lstStyle/>
          <a:p>
            <a:pPr algn="r">
              <a:lnSpc>
                <a:spcPct val="100000"/>
              </a:lnSpc>
            </a:pPr>
            <a:fld id="{A335181B-09F4-4398-B90D-9075A1719F46}" type="slidenum">
              <a:rPr lang="en-GB" sz="1200" b="0" strike="noStrike" spc="-1">
                <a:solidFill>
                  <a:srgbClr val="000000"/>
                </a:solidFill>
                <a:latin typeface="+mn-lt"/>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1166813" y="1241425"/>
            <a:ext cx="4464050" cy="3349625"/>
          </a:xfrm>
          <a:prstGeom prst="rect">
            <a:avLst/>
          </a:prstGeom>
        </p:spPr>
      </p:sp>
      <p:sp>
        <p:nvSpPr>
          <p:cNvPr id="308"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9"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7402E015-0200-426C-AB61-754CB8153736}" type="slidenum">
              <a:rPr lang="en-GB" sz="1200" b="0" strike="noStrike" spc="-1">
                <a:solidFill>
                  <a:srgbClr val="000000"/>
                </a:solidFill>
                <a:latin typeface="Calibri"/>
                <a:ea typeface="+mn-ea"/>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1166813" y="1241425"/>
            <a:ext cx="4464050" cy="3349625"/>
          </a:xfrm>
          <a:prstGeom prst="rect">
            <a:avLst/>
          </a:prstGeom>
        </p:spPr>
      </p:sp>
      <p:sp>
        <p:nvSpPr>
          <p:cNvPr id="311"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12"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6112897B-A100-4021-83B2-4682F551ADC6}" type="slidenum">
              <a:rPr lang="en-GB" sz="1200" b="0" strike="noStrike" spc="-1">
                <a:solidFill>
                  <a:srgbClr val="000000"/>
                </a:solidFill>
                <a:latin typeface="Calibri"/>
                <a:ea typeface="+mn-ea"/>
              </a:rPr>
              <a:t>11</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noRot="1" noChangeAspect="1"/>
          </p:cNvSpPr>
          <p:nvPr>
            <p:ph type="sldImg"/>
          </p:nvPr>
        </p:nvSpPr>
        <p:spPr>
          <a:xfrm>
            <a:off x="1166813" y="1241425"/>
            <a:ext cx="4464050" cy="3349625"/>
          </a:xfrm>
          <a:prstGeom prst="rect">
            <a:avLst/>
          </a:prstGeom>
        </p:spPr>
      </p:sp>
      <p:sp>
        <p:nvSpPr>
          <p:cNvPr id="314"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15"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E640C37A-38D8-4AC6-B441-2F64A9425F6F}" type="slidenum">
              <a:rPr lang="en-GB" sz="1200" b="0" strike="noStrike" spc="-1">
                <a:solidFill>
                  <a:srgbClr val="000000"/>
                </a:solidFill>
                <a:latin typeface="Calibri"/>
                <a:ea typeface="+mn-ea"/>
              </a:rPr>
              <a:t>12</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noRot="1" noChangeAspect="1"/>
          </p:cNvSpPr>
          <p:nvPr>
            <p:ph type="sldImg"/>
          </p:nvPr>
        </p:nvSpPr>
        <p:spPr>
          <a:xfrm>
            <a:off x="1166813" y="1241425"/>
            <a:ext cx="4464050" cy="3349625"/>
          </a:xfrm>
          <a:prstGeom prst="rect">
            <a:avLst/>
          </a:prstGeom>
        </p:spPr>
      </p:sp>
      <p:sp>
        <p:nvSpPr>
          <p:cNvPr id="317"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18"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111DB00A-124D-4E54-93EF-99C8C49244E7}" type="slidenum">
              <a:rPr lang="en-GB" sz="1200" b="0" strike="noStrike" spc="-1">
                <a:solidFill>
                  <a:srgbClr val="000000"/>
                </a:solidFill>
                <a:latin typeface="Calibri"/>
                <a:ea typeface="+mn-ea"/>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noRot="1" noChangeAspect="1"/>
          </p:cNvSpPr>
          <p:nvPr>
            <p:ph type="sldImg"/>
          </p:nvPr>
        </p:nvSpPr>
        <p:spPr>
          <a:xfrm>
            <a:off x="1166813" y="1241425"/>
            <a:ext cx="4464050" cy="3349625"/>
          </a:xfrm>
          <a:prstGeom prst="rect">
            <a:avLst/>
          </a:prstGeom>
        </p:spPr>
      </p:sp>
      <p:sp>
        <p:nvSpPr>
          <p:cNvPr id="320"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21"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607F12C8-2003-40AB-AC13-609F6F15B143}" type="slidenum">
              <a:rPr lang="en-GB" sz="1200" b="0" strike="noStrike" spc="-1">
                <a:solidFill>
                  <a:srgbClr val="000000"/>
                </a:solidFill>
                <a:latin typeface="Calibri"/>
                <a:ea typeface="+mn-ea"/>
              </a:rPr>
              <a:t>14</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1166813" y="1241425"/>
            <a:ext cx="4464050" cy="3349625"/>
          </a:xfrm>
          <a:prstGeom prst="rect">
            <a:avLst/>
          </a:prstGeom>
        </p:spPr>
      </p:sp>
      <p:sp>
        <p:nvSpPr>
          <p:cNvPr id="323"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24"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B5A0F478-2397-4BA2-B7AE-9D9D2BDEF279}" type="slidenum">
              <a:rPr lang="en-GB" sz="1200" b="0" strike="noStrike" spc="-1">
                <a:solidFill>
                  <a:srgbClr val="000000"/>
                </a:solidFill>
                <a:latin typeface="Calibri"/>
                <a:ea typeface="+mn-ea"/>
              </a:rPr>
              <a:t>15</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1166813" y="1241425"/>
            <a:ext cx="4464050" cy="3349625"/>
          </a:xfrm>
          <a:prstGeom prst="rect">
            <a:avLst/>
          </a:prstGeom>
        </p:spPr>
      </p:sp>
      <p:sp>
        <p:nvSpPr>
          <p:cNvPr id="326"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27"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D7EF0E1F-676D-4D1C-B820-7EC2E21703B7}" type="slidenum">
              <a:rPr lang="en-GB" sz="1200" b="0" strike="noStrike" spc="-1">
                <a:solidFill>
                  <a:srgbClr val="000000"/>
                </a:solidFill>
                <a:latin typeface="Calibri"/>
                <a:ea typeface="+mn-ea"/>
              </a:rPr>
              <a:t>16</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noRot="1" noChangeAspect="1"/>
          </p:cNvSpPr>
          <p:nvPr>
            <p:ph type="sldImg"/>
          </p:nvPr>
        </p:nvSpPr>
        <p:spPr>
          <a:xfrm>
            <a:off x="1166813" y="1241425"/>
            <a:ext cx="4464050" cy="3349625"/>
          </a:xfrm>
          <a:prstGeom prst="rect">
            <a:avLst/>
          </a:prstGeom>
        </p:spPr>
      </p:sp>
      <p:sp>
        <p:nvSpPr>
          <p:cNvPr id="329"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0"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4C4D4298-7408-4225-9C45-2C86F88A1C5B}" type="slidenum">
              <a:rPr lang="en-GB" sz="1200" b="0" strike="noStrike" spc="-1">
                <a:solidFill>
                  <a:srgbClr val="000000"/>
                </a:solidFill>
                <a:latin typeface="Calibri"/>
                <a:ea typeface="+mn-ea"/>
              </a:rPr>
              <a:t>17</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1166813" y="1241425"/>
            <a:ext cx="4464050" cy="3349625"/>
          </a:xfrm>
          <a:prstGeom prst="rect">
            <a:avLst/>
          </a:prstGeom>
        </p:spPr>
      </p:sp>
      <p:sp>
        <p:nvSpPr>
          <p:cNvPr id="332"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3"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8C0137A9-0A3A-43BE-8556-8E1011EFB9BD}" type="slidenum">
              <a:rPr lang="en-GB" sz="1200" b="0" strike="noStrike" spc="-1">
                <a:solidFill>
                  <a:srgbClr val="000000"/>
                </a:solidFill>
                <a:latin typeface="Calibri"/>
                <a:ea typeface="+mn-ea"/>
              </a:rPr>
              <a:t>18</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noRot="1" noChangeAspect="1"/>
          </p:cNvSpPr>
          <p:nvPr>
            <p:ph type="sldImg"/>
          </p:nvPr>
        </p:nvSpPr>
        <p:spPr>
          <a:xfrm>
            <a:off x="1166813" y="1241425"/>
            <a:ext cx="4464050" cy="3349625"/>
          </a:xfrm>
          <a:prstGeom prst="rect">
            <a:avLst/>
          </a:prstGeom>
        </p:spPr>
      </p:sp>
      <p:sp>
        <p:nvSpPr>
          <p:cNvPr id="335"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6"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0E7C8BE8-D113-4FCD-AEE9-FC18A8173C18}" type="slidenum">
              <a:rPr lang="en-GB" sz="1200" b="0" strike="noStrike" spc="-1">
                <a:solidFill>
                  <a:srgbClr val="000000"/>
                </a:solidFill>
                <a:latin typeface="Calibri"/>
                <a:ea typeface="+mn-ea"/>
              </a:rPr>
              <a:t>19</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1166813" y="1241425"/>
            <a:ext cx="4464050" cy="3349625"/>
          </a:xfrm>
          <a:prstGeom prst="rect">
            <a:avLst/>
          </a:prstGeom>
        </p:spPr>
      </p:sp>
      <p:sp>
        <p:nvSpPr>
          <p:cNvPr id="284"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85" name="TextShape 3"/>
          <p:cNvSpPr txBox="1"/>
          <p:nvPr/>
        </p:nvSpPr>
        <p:spPr>
          <a:xfrm>
            <a:off x="3850560" y="9428760"/>
            <a:ext cx="2945160" cy="497520"/>
          </a:xfrm>
          <a:prstGeom prst="rect">
            <a:avLst/>
          </a:prstGeom>
          <a:noFill/>
          <a:ln>
            <a:noFill/>
          </a:ln>
        </p:spPr>
        <p:txBody>
          <a:bodyPr anchor="b">
            <a:noAutofit/>
          </a:bodyPr>
          <a:lstStyle/>
          <a:p>
            <a:pPr algn="r">
              <a:lnSpc>
                <a:spcPct val="100000"/>
              </a:lnSpc>
            </a:pPr>
            <a:fld id="{697AF68A-0FF4-45F1-8EE6-72EF5B84A570}" type="slidenum">
              <a:rPr lang="en-GB" sz="1200" b="0" strike="noStrike" spc="-1">
                <a:solidFill>
                  <a:srgbClr val="000000"/>
                </a:solidFill>
                <a:latin typeface="+mn-lt"/>
                <a:ea typeface="+mn-ea"/>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noRot="1" noChangeAspect="1"/>
          </p:cNvSpPr>
          <p:nvPr>
            <p:ph type="sldImg"/>
          </p:nvPr>
        </p:nvSpPr>
        <p:spPr>
          <a:xfrm>
            <a:off x="1166813" y="1241425"/>
            <a:ext cx="4464050" cy="3349625"/>
          </a:xfrm>
          <a:prstGeom prst="rect">
            <a:avLst/>
          </a:prstGeom>
        </p:spPr>
      </p:sp>
      <p:sp>
        <p:nvSpPr>
          <p:cNvPr id="338"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9"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EFDDC498-BC7A-4DAE-98C7-DC2A91B57F6F}" type="slidenum">
              <a:rPr lang="en-GB" sz="1200" b="0" strike="noStrike" spc="-1">
                <a:solidFill>
                  <a:srgbClr val="000000"/>
                </a:solidFill>
                <a:latin typeface="Calibri"/>
                <a:ea typeface="+mn-ea"/>
              </a:rPr>
              <a:t>20</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noRot="1" noChangeAspect="1"/>
          </p:cNvSpPr>
          <p:nvPr>
            <p:ph type="sldImg"/>
          </p:nvPr>
        </p:nvSpPr>
        <p:spPr>
          <a:xfrm>
            <a:off x="1166813" y="1241425"/>
            <a:ext cx="4464050" cy="3349625"/>
          </a:xfrm>
          <a:prstGeom prst="rect">
            <a:avLst/>
          </a:prstGeom>
        </p:spPr>
      </p:sp>
      <p:sp>
        <p:nvSpPr>
          <p:cNvPr id="341"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42"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A8A97711-25FC-425B-B55C-A37924F8EA2F}" type="slidenum">
              <a:rPr lang="en-GB" sz="1200" b="0" strike="noStrike" spc="-1">
                <a:solidFill>
                  <a:srgbClr val="000000"/>
                </a:solidFill>
                <a:latin typeface="Calibri"/>
                <a:ea typeface="+mn-ea"/>
              </a:rPr>
              <a:t>21</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noRot="1" noChangeAspect="1"/>
          </p:cNvSpPr>
          <p:nvPr>
            <p:ph type="sldImg"/>
          </p:nvPr>
        </p:nvSpPr>
        <p:spPr>
          <a:xfrm>
            <a:off x="1166813" y="1241425"/>
            <a:ext cx="4464050" cy="3349625"/>
          </a:xfrm>
          <a:prstGeom prst="rect">
            <a:avLst/>
          </a:prstGeom>
        </p:spPr>
      </p:sp>
      <p:sp>
        <p:nvSpPr>
          <p:cNvPr id="287"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88"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0F73E14E-7DCE-4A65-A68D-CA08AAF7D673}" type="slidenum">
              <a:rPr lang="en-GB" sz="1200" b="0" strike="noStrike" spc="-1">
                <a:solidFill>
                  <a:srgbClr val="000000"/>
                </a:solidFill>
                <a:latin typeface="Calibri"/>
                <a:ea typeface="+mn-ea"/>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noRot="1" noChangeAspect="1"/>
          </p:cNvSpPr>
          <p:nvPr>
            <p:ph type="sldImg"/>
          </p:nvPr>
        </p:nvSpPr>
        <p:spPr>
          <a:xfrm>
            <a:off x="1166813" y="1241425"/>
            <a:ext cx="4464050" cy="3349625"/>
          </a:xfrm>
          <a:prstGeom prst="rect">
            <a:avLst/>
          </a:prstGeom>
        </p:spPr>
      </p:sp>
      <p:sp>
        <p:nvSpPr>
          <p:cNvPr id="290"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91"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B357A06E-8D5C-4CD0-9FB0-4CA30FC08557}" type="slidenum">
              <a:rPr lang="en-GB" sz="1200" b="0" strike="noStrike" spc="-1">
                <a:solidFill>
                  <a:srgbClr val="000000"/>
                </a:solidFill>
                <a:latin typeface="Calibri"/>
                <a:ea typeface="+mn-ea"/>
              </a:rPr>
              <a:t>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1166813" y="1241425"/>
            <a:ext cx="4464050" cy="3349625"/>
          </a:xfrm>
          <a:prstGeom prst="rect">
            <a:avLst/>
          </a:prstGeom>
        </p:spPr>
      </p:sp>
      <p:sp>
        <p:nvSpPr>
          <p:cNvPr id="293"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94"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79AD15CA-44D5-43A8-BB7B-BF7E05DB6480}" type="slidenum">
              <a:rPr lang="en-GB" sz="1200" b="0" strike="noStrike" spc="-1">
                <a:solidFill>
                  <a:srgbClr val="000000"/>
                </a:solidFill>
                <a:latin typeface="Calibri"/>
                <a:ea typeface="+mn-ea"/>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noRot="1" noChangeAspect="1"/>
          </p:cNvSpPr>
          <p:nvPr>
            <p:ph type="sldImg"/>
          </p:nvPr>
        </p:nvSpPr>
        <p:spPr>
          <a:xfrm>
            <a:off x="1166813" y="1241425"/>
            <a:ext cx="4464050" cy="3349625"/>
          </a:xfrm>
          <a:prstGeom prst="rect">
            <a:avLst/>
          </a:prstGeom>
        </p:spPr>
      </p:sp>
      <p:sp>
        <p:nvSpPr>
          <p:cNvPr id="296"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97"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4D977F3C-7601-47DD-857F-CE54587E20B9}" type="slidenum">
              <a:rPr lang="en-GB" sz="1200" b="0" strike="noStrike" spc="-1">
                <a:solidFill>
                  <a:srgbClr val="000000"/>
                </a:solidFill>
                <a:latin typeface="Calibri"/>
                <a:ea typeface="+mn-ea"/>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noRot="1" noChangeAspect="1"/>
          </p:cNvSpPr>
          <p:nvPr>
            <p:ph type="sldImg"/>
          </p:nvPr>
        </p:nvSpPr>
        <p:spPr>
          <a:xfrm>
            <a:off x="1166813" y="1241425"/>
            <a:ext cx="4464050" cy="3349625"/>
          </a:xfrm>
          <a:prstGeom prst="rect">
            <a:avLst/>
          </a:prstGeom>
        </p:spPr>
      </p:sp>
      <p:sp>
        <p:nvSpPr>
          <p:cNvPr id="299"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0"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2022BA1E-D788-4F30-9423-A03D4001C6C6}" type="slidenum">
              <a:rPr lang="en-GB" sz="1200" b="0" strike="noStrike" spc="-1">
                <a:solidFill>
                  <a:srgbClr val="000000"/>
                </a:solidFill>
                <a:latin typeface="Calibri"/>
                <a:ea typeface="+mn-ea"/>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noRot="1" noChangeAspect="1"/>
          </p:cNvSpPr>
          <p:nvPr>
            <p:ph type="sldImg"/>
          </p:nvPr>
        </p:nvSpPr>
        <p:spPr>
          <a:xfrm>
            <a:off x="1166813" y="1241425"/>
            <a:ext cx="4464050" cy="3349625"/>
          </a:xfrm>
          <a:prstGeom prst="rect">
            <a:avLst/>
          </a:prstGeom>
        </p:spPr>
      </p:sp>
      <p:sp>
        <p:nvSpPr>
          <p:cNvPr id="302"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3"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F1C73A45-EC25-4D06-8BF0-8133372AE87B}" type="slidenum">
              <a:rPr lang="en-GB" sz="1200" b="0" strike="noStrike" spc="-1">
                <a:solidFill>
                  <a:srgbClr val="000000"/>
                </a:solidFill>
                <a:latin typeface="Calibri"/>
                <a:ea typeface="+mn-ea"/>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noRot="1" noChangeAspect="1"/>
          </p:cNvSpPr>
          <p:nvPr>
            <p:ph type="sldImg"/>
          </p:nvPr>
        </p:nvSpPr>
        <p:spPr>
          <a:xfrm>
            <a:off x="1166813" y="1241425"/>
            <a:ext cx="4464050" cy="3349625"/>
          </a:xfrm>
          <a:prstGeom prst="rect">
            <a:avLst/>
          </a:prstGeom>
        </p:spPr>
      </p:sp>
      <p:sp>
        <p:nvSpPr>
          <p:cNvPr id="305"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6"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DDF75101-8AB6-4654-B839-BE354B2C2898}" type="slidenum">
              <a:rPr lang="en-GB" sz="1200" b="0" strike="noStrike" spc="-1">
                <a:solidFill>
                  <a:srgbClr val="000000"/>
                </a:solidFill>
                <a:latin typeface="Calibri"/>
                <a:ea typeface="+mn-ea"/>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20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p:nvPr>
        </p:nvSpPr>
        <p:spPr>
          <a:xfrm>
            <a:off x="628560" y="6356520"/>
            <a:ext cx="2057040" cy="364680"/>
          </a:xfrm>
          <a:prstGeom prst="rect">
            <a:avLst/>
          </a:prstGeom>
        </p:spPr>
        <p:txBody>
          <a:bodyPr anchor="ctr">
            <a:noAutofit/>
          </a:bodyPr>
          <a:lstStyle/>
          <a:p>
            <a:pPr>
              <a:lnSpc>
                <a:spcPct val="100000"/>
              </a:lnSpc>
            </a:pPr>
            <a:fld id="{538A3299-BBB6-4EC7-BA30-3DAFFE60B079}" type="datetime">
              <a:rPr lang="en-GB" sz="1200" b="0" strike="noStrike" spc="-1">
                <a:solidFill>
                  <a:srgbClr val="8B8B8B"/>
                </a:solidFill>
                <a:latin typeface="Calibri"/>
              </a:rPr>
              <a:t>28/07/2025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9BC83527-9552-4264-B66E-EDEFDC4D21AA}" type="slidenum">
              <a:rPr lang="en-GB"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2" name="PlaceHolder 2"/>
          <p:cNvSpPr>
            <a:spLocks noGrp="1"/>
          </p:cNvSpPr>
          <p:nvPr>
            <p:ph type="body"/>
          </p:nvPr>
        </p:nvSpPr>
        <p:spPr>
          <a:xfrm>
            <a:off x="628560" y="1825560"/>
            <a:ext cx="7886520" cy="4350960"/>
          </a:xfrm>
          <a:prstGeom prst="rect">
            <a:avLst/>
          </a:prstGeom>
        </p:spPr>
        <p:txBody>
          <a:bodyPr>
            <a:noAutofit/>
          </a:bodyPr>
          <a:lstStyle/>
          <a:p>
            <a:pPr marL="432000" indent="-324000">
              <a:lnSpc>
                <a:spcPct val="90000"/>
              </a:lnSpc>
              <a:spcBef>
                <a:spcPts val="1001"/>
              </a:spcBef>
              <a:buClr>
                <a:srgbClr val="000000"/>
              </a:buClr>
              <a:buSzPct val="45000"/>
              <a:buFont typeface="Wingdings" charset="2"/>
              <a:buChar char=""/>
            </a:pPr>
            <a:r>
              <a:rPr lang="en-US" sz="2800" b="0" strike="noStrike" spc="-1">
                <a:solidFill>
                  <a:srgbClr val="000000"/>
                </a:solidFill>
                <a:latin typeface="Calibri"/>
              </a:rPr>
              <a:t>Click to edit Master text styles</a:t>
            </a:r>
          </a:p>
          <a:p>
            <a:pPr marL="864000" lvl="1" indent="-324000">
              <a:lnSpc>
                <a:spcPct val="90000"/>
              </a:lnSpc>
              <a:spcBef>
                <a:spcPts val="499"/>
              </a:spcBef>
              <a:buClr>
                <a:srgbClr val="000000"/>
              </a:buClr>
              <a:buSzPct val="75000"/>
              <a:buFont typeface="Symbol" charset="2"/>
              <a:buChar char=""/>
            </a:pPr>
            <a:r>
              <a:rPr lang="en-US" sz="2400" b="0" strike="noStrike" spc="-1">
                <a:solidFill>
                  <a:srgbClr val="000000"/>
                </a:solidFill>
                <a:latin typeface="Calibri"/>
              </a:rPr>
              <a:t>Second level</a:t>
            </a:r>
          </a:p>
          <a:p>
            <a:pPr marL="1296000" lvl="2" indent="-288000">
              <a:lnSpc>
                <a:spcPct val="90000"/>
              </a:lnSpc>
              <a:spcBef>
                <a:spcPts val="499"/>
              </a:spcBef>
              <a:buClr>
                <a:srgbClr val="000000"/>
              </a:buClr>
              <a:buSzPct val="45000"/>
              <a:buFont typeface="Wingdings" charset="2"/>
              <a:buChar char=""/>
            </a:pPr>
            <a:r>
              <a:rPr lang="en-US" sz="2000" b="0" strike="noStrike" spc="-1">
                <a:solidFill>
                  <a:srgbClr val="000000"/>
                </a:solidFill>
                <a:latin typeface="Calibri"/>
              </a:rPr>
              <a:t>Third level</a:t>
            </a:r>
          </a:p>
          <a:p>
            <a:pPr marL="1728000" lvl="3" indent="-216000">
              <a:lnSpc>
                <a:spcPct val="90000"/>
              </a:lnSpc>
              <a:spcBef>
                <a:spcPts val="499"/>
              </a:spcBef>
              <a:buClr>
                <a:srgbClr val="000000"/>
              </a:buClr>
              <a:buSzPct val="75000"/>
              <a:buFont typeface="Symbol" charset="2"/>
              <a:buChar char=""/>
            </a:pPr>
            <a:r>
              <a:rPr lang="en-US" sz="1800" b="0" strike="noStrike" spc="-1">
                <a:solidFill>
                  <a:srgbClr val="000000"/>
                </a:solidFill>
                <a:latin typeface="Calibri"/>
              </a:rPr>
              <a:t>Fourth level</a:t>
            </a:r>
          </a:p>
          <a:p>
            <a:pPr marL="2160000" lvl="4" indent="-216000">
              <a:lnSpc>
                <a:spcPct val="90000"/>
              </a:lnSpc>
              <a:spcBef>
                <a:spcPts val="499"/>
              </a:spcBef>
              <a:buClr>
                <a:srgbClr val="000000"/>
              </a:buClr>
              <a:buSzPct val="45000"/>
              <a:buFont typeface="Wingdings" charset="2"/>
              <a:buChar char=""/>
            </a:pPr>
            <a:r>
              <a:rPr lang="en-US" sz="1800" b="0" strike="noStrike" spc="-1">
                <a:solidFill>
                  <a:srgbClr val="000000"/>
                </a:solidFill>
                <a:latin typeface="Calibri"/>
              </a:rPr>
              <a:t>Fifth level</a:t>
            </a:r>
          </a:p>
        </p:txBody>
      </p:sp>
      <p:sp>
        <p:nvSpPr>
          <p:cNvPr id="43" name="PlaceHolder 3"/>
          <p:cNvSpPr>
            <a:spLocks noGrp="1"/>
          </p:cNvSpPr>
          <p:nvPr>
            <p:ph type="dt"/>
          </p:nvPr>
        </p:nvSpPr>
        <p:spPr>
          <a:xfrm>
            <a:off x="628560" y="6356520"/>
            <a:ext cx="2057040" cy="364680"/>
          </a:xfrm>
          <a:prstGeom prst="rect">
            <a:avLst/>
          </a:prstGeom>
        </p:spPr>
        <p:txBody>
          <a:bodyPr anchor="ctr">
            <a:noAutofit/>
          </a:bodyPr>
          <a:lstStyle/>
          <a:p>
            <a:pPr>
              <a:lnSpc>
                <a:spcPct val="100000"/>
              </a:lnSpc>
            </a:pPr>
            <a:fld id="{B966129D-F820-4A8C-BA82-49DEA12C1826}" type="datetime">
              <a:rPr lang="en-GB" sz="1200" b="0" strike="noStrike" spc="-1">
                <a:solidFill>
                  <a:srgbClr val="8B8B8B"/>
                </a:solidFill>
                <a:latin typeface="Calibri"/>
              </a:rPr>
              <a:t>28/07/2025</a:t>
            </a:fld>
            <a:endParaRPr lang="en-US" sz="12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CCB5C45E-5F8A-4537-8ADD-29FB0CFFCA48}" type="slidenum">
              <a:rPr lang="en-GB"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3.w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s://www.bangor.ac.uk/hss/students/students.php.cy"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bangor.ac.uk/environment" TargetMode="External"/><Relationship Id="rId5" Type="http://schemas.openxmlformats.org/officeDocument/2006/relationships/hyperlink" Target="http://www.bangor.ac.uk/sustainability" TargetMode="External"/><Relationship Id="rId4" Type="http://schemas.openxmlformats.org/officeDocument/2006/relationships/image" Target="../media/image21.pn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6.wmf"/><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wmf"/><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www.undebbangor.com/cy/" TargetMode="External"/><Relationship Id="rId3" Type="http://schemas.openxmlformats.org/officeDocument/2006/relationships/image" Target="../media/image2.png"/><Relationship Id="rId7" Type="http://schemas.openxmlformats.org/officeDocument/2006/relationships/hyperlink" Target="https://www.bangor.ac.uk/hss/index.php.cy"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www.bangor.ac.uk/studentservices/index.php.cy" TargetMode="External"/><Relationship Id="rId5" Type="http://schemas.openxmlformats.org/officeDocument/2006/relationships/hyperlink" Target="https://www.bangor.ac.uk/index.php.cy" TargetMode="External"/><Relationship Id="rId4" Type="http://schemas.openxmlformats.org/officeDocument/2006/relationships/image" Target="../media/image21.png"/><Relationship Id="rId9" Type="http://schemas.openxmlformats.org/officeDocument/2006/relationships/hyperlink" Target="https://www.bangor.ac.uk/sustainability/index.php.c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forms.office.com/e/MKZWhJJxdU"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9" name="Bangor_Logo_A1 copy.pdf" descr="Bangor_Logo_A1 copy.pdf"/>
          <p:cNvPicPr/>
          <p:nvPr/>
        </p:nvPicPr>
        <p:blipFill>
          <a:blip r:embed="rId3"/>
          <a:stretch/>
        </p:blipFill>
        <p:spPr>
          <a:xfrm>
            <a:off x="3873240" y="1447920"/>
            <a:ext cx="1384920" cy="1116720"/>
          </a:xfrm>
          <a:prstGeom prst="rect">
            <a:avLst/>
          </a:prstGeom>
          <a:ln w="12600">
            <a:noFill/>
          </a:ln>
        </p:spPr>
      </p:pic>
      <p:pic>
        <p:nvPicPr>
          <p:cNvPr id="90" name="Image" descr="Image"/>
          <p:cNvPicPr/>
          <p:nvPr/>
        </p:nvPicPr>
        <p:blipFill>
          <a:blip r:embed="rId4"/>
          <a:stretch/>
        </p:blipFill>
        <p:spPr>
          <a:xfrm>
            <a:off x="6052680" y="0"/>
            <a:ext cx="2324160" cy="6857640"/>
          </a:xfrm>
          <a:prstGeom prst="rect">
            <a:avLst/>
          </a:prstGeom>
          <a:ln w="12600">
            <a:noFill/>
          </a:ln>
        </p:spPr>
      </p:pic>
      <p:sp>
        <p:nvSpPr>
          <p:cNvPr id="88" name="TextShape 1"/>
          <p:cNvSpPr txBox="1">
            <a:spLocks noGrp="1"/>
          </p:cNvSpPr>
          <p:nvPr>
            <p:ph type="title" idx="4294967295"/>
          </p:nvPr>
        </p:nvSpPr>
        <p:spPr>
          <a:xfrm>
            <a:off x="908182" y="2571253"/>
            <a:ext cx="7010206" cy="35899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0"/>
              </a:spcBef>
              <a:defRPr/>
            </a:pPr>
            <a:r>
              <a:rPr kumimoji="0" lang="en-GB" sz="3600" b="1" i="0" u="none" strike="noStrike" kern="1200" cap="all" spc="-1" normalizeH="0" baseline="0" noProof="0" dirty="0" err="1">
                <a:ln>
                  <a:noFill/>
                </a:ln>
                <a:solidFill>
                  <a:srgbClr val="5D1F77"/>
                </a:solidFill>
                <a:effectLst/>
                <a:uLnTx/>
                <a:uFillTx/>
                <a:latin typeface="Arial"/>
                <a:ea typeface="+mn-ea"/>
                <a:cs typeface="+mn-cs"/>
              </a:rPr>
              <a:t>Croeso</a:t>
            </a:r>
            <a:r>
              <a:rPr kumimoji="0" lang="en-GB" sz="3600" b="1" i="0" u="none" strike="noStrike" kern="1200" cap="all" spc="-1" normalizeH="0" baseline="0" noProof="0" dirty="0">
                <a:ln>
                  <a:noFill/>
                </a:ln>
                <a:solidFill>
                  <a:srgbClr val="5D1F77"/>
                </a:solidFill>
                <a:effectLst/>
                <a:uLnTx/>
                <a:uFillTx/>
                <a:latin typeface="Arial"/>
                <a:ea typeface="+mn-ea"/>
                <a:cs typeface="+mn-cs"/>
              </a:rPr>
              <a:t> </a:t>
            </a:r>
            <a:r>
              <a:rPr lang="en-GB" sz="3600" b="1" cap="all" spc="-1" dirty="0">
                <a:solidFill>
                  <a:srgbClr val="5D1F77"/>
                </a:solidFill>
                <a:latin typeface="Arial"/>
                <a:ea typeface="+mn-ea"/>
                <a:cs typeface="+mn-cs"/>
              </a:rPr>
              <a:t>25/26</a:t>
            </a:r>
            <a:r>
              <a:rPr kumimoji="0" lang="en-GB" sz="3600" b="1" i="0" u="none" strike="noStrike" kern="1200" cap="all" spc="-1" normalizeH="0" baseline="0" noProof="0" dirty="0">
                <a:ln>
                  <a:noFill/>
                </a:ln>
                <a:solidFill>
                  <a:srgbClr val="5D1F77"/>
                </a:solidFill>
                <a:effectLst/>
                <a:uLnTx/>
                <a:uFillTx/>
                <a:latin typeface="Arial"/>
                <a:ea typeface="+mn-ea"/>
                <a:cs typeface="+mn-cs"/>
              </a:rPr>
              <a:t> </a:t>
            </a:r>
            <a:br>
              <a:rPr lang="en-GB" sz="1800" b="0" i="0" u="none" strike="noStrike" kern="1200" cap="none" spc="0" normalizeH="0" baseline="0" noProof="0" dirty="0">
                <a:ln>
                  <a:noFill/>
                </a:ln>
                <a:effectLst/>
                <a:uLnTx/>
                <a:uFillTx/>
                <a:latin typeface="+mn-lt"/>
                <a:ea typeface="+mn-ea"/>
                <a:cs typeface="+mn-cs"/>
              </a:rPr>
            </a:br>
            <a:r>
              <a:rPr kumimoji="0" lang="en-GB" sz="3600" b="1" i="0" u="none" strike="noStrike" kern="1200" cap="all" spc="-1" normalizeH="0" baseline="0" noProof="0" dirty="0" err="1">
                <a:ln>
                  <a:noFill/>
                </a:ln>
                <a:solidFill>
                  <a:srgbClr val="5D1F77"/>
                </a:solidFill>
                <a:effectLst/>
                <a:uLnTx/>
                <a:uFillTx/>
                <a:latin typeface="Arial"/>
                <a:ea typeface="+mn-ea"/>
                <a:cs typeface="+mn-cs"/>
              </a:rPr>
              <a:t>Gwybodaeth</a:t>
            </a:r>
            <a:r>
              <a:rPr kumimoji="0" lang="en-GB" sz="3600" b="1" i="0" u="none" strike="noStrike" kern="1200" cap="all" spc="-1" normalizeH="0" baseline="0" noProof="0" dirty="0">
                <a:ln>
                  <a:noFill/>
                </a:ln>
                <a:solidFill>
                  <a:srgbClr val="5D1F77"/>
                </a:solidFill>
                <a:effectLst/>
                <a:uLnTx/>
                <a:uFillTx/>
                <a:latin typeface="Arial"/>
                <a:ea typeface="+mn-ea"/>
                <a:cs typeface="+mn-cs"/>
              </a:rPr>
              <a:t> am Iechyd a </a:t>
            </a:r>
            <a:br>
              <a:rPr lang="en-GB" sz="1800" b="0" i="0" u="none" strike="noStrike" kern="1200" cap="none" spc="0" normalizeH="0" baseline="0" noProof="0" dirty="0">
                <a:ln>
                  <a:noFill/>
                </a:ln>
                <a:effectLst/>
                <a:uLnTx/>
                <a:uFillTx/>
                <a:latin typeface="+mn-lt"/>
                <a:ea typeface="+mn-ea"/>
                <a:cs typeface="+mn-cs"/>
              </a:rPr>
            </a:br>
            <a:r>
              <a:rPr kumimoji="0" lang="en-GB" sz="3600" b="1" i="0" u="none" strike="noStrike" kern="1200" cap="all" spc="-1" normalizeH="0" baseline="0" noProof="0" dirty="0" err="1">
                <a:ln>
                  <a:noFill/>
                </a:ln>
                <a:solidFill>
                  <a:srgbClr val="5D1F77"/>
                </a:solidFill>
                <a:effectLst/>
                <a:uLnTx/>
                <a:uFillTx/>
                <a:latin typeface="Arial"/>
                <a:ea typeface="+mn-ea"/>
                <a:cs typeface="+mn-cs"/>
              </a:rPr>
              <a:t>Diogelwch</a:t>
            </a:r>
            <a:r>
              <a:rPr kumimoji="0" lang="en-GB" sz="3600" b="1" i="0" u="none" strike="noStrike" kern="1200" cap="all" spc="-1" normalizeH="0" baseline="0" noProof="0" dirty="0">
                <a:ln>
                  <a:noFill/>
                </a:ln>
                <a:solidFill>
                  <a:srgbClr val="5D1F77"/>
                </a:solidFill>
                <a:effectLst/>
                <a:uLnTx/>
                <a:uFillTx/>
                <a:latin typeface="Arial"/>
                <a:ea typeface="+mn-ea"/>
                <a:cs typeface="+mn-cs"/>
              </a:rPr>
              <a:t> </a:t>
            </a:r>
            <a:r>
              <a:rPr kumimoji="0" lang="en-GB" sz="3600" b="1" i="0" u="none" strike="noStrike" kern="1200" cap="all" spc="-1" normalizeH="0" baseline="0" noProof="0" dirty="0" err="1">
                <a:ln>
                  <a:noFill/>
                </a:ln>
                <a:solidFill>
                  <a:srgbClr val="5D1F77"/>
                </a:solidFill>
                <a:effectLst/>
                <a:uLnTx/>
                <a:uFillTx/>
                <a:latin typeface="Arial"/>
                <a:ea typeface="+mn-ea"/>
                <a:cs typeface="+mn-cs"/>
              </a:rPr>
              <a:t>i</a:t>
            </a:r>
            <a:r>
              <a:rPr kumimoji="0" lang="en-GB" sz="3600" b="1" i="0" u="none" strike="noStrike" kern="1200" cap="all" spc="-1" normalizeH="0" baseline="0" noProof="0" dirty="0">
                <a:ln>
                  <a:noFill/>
                </a:ln>
                <a:solidFill>
                  <a:srgbClr val="5D1F77"/>
                </a:solidFill>
                <a:effectLst/>
                <a:uLnTx/>
                <a:uFillTx/>
                <a:latin typeface="Arial"/>
                <a:ea typeface="+mn-ea"/>
                <a:cs typeface="+mn-cs"/>
              </a:rPr>
              <a:t> </a:t>
            </a:r>
            <a:r>
              <a:rPr kumimoji="0" lang="en-GB" sz="3600" b="1" i="0" u="none" strike="noStrike" kern="1200" cap="all" spc="-1" normalizeH="0" baseline="0" noProof="0" dirty="0" err="1">
                <a:ln>
                  <a:noFill/>
                </a:ln>
                <a:solidFill>
                  <a:srgbClr val="5D1F77"/>
                </a:solidFill>
                <a:effectLst/>
                <a:uLnTx/>
                <a:uFillTx/>
                <a:latin typeface="Arial"/>
                <a:ea typeface="+mn-ea"/>
                <a:cs typeface="+mn-cs"/>
              </a:rPr>
              <a:t>Fyfyrwyr</a:t>
            </a:r>
            <a:br>
              <a:rPr lang="en-GB" sz="3600" b="1" i="0" u="none" strike="noStrike" kern="1200" cap="all" spc="-1" normalizeH="0" baseline="0" noProof="0" dirty="0">
                <a:ln>
                  <a:noFill/>
                </a:ln>
                <a:effectLst/>
                <a:uLnTx/>
                <a:uFillTx/>
                <a:latin typeface="Arial"/>
                <a:ea typeface="+mn-ea"/>
                <a:cs typeface="+mn-cs"/>
              </a:rPr>
            </a:br>
            <a:br>
              <a:rPr lang="en-GB" sz="3600" b="1" i="0" u="none" strike="noStrike" kern="1200" cap="all" spc="-1" normalizeH="0" baseline="0" noProof="0" dirty="0">
                <a:ln>
                  <a:noFill/>
                </a:ln>
                <a:effectLst/>
                <a:uLnTx/>
                <a:uFillTx/>
                <a:latin typeface="Arial"/>
                <a:ea typeface="+mn-ea"/>
                <a:cs typeface="+mn-cs"/>
              </a:rPr>
            </a:br>
            <a:r>
              <a:rPr lang="en-GB" sz="1800" b="1" dirty="0">
                <a:solidFill>
                  <a:schemeClr val="accent4">
                    <a:lumMod val="75000"/>
                  </a:schemeClr>
                </a:solidFill>
                <a:effectLst/>
                <a:latin typeface="Calibri"/>
                <a:ea typeface="Calibri"/>
                <a:cs typeface="Times New Roman"/>
              </a:rPr>
              <a:t>D.S. </a:t>
            </a:r>
            <a:r>
              <a:rPr lang="cy-GB" sz="1800" b="1" dirty="0">
                <a:solidFill>
                  <a:schemeClr val="accent4">
                    <a:lumMod val="75000"/>
                  </a:schemeClr>
                </a:solidFill>
                <a:effectLst/>
                <a:latin typeface="Calibri"/>
                <a:ea typeface="Calibri"/>
                <a:cs typeface="Times New Roman"/>
              </a:rPr>
              <a:t>MAE ANGEN I BOB MYFYRIWR NEWYDD DARLLEN YR </a:t>
            </a:r>
            <a:br>
              <a:rPr lang="cy-GB" sz="1800" b="1" dirty="0">
                <a:latin typeface="Calibri"/>
                <a:ea typeface="Calibri"/>
                <a:cs typeface="Times New Roman"/>
              </a:rPr>
            </a:br>
            <a:r>
              <a:rPr lang="cy-GB" sz="1800" b="1" dirty="0">
                <a:solidFill>
                  <a:schemeClr val="accent4">
                    <a:lumMod val="75000"/>
                  </a:schemeClr>
                </a:solidFill>
                <a:effectLst/>
                <a:latin typeface="Calibri"/>
                <a:ea typeface="Calibri"/>
                <a:cs typeface="Times New Roman"/>
              </a:rPr>
              <a:t>WYBODAETH SYDD YN Y CYFLWYNIAD A CHADARNHAU AR </a:t>
            </a:r>
            <a:br>
              <a:rPr lang="cy-GB" sz="1800" b="1" dirty="0">
                <a:latin typeface="Calibri"/>
                <a:ea typeface="Calibri"/>
                <a:cs typeface="Times New Roman"/>
              </a:rPr>
            </a:br>
            <a:r>
              <a:rPr lang="cy-GB" sz="1800" b="1" dirty="0">
                <a:solidFill>
                  <a:schemeClr val="accent4">
                    <a:lumMod val="75000"/>
                  </a:schemeClr>
                </a:solidFill>
                <a:effectLst/>
                <a:latin typeface="Calibri"/>
                <a:ea typeface="Calibri"/>
                <a:cs typeface="Times New Roman"/>
              </a:rPr>
              <a:t>Y DIWEDD EU BOD WEDI GWNEUD HYNNY.</a:t>
            </a:r>
            <a:endParaRPr kumimoji="0" lang="en-GB" sz="3600" b="0" i="0" u="none" strike="noStrike" kern="1200" cap="none" spc="-1" normalizeH="0" baseline="0" noProof="0" dirty="0">
              <a:ln>
                <a:noFill/>
              </a:ln>
              <a:solidFill>
                <a:schemeClr val="accent4">
                  <a:lumMod val="75000"/>
                </a:schemeClr>
              </a:solidFill>
              <a:effectLst/>
              <a:uLnTx/>
              <a:uFillTx/>
              <a:latin typeface="Calibri"/>
              <a:ea typeface="Calibri"/>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p:nvPr/>
        </p:nvPicPr>
        <p:blipFill>
          <a:blip r:embed="rId3"/>
          <a:stretch/>
        </p:blipFill>
        <p:spPr>
          <a:xfrm>
            <a:off x="6027480" y="0"/>
            <a:ext cx="2324160" cy="6857640"/>
          </a:xfrm>
          <a:prstGeom prst="rect">
            <a:avLst/>
          </a:prstGeom>
          <a:ln w="12600">
            <a:noFill/>
          </a:ln>
        </p:spPr>
      </p:pic>
      <p:sp>
        <p:nvSpPr>
          <p:cNvPr id="183"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Tân - </a:t>
            </a:r>
            <a:r>
              <a:rPr kumimoji="0" lang="en-GB" sz="2400" b="1" i="0" u="none" strike="noStrike" kern="1200" cap="none" spc="-1" normalizeH="0" baseline="0" noProof="0" err="1">
                <a:ln>
                  <a:noFill/>
                </a:ln>
                <a:solidFill>
                  <a:srgbClr val="003973"/>
                </a:solidFill>
                <a:effectLst/>
                <a:uLnTx/>
                <a:uFillTx/>
                <a:latin typeface="Arial"/>
                <a:ea typeface="+mn-ea"/>
                <a:cs typeface="+mn-cs"/>
              </a:rPr>
              <a:t>Gweithredu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Brys</a:t>
            </a:r>
            <a:r>
              <a:rPr kumimoji="0" lang="en-GB" sz="2400" b="1" i="0" u="none" strike="noStrike" kern="1200" cap="none" spc="-1" normalizeH="0" baseline="0" noProof="0">
                <a:ln>
                  <a:noFill/>
                </a:ln>
                <a:solidFill>
                  <a:srgbClr val="003973"/>
                </a:solidFill>
                <a:effectLst/>
                <a:uLnTx/>
                <a:uFillTx/>
                <a:latin typeface="Arial"/>
                <a:ea typeface="+mn-ea"/>
                <a:cs typeface="+mn-cs"/>
              </a:rPr>
              <a:t> </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184"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185" name="CustomShape 2"/>
          <p:cNvSpPr/>
          <p:nvPr/>
        </p:nvSpPr>
        <p:spPr>
          <a:xfrm>
            <a:off x="720000" y="1440000"/>
            <a:ext cx="5481360" cy="34488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noAutofit/>
          </a:bodyPr>
          <a:lstStyle/>
          <a:p>
            <a:pPr>
              <a:lnSpc>
                <a:spcPct val="90000"/>
              </a:lnSpc>
              <a:spcBef>
                <a:spcPts val="1001"/>
              </a:spcBef>
              <a:tabLst>
                <a:tab pos="0" algn="l"/>
              </a:tabLst>
            </a:pPr>
            <a:r>
              <a:rPr lang="en-GB" sz="1800" b="1" strike="noStrike" spc="-1">
                <a:solidFill>
                  <a:srgbClr val="404040"/>
                </a:solidFill>
                <a:latin typeface="Arial"/>
              </a:rPr>
              <a:t>Os ydych yn clywed larwm tân - PEIDIWCH Â:</a:t>
            </a:r>
            <a:endParaRPr lang="en-US" sz="1800" b="0" strike="noStrike" spc="-1">
              <a:latin typeface="Arial"/>
            </a:endParaRPr>
          </a:p>
        </p:txBody>
      </p:sp>
      <p:sp>
        <p:nvSpPr>
          <p:cNvPr id="186" name="CustomShape 3"/>
          <p:cNvSpPr/>
          <p:nvPr/>
        </p:nvSpPr>
        <p:spPr>
          <a:xfrm>
            <a:off x="1227960" y="200556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a:solidFill>
                  <a:srgbClr val="404040"/>
                </a:solidFill>
                <a:latin typeface="Arial"/>
                <a:ea typeface="Malgun Gothic"/>
              </a:rPr>
              <a:t>PEIDIWCH â defnyddio lifftiau</a:t>
            </a:r>
            <a:endParaRPr lang="en-US" sz="1600" b="0" strike="noStrike" spc="-1">
              <a:latin typeface="Arial"/>
            </a:endParaRPr>
          </a:p>
        </p:txBody>
      </p:sp>
      <p:sp>
        <p:nvSpPr>
          <p:cNvPr id="187" name="CustomShape 4"/>
          <p:cNvSpPr/>
          <p:nvPr/>
        </p:nvSpPr>
        <p:spPr>
          <a:xfrm>
            <a:off x="1227960" y="278352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Cymryd</a:t>
            </a:r>
            <a:r>
              <a:rPr lang="en-GB" sz="1600" b="0" strike="noStrike" spc="-1">
                <a:solidFill>
                  <a:srgbClr val="404040"/>
                </a:solidFill>
                <a:latin typeface="Arial"/>
              </a:rPr>
              <a:t> eiddo personol gyda chi, cario diodydd poeth</a:t>
            </a:r>
            <a:endParaRPr lang="en-US" sz="1600" b="0" strike="noStrike" spc="-1">
              <a:latin typeface="Arial"/>
            </a:endParaRPr>
          </a:p>
        </p:txBody>
      </p:sp>
      <p:sp>
        <p:nvSpPr>
          <p:cNvPr id="188" name="CustomShape 5"/>
          <p:cNvSpPr/>
          <p:nvPr/>
        </p:nvSpPr>
        <p:spPr>
          <a:xfrm>
            <a:off x="1227960" y="3557160"/>
            <a:ext cx="5435640" cy="6080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Mynd yn ôl i mewn </a:t>
            </a:r>
            <a:r>
              <a:rPr lang="en-GB" sz="1600" b="0" strike="noStrike" spc="-1">
                <a:solidFill>
                  <a:srgbClr val="404040"/>
                </a:solidFill>
                <a:latin typeface="Arial"/>
              </a:rPr>
              <a:t>i adeiladau nes y cewch gyfarwyddyd i wneud hynny</a:t>
            </a:r>
            <a:endParaRPr lang="en-US" sz="1600" b="0" strike="noStrike" spc="-1">
              <a:latin typeface="Arial"/>
            </a:endParaRPr>
          </a:p>
        </p:txBody>
      </p:sp>
      <p:sp>
        <p:nvSpPr>
          <p:cNvPr id="189" name="CustomShape 6"/>
          <p:cNvSpPr/>
          <p:nvPr/>
        </p:nvSpPr>
        <p:spPr>
          <a:xfrm>
            <a:off x="1227960" y="446112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Sefyll</a:t>
            </a:r>
            <a:r>
              <a:rPr lang="en-GB" sz="1600" b="0" strike="noStrike" spc="-1">
                <a:solidFill>
                  <a:srgbClr val="404040"/>
                </a:solidFill>
                <a:latin typeface="Arial"/>
              </a:rPr>
              <a:t> yn rhy agos at yr adeilad neu rwystro llwybrau</a:t>
            </a:r>
            <a:endParaRPr lang="en-US" sz="1600" b="0" strike="noStrike" spc="-1">
              <a:latin typeface="Arial"/>
            </a:endParaRPr>
          </a:p>
        </p:txBody>
      </p:sp>
      <p:sp>
        <p:nvSpPr>
          <p:cNvPr id="190" name="CustomShape 7"/>
          <p:cNvSpPr/>
          <p:nvPr/>
        </p:nvSpPr>
        <p:spPr>
          <a:xfrm>
            <a:off x="1227960" y="520740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Gadael</a:t>
            </a:r>
            <a:r>
              <a:rPr lang="en-GB" sz="1600" b="0" strike="noStrike" spc="-1">
                <a:solidFill>
                  <a:srgbClr val="404040"/>
                </a:solidFill>
                <a:latin typeface="Arial"/>
              </a:rPr>
              <a:t> y Man Ymgynnull</a:t>
            </a:r>
            <a:endParaRPr lang="en-US" sz="1600" b="0" strike="noStrike" spc="-1">
              <a:latin typeface="Arial"/>
            </a:endParaRPr>
          </a:p>
        </p:txBody>
      </p:sp>
      <p:sp>
        <p:nvSpPr>
          <p:cNvPr id="191" name="CustomShape 8">
            <a:extLst>
              <a:ext uri="{C183D7F6-B498-43B3-948B-1728B52AA6E4}">
                <adec:decorative xmlns:adec="http://schemas.microsoft.com/office/drawing/2017/decorative" val="1"/>
              </a:ext>
            </a:extLst>
          </p:cNvPr>
          <p:cNvSpPr/>
          <p:nvPr/>
        </p:nvSpPr>
        <p:spPr>
          <a:xfrm>
            <a:off x="845640" y="274140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2" name="CustomShape 9">
            <a:extLst>
              <a:ext uri="{C183D7F6-B498-43B3-948B-1728B52AA6E4}">
                <adec:decorative xmlns:adec="http://schemas.microsoft.com/office/drawing/2017/decorative" val="1"/>
              </a:ext>
            </a:extLst>
          </p:cNvPr>
          <p:cNvSpPr/>
          <p:nvPr/>
        </p:nvSpPr>
        <p:spPr>
          <a:xfrm>
            <a:off x="845640" y="197244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3" name="CustomShape 10">
            <a:extLst>
              <a:ext uri="{C183D7F6-B498-43B3-948B-1728B52AA6E4}">
                <adec:decorative xmlns:adec="http://schemas.microsoft.com/office/drawing/2017/decorative" val="1"/>
              </a:ext>
            </a:extLst>
          </p:cNvPr>
          <p:cNvSpPr/>
          <p:nvPr/>
        </p:nvSpPr>
        <p:spPr>
          <a:xfrm>
            <a:off x="845640" y="354672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4" name="CustomShape 11">
            <a:extLst>
              <a:ext uri="{C183D7F6-B498-43B3-948B-1728B52AA6E4}">
                <adec:decorative xmlns:adec="http://schemas.microsoft.com/office/drawing/2017/decorative" val="1"/>
              </a:ext>
            </a:extLst>
          </p:cNvPr>
          <p:cNvSpPr/>
          <p:nvPr/>
        </p:nvSpPr>
        <p:spPr>
          <a:xfrm>
            <a:off x="845640" y="444096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5" name="CustomShape 12">
            <a:extLst>
              <a:ext uri="{C183D7F6-B498-43B3-948B-1728B52AA6E4}">
                <adec:decorative xmlns:adec="http://schemas.microsoft.com/office/drawing/2017/decorative" val="1"/>
              </a:ext>
            </a:extLst>
          </p:cNvPr>
          <p:cNvSpPr/>
          <p:nvPr/>
        </p:nvSpPr>
        <p:spPr>
          <a:xfrm>
            <a:off x="845640" y="519120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grpSp>
        <p:nvGrpSpPr>
          <p:cNvPr id="196" name="Group 13">
            <a:extLst>
              <a:ext uri="{C183D7F6-B498-43B3-948B-1728B52AA6E4}">
                <adec:decorative xmlns:adec="http://schemas.microsoft.com/office/drawing/2017/decorative" val="1"/>
              </a:ext>
            </a:extLst>
          </p:cNvPr>
          <p:cNvGrpSpPr/>
          <p:nvPr/>
        </p:nvGrpSpPr>
        <p:grpSpPr>
          <a:xfrm>
            <a:off x="7063560" y="1824480"/>
            <a:ext cx="1887480" cy="3901320"/>
            <a:chOff x="7063560" y="1824480"/>
            <a:chExt cx="1887480" cy="3901320"/>
          </a:xfrm>
        </p:grpSpPr>
        <p:pic>
          <p:nvPicPr>
            <p:cNvPr id="197" name="Picture 2" descr="Llun o arwydd Man Lloches"/>
            <p:cNvPicPr/>
            <p:nvPr/>
          </p:nvPicPr>
          <p:blipFill>
            <a:blip r:embed="rId6"/>
            <a:srcRect l="14816" r="15486"/>
            <a:stretch/>
          </p:blipFill>
          <p:spPr>
            <a:xfrm>
              <a:off x="7390800" y="1824480"/>
              <a:ext cx="1232640" cy="1769400"/>
            </a:xfrm>
            <a:prstGeom prst="rect">
              <a:avLst/>
            </a:prstGeom>
            <a:ln>
              <a:noFill/>
            </a:ln>
          </p:spPr>
        </p:pic>
        <p:sp>
          <p:nvSpPr>
            <p:cNvPr id="198" name="CustomShape 14"/>
            <p:cNvSpPr/>
            <p:nvPr/>
          </p:nvSpPr>
          <p:spPr>
            <a:xfrm>
              <a:off x="7063560" y="3641040"/>
              <a:ext cx="1887480" cy="2084760"/>
            </a:xfrm>
            <a:prstGeom prst="rect">
              <a:avLst/>
            </a:prstGeom>
            <a:solidFill>
              <a:srgbClr val="FFFFFF"/>
            </a:solidFill>
            <a:ln>
              <a:solidFill>
                <a:srgbClr val="0070C0"/>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1"/>
                </a:spcAft>
              </a:pPr>
              <a:r>
                <a:rPr lang="en-GB" sz="1400" b="1" strike="noStrike" spc="-1" err="1">
                  <a:solidFill>
                    <a:srgbClr val="000000"/>
                  </a:solidFill>
                  <a:latin typeface="Arial"/>
                </a:rPr>
                <a:t>Os</a:t>
              </a:r>
              <a:r>
                <a:rPr lang="en-GB" sz="1400" b="1" strike="noStrike" spc="-1">
                  <a:solidFill>
                    <a:srgbClr val="000000"/>
                  </a:solidFill>
                  <a:latin typeface="Arial"/>
                </a:rPr>
                <a:t> </a:t>
              </a:r>
              <a:r>
                <a:rPr lang="en-GB" sz="1400" b="1" strike="noStrike" spc="-1" err="1">
                  <a:solidFill>
                    <a:srgbClr val="000000"/>
                  </a:solidFill>
                  <a:latin typeface="Arial"/>
                </a:rPr>
                <a:t>na</a:t>
              </a:r>
              <a:r>
                <a:rPr lang="en-GB" sz="1400" b="1" strike="noStrike" spc="-1">
                  <a:solidFill>
                    <a:srgbClr val="000000"/>
                  </a:solidFill>
                  <a:latin typeface="Arial"/>
                </a:rPr>
                <a:t> </a:t>
              </a:r>
              <a:r>
                <a:rPr lang="en-GB" sz="1400" b="1" strike="noStrike" spc="-1" err="1">
                  <a:solidFill>
                    <a:srgbClr val="000000"/>
                  </a:solidFill>
                  <a:latin typeface="Arial"/>
                </a:rPr>
                <a:t>allwch</a:t>
              </a:r>
              <a:r>
                <a:rPr lang="en-GB" sz="1400" b="1" strike="noStrike" spc="-1">
                  <a:solidFill>
                    <a:srgbClr val="000000"/>
                  </a:solidFill>
                  <a:latin typeface="Arial"/>
                </a:rPr>
                <a:t> </a:t>
              </a:r>
              <a:r>
                <a:rPr lang="en-GB" sz="1400" b="1" strike="noStrike" spc="-1" err="1">
                  <a:solidFill>
                    <a:srgbClr val="000000"/>
                  </a:solidFill>
                  <a:latin typeface="Arial"/>
                </a:rPr>
                <a:t>adael</a:t>
              </a:r>
              <a:r>
                <a:rPr lang="en-GB" sz="1400" b="1" strike="noStrike" spc="-1">
                  <a:solidFill>
                    <a:srgbClr val="000000"/>
                  </a:solidFill>
                  <a:latin typeface="Arial"/>
                </a:rPr>
                <a:t> </a:t>
              </a:r>
              <a:r>
                <a:rPr lang="en-GB" sz="1400" b="1" strike="noStrike" spc="-1" err="1">
                  <a:solidFill>
                    <a:srgbClr val="000000"/>
                  </a:solidFill>
                  <a:latin typeface="Arial"/>
                </a:rPr>
                <a:t>yr</a:t>
              </a:r>
              <a:r>
                <a:rPr lang="en-GB" sz="1400" b="1" strike="noStrike" spc="-1">
                  <a:solidFill>
                    <a:srgbClr val="000000"/>
                  </a:solidFill>
                  <a:latin typeface="Arial"/>
                </a:rPr>
                <a:t> </a:t>
              </a:r>
              <a:r>
                <a:rPr lang="en-GB" sz="1400" b="1" strike="noStrike" spc="-1" err="1">
                  <a:solidFill>
                    <a:srgbClr val="000000"/>
                  </a:solidFill>
                  <a:latin typeface="Arial"/>
                </a:rPr>
                <a:t>adeilad</a:t>
              </a:r>
              <a:r>
                <a:rPr lang="en-GB" sz="1400" b="1" strike="noStrike" spc="-1">
                  <a:solidFill>
                    <a:srgbClr val="000000"/>
                  </a:solidFill>
                  <a:latin typeface="Arial"/>
                </a:rPr>
                <a:t> </a:t>
              </a:r>
              <a:r>
                <a:rPr lang="en-GB" sz="1400" b="1" strike="noStrike" spc="-1" err="1">
                  <a:solidFill>
                    <a:srgbClr val="000000"/>
                  </a:solidFill>
                  <a:latin typeface="Arial"/>
                </a:rPr>
                <a:t>trwy</a:t>
              </a:r>
              <a:r>
                <a:rPr lang="en-GB" sz="1400" b="1" strike="noStrike" spc="-1">
                  <a:solidFill>
                    <a:srgbClr val="000000"/>
                  </a:solidFill>
                  <a:latin typeface="Arial"/>
                </a:rPr>
                <a:t> </a:t>
              </a:r>
              <a:r>
                <a:rPr lang="en-GB" sz="1400" b="1" strike="noStrike" spc="-1" err="1">
                  <a:solidFill>
                    <a:srgbClr val="000000"/>
                  </a:solidFill>
                  <a:latin typeface="Arial"/>
                </a:rPr>
                <a:t>ddefnyddio'r</a:t>
              </a:r>
              <a:r>
                <a:rPr lang="en-GB" sz="1400" b="1" strike="noStrike" spc="-1">
                  <a:solidFill>
                    <a:srgbClr val="000000"/>
                  </a:solidFill>
                  <a:latin typeface="Arial"/>
                </a:rPr>
                <a:t> </a:t>
              </a:r>
              <a:r>
                <a:rPr lang="en-GB" sz="1400" b="1" strike="noStrike" spc="-1" err="1">
                  <a:solidFill>
                    <a:srgbClr val="000000"/>
                  </a:solidFill>
                  <a:latin typeface="Arial"/>
                </a:rPr>
                <a:t>grisiau</a:t>
              </a:r>
              <a:r>
                <a:rPr lang="en-GB" sz="1400" b="1" strike="noStrike" spc="-1">
                  <a:solidFill>
                    <a:srgbClr val="000000"/>
                  </a:solidFill>
                  <a:latin typeface="Arial"/>
                </a:rPr>
                <a:t> </a:t>
              </a:r>
              <a:r>
                <a:rPr lang="en-GB" sz="1400" b="1" strike="noStrike" spc="-1" err="1">
                  <a:solidFill>
                    <a:srgbClr val="000000"/>
                  </a:solidFill>
                  <a:latin typeface="Arial"/>
                </a:rPr>
                <a:t>ewch</a:t>
              </a:r>
              <a:r>
                <a:rPr lang="en-GB" sz="1400" b="1" strike="noStrike" spc="-1">
                  <a:solidFill>
                    <a:srgbClr val="000000"/>
                  </a:solidFill>
                  <a:latin typeface="Arial"/>
                </a:rPr>
                <a:t> </a:t>
              </a:r>
              <a:r>
                <a:rPr lang="en-GB" sz="1400" b="1" strike="noStrike" spc="-1" err="1">
                  <a:solidFill>
                    <a:srgbClr val="000000"/>
                  </a:solidFill>
                  <a:latin typeface="Arial"/>
                </a:rPr>
                <a:t>i</a:t>
              </a:r>
              <a:r>
                <a:rPr lang="en-GB" sz="1400" b="1" strike="noStrike" spc="-1">
                  <a:solidFill>
                    <a:srgbClr val="000000"/>
                  </a:solidFill>
                  <a:latin typeface="Arial"/>
                </a:rPr>
                <a:t> Fan Aros </a:t>
              </a:r>
              <a:r>
                <a:rPr lang="en-GB" sz="1400" b="1" strike="noStrike" spc="-1" err="1">
                  <a:solidFill>
                    <a:srgbClr val="000000"/>
                  </a:solidFill>
                  <a:latin typeface="Arial"/>
                </a:rPr>
                <a:t>Diogel</a:t>
              </a:r>
              <a:endParaRPr lang="en-US" sz="1400" b="0" strike="noStrike" spc="-1" err="1">
                <a:latin typeface="Arial"/>
              </a:endParaRPr>
            </a:p>
            <a:p>
              <a:pPr algn="ctr">
                <a:lnSpc>
                  <a:spcPct val="100000"/>
                </a:lnSpc>
              </a:pPr>
              <a:r>
                <a:rPr lang="en-GB" sz="1400" b="0" strike="noStrike" spc="-1" err="1">
                  <a:solidFill>
                    <a:srgbClr val="000000"/>
                  </a:solidFill>
                  <a:latin typeface="Arial"/>
                </a:rPr>
                <a:t>Ewch</a:t>
              </a:r>
              <a:r>
                <a:rPr lang="en-GB" sz="1400" b="0" strike="noStrike" spc="-1">
                  <a:solidFill>
                    <a:srgbClr val="000000"/>
                  </a:solidFill>
                  <a:latin typeface="Arial"/>
                </a:rPr>
                <a:t> </a:t>
              </a:r>
              <a:r>
                <a:rPr lang="en-GB" sz="1400" b="0" strike="noStrike" spc="-1" err="1">
                  <a:solidFill>
                    <a:srgbClr val="000000"/>
                  </a:solidFill>
                  <a:latin typeface="Arial"/>
                </a:rPr>
                <a:t>i</a:t>
              </a:r>
              <a:r>
                <a:rPr lang="en-GB" sz="1400" b="0" strike="noStrike" spc="-1">
                  <a:solidFill>
                    <a:srgbClr val="000000"/>
                  </a:solidFill>
                  <a:latin typeface="Arial"/>
                </a:rPr>
                <a:t> </a:t>
              </a:r>
              <a:r>
                <a:rPr lang="en-GB" sz="1400" b="0" strike="noStrike" spc="-1" err="1">
                  <a:solidFill>
                    <a:srgbClr val="000000"/>
                  </a:solidFill>
                  <a:latin typeface="Arial"/>
                </a:rPr>
                <a:t>Wefan</a:t>
              </a:r>
              <a:r>
                <a:rPr lang="en-GB" sz="1400" b="0" strike="noStrike" spc="-1">
                  <a:solidFill>
                    <a:srgbClr val="000000"/>
                  </a:solidFill>
                  <a:latin typeface="Arial"/>
                </a:rPr>
                <a:t> y </a:t>
              </a:r>
              <a:r>
                <a:rPr lang="en-GB" sz="1400" b="0" strike="noStrike" spc="-1" err="1">
                  <a:solidFill>
                    <a:srgbClr val="000000"/>
                  </a:solidFill>
                  <a:latin typeface="Arial"/>
                </a:rPr>
                <a:t>Gwasanaethau</a:t>
              </a:r>
              <a:r>
                <a:rPr lang="en-GB" sz="1400" b="0" strike="noStrike" spc="-1">
                  <a:solidFill>
                    <a:srgbClr val="000000"/>
                  </a:solidFill>
                  <a:latin typeface="Arial"/>
                </a:rPr>
                <a:t> </a:t>
              </a:r>
              <a:r>
                <a:rPr lang="en-GB" sz="1400" b="0" strike="noStrike" spc="-1" err="1">
                  <a:solidFill>
                    <a:srgbClr val="000000"/>
                  </a:solidFill>
                  <a:latin typeface="Arial"/>
                </a:rPr>
                <a:t>Anabledd</a:t>
              </a:r>
              <a:r>
                <a:rPr lang="en-GB" sz="1400" b="0" strike="noStrike" spc="-1">
                  <a:solidFill>
                    <a:srgbClr val="000000"/>
                  </a:solidFill>
                  <a:latin typeface="Arial"/>
                </a:rPr>
                <a:t> </a:t>
              </a:r>
              <a:r>
                <a:rPr lang="en-GB" sz="1400" b="0" strike="noStrike" spc="-1" err="1">
                  <a:solidFill>
                    <a:srgbClr val="000000"/>
                  </a:solidFill>
                  <a:latin typeface="Arial"/>
                </a:rPr>
                <a:t>i</a:t>
              </a:r>
              <a:r>
                <a:rPr lang="en-GB" sz="1400" b="0" strike="noStrike" spc="-1">
                  <a:solidFill>
                    <a:srgbClr val="000000"/>
                  </a:solidFill>
                  <a:latin typeface="Arial"/>
                </a:rPr>
                <a:t> </a:t>
              </a:r>
              <a:r>
                <a:rPr lang="en-GB" sz="1400" b="0" strike="noStrike" spc="-1" err="1">
                  <a:solidFill>
                    <a:srgbClr val="000000"/>
                  </a:solidFill>
                  <a:latin typeface="Arial"/>
                </a:rPr>
                <a:t>gael</a:t>
              </a:r>
              <a:r>
                <a:rPr lang="en-GB" sz="1400" b="0" strike="noStrike" spc="-1">
                  <a:solidFill>
                    <a:srgbClr val="000000"/>
                  </a:solidFill>
                  <a:latin typeface="Arial"/>
                </a:rPr>
                <a:t> </a:t>
              </a:r>
              <a:r>
                <a:rPr lang="en-GB" sz="1400" b="0" strike="noStrike" spc="-1" err="1">
                  <a:solidFill>
                    <a:srgbClr val="000000"/>
                  </a:solidFill>
                  <a:latin typeface="Arial"/>
                </a:rPr>
                <a:t>rhagor</a:t>
              </a:r>
              <a:r>
                <a:rPr lang="en-GB" sz="1400" b="0" strike="noStrike" spc="-1">
                  <a:solidFill>
                    <a:srgbClr val="000000"/>
                  </a:solidFill>
                  <a:latin typeface="Arial"/>
                </a:rPr>
                <a:t> o </a:t>
              </a:r>
              <a:r>
                <a:rPr lang="en-GB" sz="1400" b="0" strike="noStrike" spc="-1" err="1">
                  <a:solidFill>
                    <a:srgbClr val="000000"/>
                  </a:solidFill>
                  <a:latin typeface="Arial"/>
                </a:rPr>
                <a:t>wybodaeth</a:t>
              </a:r>
              <a:endParaRPr lang="en-US" sz="1400" b="0" strike="noStrike" spc="-1" err="1">
                <a:latin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 descr="Image"/>
          <p:cNvPicPr/>
          <p:nvPr/>
        </p:nvPicPr>
        <p:blipFill>
          <a:blip r:embed="rId3"/>
          <a:stretch/>
        </p:blipFill>
        <p:spPr>
          <a:xfrm>
            <a:off x="6027480" y="0"/>
            <a:ext cx="2324160" cy="6857640"/>
          </a:xfrm>
          <a:prstGeom prst="rect">
            <a:avLst/>
          </a:prstGeom>
          <a:ln w="12600">
            <a:noFill/>
          </a:ln>
        </p:spPr>
      </p:pic>
      <p:sp>
        <p:nvSpPr>
          <p:cNvPr id="200"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Atal / </a:t>
            </a:r>
            <a:r>
              <a:rPr kumimoji="0" lang="en-GB" sz="2400" b="1" i="0" u="none" strike="noStrike" kern="1200" cap="none" spc="-1" normalizeH="0" baseline="0" noProof="0" err="1">
                <a:ln>
                  <a:noFill/>
                </a:ln>
                <a:solidFill>
                  <a:srgbClr val="003973"/>
                </a:solidFill>
                <a:effectLst/>
                <a:uLnTx/>
                <a:uFillTx/>
                <a:latin typeface="Arial"/>
                <a:ea typeface="+mn-ea"/>
                <a:cs typeface="+mn-cs"/>
              </a:rPr>
              <a:t>Rhagofalon</a:t>
            </a:r>
            <a:r>
              <a:rPr kumimoji="0" lang="en-GB" sz="2400" b="1" i="0" u="none" strike="noStrike" kern="1200" cap="none" spc="-1" normalizeH="0" baseline="0" noProof="0">
                <a:ln>
                  <a:noFill/>
                </a:ln>
                <a:solidFill>
                  <a:srgbClr val="003973"/>
                </a:solidFill>
                <a:effectLst/>
                <a:uLnTx/>
                <a:uFillTx/>
                <a:latin typeface="Arial"/>
                <a:ea typeface="+mn-ea"/>
                <a:cs typeface="+mn-cs"/>
              </a:rPr>
              <a:t> Tân</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01"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02" name="CustomShape 2"/>
          <p:cNvSpPr/>
          <p:nvPr/>
        </p:nvSpPr>
        <p:spPr>
          <a:xfrm>
            <a:off x="720000" y="1440000"/>
            <a:ext cx="2842200" cy="43293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tabLst>
                <a:tab pos="0" algn="l"/>
              </a:tabLst>
            </a:pPr>
            <a:r>
              <a:rPr lang="cy-GB" sz="1800" b="1" strike="noStrike" spc="-1">
                <a:solidFill>
                  <a:srgbClr val="404040"/>
                </a:solidFill>
                <a:latin typeface="Arial"/>
              </a:rPr>
              <a:t>Dysgwch am y canlynol:</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Cynllun yr adeilad </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Llwybrau Allanfa Dân</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Lleoliadau Pwynt Galwad</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Ffonau Argyfwng</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Mannau Aros Diogel</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Hysbysiadau Ymateb i Dân</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Mannau Ymgynnull</a:t>
            </a:r>
            <a:endParaRPr lang="en-US" sz="1800" b="0" strike="noStrike" spc="-1">
              <a:latin typeface="Arial"/>
            </a:endParaRPr>
          </a:p>
          <a:p>
            <a:pPr>
              <a:lnSpc>
                <a:spcPct val="90000"/>
              </a:lnSpc>
              <a:spcBef>
                <a:spcPts val="1001"/>
              </a:spcBef>
              <a:tabLst>
                <a:tab pos="0" algn="l"/>
              </a:tabLst>
            </a:pPr>
            <a:endParaRPr lang="en-US" sz="1800" b="0" strike="noStrike" spc="-1">
              <a:latin typeface="Arial"/>
            </a:endParaRPr>
          </a:p>
        </p:txBody>
      </p:sp>
      <p:grpSp>
        <p:nvGrpSpPr>
          <p:cNvPr id="203" name="Group 3">
            <a:extLst>
              <a:ext uri="{C183D7F6-B498-43B3-948B-1728B52AA6E4}">
                <adec:decorative xmlns:adec="http://schemas.microsoft.com/office/drawing/2017/decorative" val="1"/>
              </a:ext>
            </a:extLst>
          </p:cNvPr>
          <p:cNvGrpSpPr/>
          <p:nvPr/>
        </p:nvGrpSpPr>
        <p:grpSpPr>
          <a:xfrm>
            <a:off x="3322800" y="720000"/>
            <a:ext cx="4885200" cy="5960520"/>
            <a:chOff x="3322800" y="720000"/>
            <a:chExt cx="4885200" cy="5960520"/>
          </a:xfrm>
        </p:grpSpPr>
        <p:grpSp>
          <p:nvGrpSpPr>
            <p:cNvPr id="204" name="Group 4"/>
            <p:cNvGrpSpPr/>
            <p:nvPr/>
          </p:nvGrpSpPr>
          <p:grpSpPr>
            <a:xfrm>
              <a:off x="5181120" y="4753440"/>
              <a:ext cx="1902960" cy="1927080"/>
              <a:chOff x="5181120" y="4753440"/>
              <a:chExt cx="1902960" cy="1927080"/>
            </a:xfrm>
          </p:grpSpPr>
          <p:pic>
            <p:nvPicPr>
              <p:cNvPr id="205" name="Picture 4" descr="Llun o arwydd glas Drws Tân Cadwch ar Gau"/>
              <p:cNvPicPr/>
              <p:nvPr/>
            </p:nvPicPr>
            <p:blipFill>
              <a:blip r:embed="rId5"/>
              <a:srcRect l="7642" t="7557" r="7529" b="7444"/>
              <a:stretch/>
            </p:blipFill>
            <p:spPr>
              <a:xfrm>
                <a:off x="5509080" y="4753440"/>
                <a:ext cx="1079640" cy="1079640"/>
              </a:xfrm>
              <a:prstGeom prst="rect">
                <a:avLst/>
              </a:prstGeom>
              <a:ln>
                <a:noFill/>
              </a:ln>
            </p:spPr>
          </p:pic>
          <p:sp>
            <p:nvSpPr>
              <p:cNvPr id="206" name="CustomShape 5"/>
              <p:cNvSpPr/>
              <p:nvPr/>
            </p:nvSpPr>
            <p:spPr>
              <a:xfrm>
                <a:off x="5181120" y="5873040"/>
                <a:ext cx="1902960" cy="807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400" b="1" strike="noStrike" spc="-1">
                    <a:solidFill>
                      <a:srgbClr val="404040"/>
                    </a:solidFill>
                    <a:latin typeface="Arial"/>
                  </a:rPr>
                  <a:t>Arwyddion Gorfodol:  </a:t>
                </a:r>
                <a:r>
                  <a:rPr lang="en-US" sz="1400" b="0" strike="noStrike" spc="-1">
                    <a:solidFill>
                      <a:srgbClr val="404040"/>
                    </a:solidFill>
                    <a:latin typeface="Arial"/>
                  </a:rPr>
                  <a:t>Mae'n rhaid i chi wneud yr hyn mae'r arwydd yn ei ddweud</a:t>
                </a:r>
                <a:endParaRPr lang="en-US" sz="1400" b="0" strike="noStrike" spc="-1">
                  <a:latin typeface="Arial"/>
                </a:endParaRPr>
              </a:p>
            </p:txBody>
          </p:sp>
        </p:grpSp>
        <p:grpSp>
          <p:nvGrpSpPr>
            <p:cNvPr id="207" name="Group 6"/>
            <p:cNvGrpSpPr/>
            <p:nvPr/>
          </p:nvGrpSpPr>
          <p:grpSpPr>
            <a:xfrm>
              <a:off x="3322800" y="4152960"/>
              <a:ext cx="1550520" cy="2142360"/>
              <a:chOff x="3322800" y="4152960"/>
              <a:chExt cx="1550520" cy="2142360"/>
            </a:xfrm>
          </p:grpSpPr>
          <p:pic>
            <p:nvPicPr>
              <p:cNvPr id="208" name="irc_mi" descr="Llun o arwydd Man Ymgynnull Tân"/>
              <p:cNvPicPr/>
              <p:nvPr/>
            </p:nvPicPr>
            <p:blipFill>
              <a:blip r:embed="rId6"/>
              <a:stretch/>
            </p:blipFill>
            <p:spPr>
              <a:xfrm>
                <a:off x="3581280" y="4152960"/>
                <a:ext cx="1033200" cy="1180440"/>
              </a:xfrm>
              <a:prstGeom prst="rect">
                <a:avLst/>
              </a:prstGeom>
              <a:ln>
                <a:noFill/>
              </a:ln>
            </p:spPr>
          </p:pic>
          <p:sp>
            <p:nvSpPr>
              <p:cNvPr id="209" name="CustomShape 7"/>
              <p:cNvSpPr/>
              <p:nvPr/>
            </p:nvSpPr>
            <p:spPr>
              <a:xfrm>
                <a:off x="3322800" y="5408640"/>
                <a:ext cx="1550520" cy="8866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400" b="1" strike="noStrike" spc="-1">
                    <a:solidFill>
                      <a:srgbClr val="404040"/>
                    </a:solidFill>
                    <a:latin typeface="Arial"/>
                  </a:rPr>
                  <a:t>Man Ymgynnull:  </a:t>
                </a:r>
                <a:r>
                  <a:rPr lang="en-US" sz="1400" b="0" strike="noStrike" spc="-1">
                    <a:solidFill>
                      <a:srgbClr val="404040"/>
                    </a:solidFill>
                    <a:latin typeface="Arial"/>
                  </a:rPr>
                  <a:t>Ble i aros yn ddiogel ar ôl gadael adeilad</a:t>
                </a:r>
                <a:endParaRPr lang="en-US" sz="1400" b="0" strike="noStrike" spc="-1">
                  <a:latin typeface="Arial"/>
                </a:endParaRPr>
              </a:p>
            </p:txBody>
          </p:sp>
        </p:grpSp>
        <p:grpSp>
          <p:nvGrpSpPr>
            <p:cNvPr id="210" name="Group 8"/>
            <p:cNvGrpSpPr/>
            <p:nvPr/>
          </p:nvGrpSpPr>
          <p:grpSpPr>
            <a:xfrm>
              <a:off x="5699520" y="2642400"/>
              <a:ext cx="2508480" cy="1539360"/>
              <a:chOff x="5699520" y="2642400"/>
              <a:chExt cx="2508480" cy="1539360"/>
            </a:xfrm>
          </p:grpSpPr>
          <p:sp>
            <p:nvSpPr>
              <p:cNvPr id="211" name="CustomShape 9"/>
              <p:cNvSpPr/>
              <p:nvPr/>
            </p:nvSpPr>
            <p:spPr>
              <a:xfrm>
                <a:off x="6791400" y="2642400"/>
                <a:ext cx="1416600" cy="7509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400" b="1" strike="noStrike" spc="-1" err="1">
                    <a:solidFill>
                      <a:srgbClr val="404040"/>
                    </a:solidFill>
                    <a:latin typeface="Arial"/>
                  </a:rPr>
                  <a:t>Hysbysiadau</a:t>
                </a:r>
                <a:r>
                  <a:rPr lang="en-US" sz="1400" b="1" strike="noStrike" spc="-1">
                    <a:solidFill>
                      <a:srgbClr val="404040"/>
                    </a:solidFill>
                    <a:latin typeface="Arial"/>
                  </a:rPr>
                  <a:t> </a:t>
                </a:r>
                <a:r>
                  <a:rPr lang="en-US" sz="1400" b="1" strike="noStrike" spc="-1" err="1">
                    <a:solidFill>
                      <a:srgbClr val="404040"/>
                    </a:solidFill>
                    <a:latin typeface="Arial"/>
                  </a:rPr>
                  <a:t>Ymateb</a:t>
                </a:r>
                <a:r>
                  <a:rPr lang="en-US" sz="1400" b="1" strike="noStrike" spc="-1">
                    <a:solidFill>
                      <a:srgbClr val="404040"/>
                    </a:solidFill>
                    <a:latin typeface="Arial"/>
                  </a:rPr>
                  <a:t> </a:t>
                </a:r>
                <a:r>
                  <a:rPr lang="en-US" sz="1400" b="1" strike="noStrike" spc="-1" err="1">
                    <a:solidFill>
                      <a:srgbClr val="404040"/>
                    </a:solidFill>
                    <a:latin typeface="Arial"/>
                  </a:rPr>
                  <a:t>i</a:t>
                </a:r>
                <a:r>
                  <a:rPr lang="en-US" sz="1400" b="1" strike="noStrike" spc="-1">
                    <a:solidFill>
                      <a:srgbClr val="404040"/>
                    </a:solidFill>
                    <a:latin typeface="Arial"/>
                  </a:rPr>
                  <a:t> </a:t>
                </a:r>
                <a:r>
                  <a:rPr lang="en-US" sz="1400" b="1" strike="noStrike" spc="-1" err="1">
                    <a:solidFill>
                      <a:srgbClr val="404040"/>
                    </a:solidFill>
                    <a:latin typeface="Arial"/>
                  </a:rPr>
                  <a:t>Dân</a:t>
                </a:r>
                <a:r>
                  <a:rPr lang="en-US" sz="1400" b="1" strike="noStrike" spc="-1">
                    <a:solidFill>
                      <a:srgbClr val="404040"/>
                    </a:solidFill>
                    <a:latin typeface="Arial"/>
                  </a:rPr>
                  <a:t>:  </a:t>
                </a:r>
                <a:endParaRPr lang="en-US" sz="1400" b="0" strike="noStrike" spc="-1">
                  <a:latin typeface="Arial"/>
                </a:endParaRPr>
              </a:p>
              <a:p>
                <a:pPr>
                  <a:lnSpc>
                    <a:spcPct val="100000"/>
                  </a:lnSpc>
                </a:pPr>
                <a:r>
                  <a:rPr lang="en-US" sz="1400" b="0" strike="noStrike" spc="-1" err="1">
                    <a:solidFill>
                      <a:srgbClr val="404040"/>
                    </a:solidFill>
                    <a:latin typeface="Arial"/>
                  </a:rPr>
                  <a:t>Maent</a:t>
                </a:r>
                <a:r>
                  <a:rPr lang="en-US" sz="1400" b="0" strike="noStrike" spc="-1">
                    <a:solidFill>
                      <a:srgbClr val="404040"/>
                    </a:solidFill>
                    <a:latin typeface="Arial"/>
                  </a:rPr>
                  <a:t> </a:t>
                </a:r>
                <a:r>
                  <a:rPr lang="en-US" sz="1400" b="0" strike="noStrike" spc="-1" err="1">
                    <a:solidFill>
                      <a:srgbClr val="404040"/>
                    </a:solidFill>
                    <a:latin typeface="Arial"/>
                  </a:rPr>
                  <a:t>i'w</a:t>
                </a:r>
                <a:r>
                  <a:rPr lang="en-US" sz="1400" b="0" strike="noStrike" spc="-1">
                    <a:solidFill>
                      <a:srgbClr val="404040"/>
                    </a:solidFill>
                    <a:latin typeface="Arial"/>
                  </a:rPr>
                  <a:t> </a:t>
                </a:r>
                <a:r>
                  <a:rPr lang="en-US" sz="1400" b="0" strike="noStrike" spc="-1" err="1">
                    <a:solidFill>
                      <a:srgbClr val="404040"/>
                    </a:solidFill>
                    <a:latin typeface="Arial"/>
                  </a:rPr>
                  <a:t>gweld</a:t>
                </a:r>
                <a:r>
                  <a:rPr lang="en-US" sz="1400" b="0" strike="noStrike" spc="-1">
                    <a:solidFill>
                      <a:srgbClr val="404040"/>
                    </a:solidFill>
                    <a:latin typeface="Arial"/>
                  </a:rPr>
                  <a:t> </a:t>
                </a:r>
                <a:r>
                  <a:rPr lang="en-US" sz="1400" b="0" strike="noStrike" spc="-1" err="1">
                    <a:solidFill>
                      <a:srgbClr val="404040"/>
                    </a:solidFill>
                    <a:latin typeface="Arial"/>
                  </a:rPr>
                  <a:t>ym</a:t>
                </a:r>
                <a:r>
                  <a:rPr lang="en-US" sz="1400" b="0" strike="noStrike" spc="-1">
                    <a:solidFill>
                      <a:srgbClr val="404040"/>
                    </a:solidFill>
                    <a:latin typeface="Arial"/>
                  </a:rPr>
                  <a:t> </a:t>
                </a:r>
                <a:r>
                  <a:rPr lang="en-US" sz="1400" b="0" strike="noStrike" spc="-1" err="1">
                    <a:solidFill>
                      <a:srgbClr val="404040"/>
                    </a:solidFill>
                    <a:latin typeface="Arial"/>
                  </a:rPr>
                  <a:t>mhob</a:t>
                </a:r>
                <a:r>
                  <a:rPr lang="en-US" sz="1400" b="0" strike="noStrike" spc="-1">
                    <a:solidFill>
                      <a:srgbClr val="404040"/>
                    </a:solidFill>
                    <a:latin typeface="Arial"/>
                  </a:rPr>
                  <a:t> </a:t>
                </a:r>
                <a:r>
                  <a:rPr lang="en-US" sz="1400" b="0" strike="noStrike" spc="-1" err="1">
                    <a:solidFill>
                      <a:srgbClr val="404040"/>
                    </a:solidFill>
                    <a:latin typeface="Arial"/>
                  </a:rPr>
                  <a:t>adeilad</a:t>
                </a:r>
                <a:r>
                  <a:rPr lang="en-US" sz="1400" b="0" strike="noStrike" spc="-1">
                    <a:solidFill>
                      <a:srgbClr val="404040"/>
                    </a:solidFill>
                    <a:latin typeface="Arial"/>
                  </a:rPr>
                  <a:t>. Maen </a:t>
                </a:r>
                <a:r>
                  <a:rPr lang="en-US" sz="1400" b="0" strike="noStrike" spc="-1" err="1">
                    <a:solidFill>
                      <a:srgbClr val="404040"/>
                    </a:solidFill>
                    <a:latin typeface="Arial"/>
                  </a:rPr>
                  <a:t>nhw'n</a:t>
                </a:r>
                <a:r>
                  <a:rPr lang="en-US" sz="1400" b="0" strike="noStrike" spc="-1">
                    <a:solidFill>
                      <a:srgbClr val="404040"/>
                    </a:solidFill>
                    <a:latin typeface="Arial"/>
                  </a:rPr>
                  <a:t> </a:t>
                </a:r>
                <a:r>
                  <a:rPr lang="en-US" sz="1400" b="0" strike="noStrike" spc="-1" err="1">
                    <a:solidFill>
                      <a:srgbClr val="404040"/>
                    </a:solidFill>
                    <a:latin typeface="Arial"/>
                  </a:rPr>
                  <a:t>darparu</a:t>
                </a:r>
                <a:r>
                  <a:rPr lang="en-US" sz="1400" b="0" strike="noStrike" spc="-1">
                    <a:solidFill>
                      <a:srgbClr val="404040"/>
                    </a:solidFill>
                    <a:latin typeface="Arial"/>
                  </a:rPr>
                  <a:t> </a:t>
                </a:r>
                <a:r>
                  <a:rPr lang="en-US" sz="1400" b="0" strike="noStrike" spc="-1" err="1">
                    <a:solidFill>
                      <a:srgbClr val="404040"/>
                    </a:solidFill>
                    <a:latin typeface="Arial"/>
                  </a:rPr>
                  <a:t>gwybodaeth</a:t>
                </a:r>
                <a:r>
                  <a:rPr lang="en-US" sz="1400" b="0" strike="noStrike" spc="-1">
                    <a:solidFill>
                      <a:srgbClr val="404040"/>
                    </a:solidFill>
                    <a:latin typeface="Arial"/>
                  </a:rPr>
                  <a:t> </a:t>
                </a:r>
                <a:r>
                  <a:rPr lang="en-US" sz="1400" b="0" strike="noStrike" spc="-1" err="1">
                    <a:solidFill>
                      <a:srgbClr val="404040"/>
                    </a:solidFill>
                    <a:latin typeface="Arial"/>
                  </a:rPr>
                  <a:t>diogelwch</a:t>
                </a:r>
                <a:r>
                  <a:rPr lang="en-US" sz="1400" b="0" strike="noStrike" spc="-1">
                    <a:solidFill>
                      <a:srgbClr val="404040"/>
                    </a:solidFill>
                    <a:latin typeface="Arial"/>
                  </a:rPr>
                  <a:t> </a:t>
                </a:r>
                <a:r>
                  <a:rPr lang="en-US" sz="1400" b="0" strike="noStrike" spc="-1" err="1">
                    <a:solidFill>
                      <a:srgbClr val="404040"/>
                    </a:solidFill>
                    <a:latin typeface="Arial"/>
                  </a:rPr>
                  <a:t>tân</a:t>
                </a:r>
                <a:r>
                  <a:rPr lang="en-US" sz="1400" b="0" strike="noStrike" spc="-1">
                    <a:solidFill>
                      <a:srgbClr val="404040"/>
                    </a:solidFill>
                    <a:latin typeface="Arial"/>
                  </a:rPr>
                  <a:t> </a:t>
                </a:r>
                <a:r>
                  <a:rPr lang="en-US" sz="1400" b="0" strike="noStrike" spc="-1" err="1">
                    <a:solidFill>
                      <a:srgbClr val="404040"/>
                    </a:solidFill>
                    <a:latin typeface="Arial"/>
                  </a:rPr>
                  <a:t>gyffredinol</a:t>
                </a:r>
                <a:endParaRPr lang="en-US" sz="1400" b="0" strike="noStrike" spc="-1" err="1">
                  <a:latin typeface="Arial"/>
                </a:endParaRPr>
              </a:p>
            </p:txBody>
          </p:sp>
          <p:pic>
            <p:nvPicPr>
              <p:cNvPr id="212" name="Picture 15" descr="Llun o arwydd Hysbysiad Ymateb i Dân"/>
              <p:cNvPicPr/>
              <p:nvPr/>
            </p:nvPicPr>
            <p:blipFill>
              <a:blip r:embed="rId7"/>
              <a:stretch/>
            </p:blipFill>
            <p:spPr>
              <a:xfrm>
                <a:off x="5699520" y="2667240"/>
                <a:ext cx="1010520" cy="1514520"/>
              </a:xfrm>
              <a:prstGeom prst="rect">
                <a:avLst/>
              </a:prstGeom>
              <a:ln>
                <a:solidFill>
                  <a:srgbClr val="D9D9D9"/>
                </a:solidFill>
              </a:ln>
            </p:spPr>
          </p:pic>
        </p:grpSp>
        <p:grpSp>
          <p:nvGrpSpPr>
            <p:cNvPr id="213" name="Group 10"/>
            <p:cNvGrpSpPr/>
            <p:nvPr/>
          </p:nvGrpSpPr>
          <p:grpSpPr>
            <a:xfrm>
              <a:off x="5509080" y="720000"/>
              <a:ext cx="2140560" cy="1384200"/>
              <a:chOff x="5509080" y="720000"/>
              <a:chExt cx="2140560" cy="1384200"/>
            </a:xfrm>
          </p:grpSpPr>
          <p:sp>
            <p:nvSpPr>
              <p:cNvPr id="214" name="CustomShape 11"/>
              <p:cNvSpPr/>
              <p:nvPr/>
            </p:nvSpPr>
            <p:spPr>
              <a:xfrm>
                <a:off x="6480360" y="743040"/>
                <a:ext cx="1169280" cy="794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400" b="1" strike="noStrike" spc="-1">
                    <a:solidFill>
                      <a:srgbClr val="404040"/>
                    </a:solidFill>
                    <a:latin typeface="Arial"/>
                  </a:rPr>
                  <a:t>Man Aros Diogel:  </a:t>
                </a:r>
                <a:r>
                  <a:rPr lang="en-US" sz="1400" b="0" strike="noStrike" spc="-1">
                    <a:solidFill>
                      <a:srgbClr val="404040"/>
                    </a:solidFill>
                    <a:latin typeface="Arial"/>
                  </a:rPr>
                  <a:t>Yn cynnwys manylion am beth i'w wneud</a:t>
                </a:r>
                <a:endParaRPr lang="en-US" sz="1400" b="0" strike="noStrike" spc="-1">
                  <a:latin typeface="Arial"/>
                </a:endParaRPr>
              </a:p>
            </p:txBody>
          </p:sp>
          <p:pic>
            <p:nvPicPr>
              <p:cNvPr id="215" name="Picture 2" descr="Llun o arwydd Man Lloches"/>
              <p:cNvPicPr/>
              <p:nvPr/>
            </p:nvPicPr>
            <p:blipFill>
              <a:blip r:embed="rId8"/>
              <a:srcRect l="14814" r="15491"/>
              <a:stretch/>
            </p:blipFill>
            <p:spPr>
              <a:xfrm>
                <a:off x="5509080" y="720000"/>
                <a:ext cx="889200" cy="1384200"/>
              </a:xfrm>
              <a:prstGeom prst="rect">
                <a:avLst/>
              </a:prstGeom>
              <a:ln>
                <a:noFill/>
              </a:ln>
            </p:spPr>
          </p:pic>
        </p:grpSp>
        <p:grpSp>
          <p:nvGrpSpPr>
            <p:cNvPr id="216" name="Group 12"/>
            <p:cNvGrpSpPr/>
            <p:nvPr/>
          </p:nvGrpSpPr>
          <p:grpSpPr>
            <a:xfrm>
              <a:off x="3638160" y="1745280"/>
              <a:ext cx="1542600" cy="970200"/>
              <a:chOff x="3638160" y="1745280"/>
              <a:chExt cx="1542600" cy="970200"/>
            </a:xfrm>
          </p:grpSpPr>
          <p:pic>
            <p:nvPicPr>
              <p:cNvPr id="217" name="Picture 4" descr="Llun arwydd allanfa dân gwyrdd"/>
              <p:cNvPicPr/>
              <p:nvPr/>
            </p:nvPicPr>
            <p:blipFill>
              <a:blip r:embed="rId9"/>
              <a:srcRect l="3364" t="5518" r="2746" b="6727"/>
              <a:stretch/>
            </p:blipFill>
            <p:spPr>
              <a:xfrm>
                <a:off x="3776760" y="1745280"/>
                <a:ext cx="1265400" cy="641160"/>
              </a:xfrm>
              <a:prstGeom prst="rect">
                <a:avLst/>
              </a:prstGeom>
              <a:ln>
                <a:noFill/>
              </a:ln>
            </p:spPr>
          </p:pic>
          <p:sp>
            <p:nvSpPr>
              <p:cNvPr id="218" name="CustomShape 13"/>
              <p:cNvSpPr/>
              <p:nvPr/>
            </p:nvSpPr>
            <p:spPr>
              <a:xfrm>
                <a:off x="3638160" y="2432880"/>
                <a:ext cx="1542600" cy="2826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400" b="1" strike="noStrike" spc="-1">
                    <a:solidFill>
                      <a:srgbClr val="404040"/>
                    </a:solidFill>
                    <a:latin typeface="Arial"/>
                  </a:rPr>
                  <a:t>Arwyddion Allanfeydd Tân:  </a:t>
                </a:r>
                <a:r>
                  <a:rPr lang="en-US" sz="1400" b="0" strike="noStrike" spc="-1">
                    <a:solidFill>
                      <a:srgbClr val="404040"/>
                    </a:solidFill>
                    <a:latin typeface="Arial"/>
                  </a:rPr>
                  <a:t>Cyfarwyddyd ar sut i adael yr adeilad yn gyflym</a:t>
                </a:r>
                <a:endParaRPr lang="en-US" sz="1400" b="0" strike="noStrike" spc="-1">
                  <a:latin typeface="Aria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 descr="Image"/>
          <p:cNvPicPr/>
          <p:nvPr/>
        </p:nvPicPr>
        <p:blipFill>
          <a:blip r:embed="rId3"/>
          <a:stretch/>
        </p:blipFill>
        <p:spPr>
          <a:xfrm>
            <a:off x="6027480" y="0"/>
            <a:ext cx="2324160" cy="6857640"/>
          </a:xfrm>
          <a:prstGeom prst="rect">
            <a:avLst/>
          </a:prstGeom>
          <a:ln w="12600">
            <a:noFill/>
          </a:ln>
        </p:spPr>
      </p:pic>
      <p:sp>
        <p:nvSpPr>
          <p:cNvPr id="220"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Mannau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Aros</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Diogel</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21"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22" name="CustomShape 2"/>
          <p:cNvSpPr/>
          <p:nvPr/>
        </p:nvSpPr>
        <p:spPr>
          <a:xfrm>
            <a:off x="720000" y="1304280"/>
            <a:ext cx="4666320" cy="419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20000"/>
              </a:lnSpc>
              <a:spcBef>
                <a:spcPts val="601"/>
              </a:spcBef>
            </a:pPr>
            <a:r>
              <a:rPr lang="en-GB" sz="1800" b="0" strike="noStrike" spc="-1" err="1">
                <a:solidFill>
                  <a:srgbClr val="404040"/>
                </a:solidFill>
                <a:latin typeface="Arial"/>
                <a:ea typeface="Calibri"/>
              </a:rPr>
              <a:t>Os</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na</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allwch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adael</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adeilad</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gan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ddefnyddio'r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grisiau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dylai</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fod</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gennych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Gynllun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Personol</a:t>
            </a:r>
            <a:r>
              <a:rPr lang="en-GB" sz="1800" b="0" strike="noStrike" spc="-1">
                <a:solidFill>
                  <a:srgbClr val="404040"/>
                </a:solidFill>
                <a:latin typeface="Arial"/>
                <a:ea typeface="Calibri"/>
              </a:rPr>
              <a:t> Dianc </a:t>
            </a:r>
            <a:r>
              <a:rPr lang="en-GB" sz="1800" b="0" strike="noStrike" spc="-1" err="1">
                <a:solidFill>
                  <a:srgbClr val="404040"/>
                </a:solidFill>
                <a:latin typeface="Arial"/>
                <a:ea typeface="Calibri"/>
              </a:rPr>
              <a:t>mewn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Argyfwng</a:t>
            </a:r>
            <a:r>
              <a:rPr lang="en-GB" sz="1800" b="0" strike="noStrike" spc="-1">
                <a:solidFill>
                  <a:srgbClr val="404040"/>
                </a:solidFill>
                <a:latin typeface="Arial"/>
                <a:ea typeface="Calibri"/>
              </a:rPr>
              <a:t> (PEEP) (</a:t>
            </a:r>
            <a:r>
              <a:rPr lang="en-GB" sz="1800" b="0" strike="noStrike" spc="-1" err="1">
                <a:solidFill>
                  <a:srgbClr val="404040"/>
                </a:solidFill>
                <a:latin typeface="Arial"/>
                <a:ea typeface="Calibri"/>
              </a:rPr>
              <a:t>wedi'i</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drefnu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trwy'r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Gwasanaethau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Anabledd</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sy'n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cynghori</a:t>
            </a:r>
            <a:r>
              <a:rPr lang="en-GB" sz="1800" b="0" strike="noStrike" spc="-1">
                <a:solidFill>
                  <a:srgbClr val="404040"/>
                </a:solidFill>
                <a:latin typeface="Arial"/>
                <a:ea typeface="Calibri"/>
              </a:rPr>
              <a:t> am </a:t>
            </a:r>
            <a:r>
              <a:rPr lang="en-GB" sz="1800" b="0" strike="noStrike" spc="-1" err="1">
                <a:solidFill>
                  <a:srgbClr val="404040"/>
                </a:solidFill>
                <a:latin typeface="Arial"/>
                <a:ea typeface="Calibri"/>
              </a:rPr>
              <a:t>Bwyntiau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Lloches</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Diogel</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cyfleuster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cyfathrebu</a:t>
            </a:r>
            <a:r>
              <a:rPr lang="en-GB" sz="1800" b="0" strike="noStrike" spc="-1">
                <a:solidFill>
                  <a:srgbClr val="404040"/>
                </a:solidFill>
                <a:latin typeface="Arial"/>
                <a:ea typeface="Calibri"/>
              </a:rPr>
              <a:t>.</a:t>
            </a:r>
            <a:endParaRPr lang="en-US" sz="1800" b="0" strike="noStrike" spc="-1">
              <a:latin typeface="Arial"/>
            </a:endParaRPr>
          </a:p>
          <a:p>
            <a:pPr>
              <a:lnSpc>
                <a:spcPct val="120000"/>
              </a:lnSpc>
              <a:spcBef>
                <a:spcPts val="601"/>
              </a:spcBef>
            </a:pPr>
            <a:r>
              <a:rPr lang="en-GB" sz="1800" b="0" strike="noStrike" spc="-1" err="1">
                <a:solidFill>
                  <a:srgbClr val="404040"/>
                </a:solidFill>
                <a:latin typeface="Arial"/>
                <a:ea typeface="Calibri"/>
              </a:rPr>
              <a:t>Os</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yw'r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larwm</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seinio</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ewch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i</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Bwynt</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Lloches</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a'i</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actifadu</a:t>
            </a:r>
            <a:r>
              <a:rPr lang="en-GB" sz="1800" b="0" strike="noStrike" spc="-1">
                <a:solidFill>
                  <a:srgbClr val="404040"/>
                </a:solidFill>
                <a:latin typeface="Arial"/>
                <a:ea typeface="Calibri"/>
              </a:rPr>
              <a:t>.</a:t>
            </a:r>
            <a:endParaRPr lang="en-US" sz="1800" b="0" strike="noStrike" spc="-1">
              <a:latin typeface="Arial"/>
            </a:endParaRPr>
          </a:p>
          <a:p>
            <a:pPr>
              <a:lnSpc>
                <a:spcPct val="120000"/>
              </a:lnSpc>
              <a:spcBef>
                <a:spcPts val="601"/>
              </a:spcBef>
            </a:pPr>
            <a:r>
              <a:rPr lang="en-GB" sz="1800" b="0" strike="noStrike" spc="-1" err="1">
                <a:solidFill>
                  <a:srgbClr val="404040"/>
                </a:solidFill>
                <a:latin typeface="Arial"/>
                <a:ea typeface="Calibri"/>
              </a:rPr>
              <a:t>Mae'r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rhan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fwyaf</a:t>
            </a:r>
            <a:r>
              <a:rPr lang="en-GB" sz="1800" b="0" strike="noStrike" spc="-1">
                <a:solidFill>
                  <a:srgbClr val="404040"/>
                </a:solidFill>
                <a:latin typeface="Arial"/>
                <a:ea typeface="Calibri"/>
              </a:rPr>
              <a:t> o </a:t>
            </a:r>
            <a:r>
              <a:rPr lang="en-GB" sz="1800" b="0" strike="noStrike" spc="-1" err="1">
                <a:solidFill>
                  <a:srgbClr val="404040"/>
                </a:solidFill>
                <a:latin typeface="Arial"/>
                <a:ea typeface="Calibri"/>
              </a:rPr>
              <a:t>systemau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cysylltu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â'r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Gwasanaeth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Diogelwch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drwy</a:t>
            </a:r>
            <a:r>
              <a:rPr lang="en-GB" sz="1800" b="0" strike="noStrike" spc="-1">
                <a:solidFill>
                  <a:srgbClr val="404040"/>
                </a:solidFill>
                <a:latin typeface="Arial"/>
                <a:ea typeface="Calibri"/>
              </a:rPr>
              <a:t> intercom. Pan </a:t>
            </a:r>
            <a:r>
              <a:rPr lang="en-GB" sz="1800" b="0" strike="noStrike" spc="-1" err="1">
                <a:solidFill>
                  <a:srgbClr val="404040"/>
                </a:solidFill>
                <a:latin typeface="Arial"/>
                <a:ea typeface="Calibri"/>
              </a:rPr>
              <a:t>fydd</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Diogelwch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ateb</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dywedwch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wrthynt</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ble'r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ydych</a:t>
            </a:r>
            <a:r>
              <a:rPr lang="en-GB" sz="1800" b="0" strike="noStrike" spc="-1">
                <a:solidFill>
                  <a:srgbClr val="404040"/>
                </a:solidFill>
                <a:latin typeface="Arial"/>
                <a:ea typeface="Calibri"/>
              </a:rPr>
              <a:t> a </a:t>
            </a:r>
            <a:r>
              <a:rPr lang="en-GB" sz="1800" b="0" strike="noStrike" spc="-1" err="1">
                <a:solidFill>
                  <a:srgbClr val="404040"/>
                </a:solidFill>
                <a:latin typeface="Arial"/>
                <a:ea typeface="Calibri"/>
              </a:rPr>
              <a:t>disgwyl</a:t>
            </a:r>
            <a:r>
              <a:rPr lang="en-GB" sz="1800" b="0" strike="noStrike" spc="-1">
                <a:solidFill>
                  <a:srgbClr val="404040"/>
                </a:solidFill>
                <a:latin typeface="Arial"/>
                <a:ea typeface="Calibri"/>
              </a:rPr>
              <a:t> am </a:t>
            </a:r>
            <a:r>
              <a:rPr lang="en-GB" sz="1800" b="0" strike="noStrike" spc="-1" err="1">
                <a:solidFill>
                  <a:srgbClr val="404040"/>
                </a:solidFill>
                <a:latin typeface="Arial"/>
                <a:ea typeface="Calibri"/>
              </a:rPr>
              <a:t>gyfarwyddyd</a:t>
            </a:r>
            <a:r>
              <a:rPr lang="en-GB" sz="1800" b="0" strike="noStrike" spc="-1">
                <a:solidFill>
                  <a:srgbClr val="404040"/>
                </a:solidFill>
                <a:latin typeface="Arial"/>
                <a:ea typeface="Calibri"/>
              </a:rPr>
              <a:t>.</a:t>
            </a:r>
            <a:endParaRPr lang="en-US" sz="1800" b="0" strike="noStrike" spc="-1">
              <a:latin typeface="Arial"/>
            </a:endParaRPr>
          </a:p>
        </p:txBody>
      </p:sp>
      <p:pic>
        <p:nvPicPr>
          <p:cNvPr id="223" name="Picture 24" descr="Llun o system Pwynt Lloches wedi'i gosod ar wal"/>
          <p:cNvPicPr/>
          <p:nvPr/>
        </p:nvPicPr>
        <p:blipFill>
          <a:blip r:embed="rId5"/>
          <a:srcRect l="3382" r="3632" b="3880"/>
          <a:stretch/>
        </p:blipFill>
        <p:spPr>
          <a:xfrm>
            <a:off x="5532120" y="1458000"/>
            <a:ext cx="2407320" cy="279396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 descr="Image"/>
          <p:cNvPicPr/>
          <p:nvPr/>
        </p:nvPicPr>
        <p:blipFill>
          <a:blip r:embed="rId3"/>
          <a:stretch/>
        </p:blipFill>
        <p:spPr>
          <a:xfrm>
            <a:off x="6027480" y="0"/>
            <a:ext cx="2324160" cy="6857640"/>
          </a:xfrm>
          <a:prstGeom prst="rect">
            <a:avLst/>
          </a:prstGeom>
          <a:ln w="12600">
            <a:noFill/>
          </a:ln>
        </p:spPr>
      </p:pic>
      <p:sp>
        <p:nvSpPr>
          <p:cNvPr id="225"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Mewn</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Argyfwng</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26"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27" name="CustomShape 2"/>
          <p:cNvSpPr/>
          <p:nvPr/>
        </p:nvSpPr>
        <p:spPr>
          <a:xfrm>
            <a:off x="720000" y="1440000"/>
            <a:ext cx="4967280" cy="40320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360000" indent="-359640">
              <a:lnSpc>
                <a:spcPct val="110000"/>
              </a:lnSpc>
              <a:spcAft>
                <a:spcPts val="1199"/>
              </a:spcAft>
              <a:buClr>
                <a:srgbClr val="404040"/>
              </a:buClr>
              <a:buFont typeface="Arial"/>
              <a:buChar char="•"/>
            </a:pPr>
            <a:r>
              <a:rPr lang="cy-GB" sz="1700" b="1" strike="noStrike" spc="-1">
                <a:solidFill>
                  <a:srgbClr val="404040"/>
                </a:solidFill>
                <a:latin typeface="Arial"/>
              </a:rPr>
              <a:t>Rhifau Ffôn Argyfwng:</a:t>
            </a:r>
            <a:endParaRPr lang="en-US" sz="1700" b="0" strike="noStrike" spc="-1">
              <a:latin typeface="Arial"/>
            </a:endParaRPr>
          </a:p>
          <a:p>
            <a:pPr marL="360000" indent="-359640">
              <a:lnSpc>
                <a:spcPct val="110000"/>
              </a:lnSpc>
              <a:spcAft>
                <a:spcPts val="1199"/>
              </a:spcAft>
              <a:buClr>
                <a:srgbClr val="404040"/>
              </a:buClr>
              <a:buFont typeface="Arial"/>
              <a:buChar char="•"/>
            </a:pPr>
            <a:r>
              <a:rPr lang="cy-GB" sz="1700" b="0" strike="noStrike" spc="-1">
                <a:solidFill>
                  <a:srgbClr val="404040"/>
                </a:solidFill>
                <a:latin typeface="Arial"/>
              </a:rPr>
              <a:t>Ffoniwch y Gwasanaeth Diogelwch ar 333 (ffôn mewnol/Timau) am Gymorth Cyntaf, Ambiwlans, Tân, yr Heddlu</a:t>
            </a:r>
            <a:endParaRPr lang="en-US" sz="1700" b="0" strike="noStrike" spc="-1">
              <a:latin typeface="Arial"/>
            </a:endParaRPr>
          </a:p>
          <a:p>
            <a:pPr marL="360000" indent="-359640">
              <a:lnSpc>
                <a:spcPct val="110000"/>
              </a:lnSpc>
              <a:spcAft>
                <a:spcPts val="1199"/>
              </a:spcAft>
              <a:buClr>
                <a:srgbClr val="404040"/>
              </a:buClr>
              <a:buFont typeface="Arial"/>
              <a:buChar char="•"/>
            </a:pPr>
            <a:r>
              <a:rPr lang="cy-GB" sz="1700" b="0" strike="noStrike" spc="-1">
                <a:solidFill>
                  <a:srgbClr val="404040"/>
                </a:solidFill>
                <a:latin typeface="Arial"/>
              </a:rPr>
              <a:t>Neu ffoniwch staff Diogelwch ar:</a:t>
            </a:r>
            <a:endParaRPr lang="en-US" sz="1700" b="0" strike="noStrike" spc="-1">
              <a:latin typeface="Arial"/>
            </a:endParaRPr>
          </a:p>
          <a:p>
            <a:pPr marL="857160" lvl="1" indent="-342720">
              <a:lnSpc>
                <a:spcPct val="110000"/>
              </a:lnSpc>
              <a:spcAft>
                <a:spcPts val="451"/>
              </a:spcAft>
              <a:buClr>
                <a:srgbClr val="404040"/>
              </a:buClr>
              <a:buFont typeface="Arial"/>
              <a:buChar char="•"/>
            </a:pPr>
            <a:r>
              <a:rPr lang="en-GB" sz="1700" b="0" strike="noStrike" spc="-1">
                <a:solidFill>
                  <a:srgbClr val="404040"/>
                </a:solidFill>
                <a:latin typeface="Arial"/>
              </a:rPr>
              <a:t>01248 38 2795  </a:t>
            </a:r>
            <a:endParaRPr lang="en-US" sz="1700" b="0" strike="noStrike" spc="-1">
              <a:latin typeface="Arial"/>
            </a:endParaRPr>
          </a:p>
          <a:p>
            <a:pPr marL="857160" lvl="1" indent="-342720">
              <a:lnSpc>
                <a:spcPct val="110000"/>
              </a:lnSpc>
              <a:spcAft>
                <a:spcPts val="451"/>
              </a:spcAft>
              <a:buClr>
                <a:srgbClr val="404040"/>
              </a:buClr>
              <a:buFont typeface="Arial"/>
              <a:buChar char="•"/>
            </a:pPr>
            <a:r>
              <a:rPr lang="en-GB" sz="1700" b="0" strike="noStrike" spc="-1">
                <a:solidFill>
                  <a:srgbClr val="404040"/>
                </a:solidFill>
                <a:latin typeface="Arial"/>
              </a:rPr>
              <a:t>01248 38 3472 </a:t>
            </a:r>
            <a:endParaRPr lang="en-US" sz="1700" b="0" strike="noStrike" spc="-1">
              <a:latin typeface="Arial"/>
            </a:endParaRPr>
          </a:p>
          <a:p>
            <a:pPr marL="857160" lvl="1" indent="-342720">
              <a:lnSpc>
                <a:spcPct val="110000"/>
              </a:lnSpc>
              <a:spcAft>
                <a:spcPts val="1800"/>
              </a:spcAft>
              <a:buClr>
                <a:srgbClr val="404040"/>
              </a:buClr>
              <a:buFont typeface="Arial"/>
              <a:buChar char="•"/>
            </a:pPr>
            <a:r>
              <a:rPr lang="en-GB" sz="1700" b="0" strike="noStrike" spc="-1">
                <a:solidFill>
                  <a:srgbClr val="404040"/>
                </a:solidFill>
                <a:latin typeface="Arial"/>
              </a:rPr>
              <a:t>01248 38 8041</a:t>
            </a:r>
            <a:endParaRPr lang="en-US" sz="1700" b="0" strike="noStrike" spc="-1">
              <a:latin typeface="Arial"/>
            </a:endParaRPr>
          </a:p>
          <a:p>
            <a:pPr marL="360000" indent="-359640">
              <a:lnSpc>
                <a:spcPct val="110000"/>
              </a:lnSpc>
              <a:buClr>
                <a:srgbClr val="404040"/>
              </a:buClr>
              <a:buFont typeface="Arial"/>
              <a:buChar char="•"/>
            </a:pPr>
            <a:r>
              <a:rPr lang="en-GB" sz="1700" b="0" strike="noStrike" spc="-1" err="1">
                <a:solidFill>
                  <a:srgbClr val="404040"/>
                </a:solidFill>
                <a:latin typeface="Arial"/>
              </a:rPr>
              <a:t>Os</a:t>
            </a:r>
            <a:r>
              <a:rPr lang="en-GB" sz="1700" b="0" strike="noStrike" spc="-1">
                <a:solidFill>
                  <a:srgbClr val="404040"/>
                </a:solidFill>
                <a:latin typeface="Arial"/>
              </a:rPr>
              <a:t> </a:t>
            </a:r>
            <a:r>
              <a:rPr lang="en-GB" sz="1700" b="0" strike="noStrike" spc="-1" err="1">
                <a:solidFill>
                  <a:srgbClr val="404040"/>
                </a:solidFill>
                <a:latin typeface="Arial"/>
              </a:rPr>
              <a:t>nad</a:t>
            </a:r>
            <a:r>
              <a:rPr lang="en-GB" sz="1700" b="0" strike="noStrike" spc="-1">
                <a:solidFill>
                  <a:srgbClr val="404040"/>
                </a:solidFill>
                <a:latin typeface="Arial"/>
              </a:rPr>
              <a:t> </a:t>
            </a:r>
            <a:r>
              <a:rPr lang="en-GB" sz="1700" b="0" strike="noStrike" spc="-1" err="1">
                <a:solidFill>
                  <a:srgbClr val="404040"/>
                </a:solidFill>
                <a:latin typeface="Arial"/>
              </a:rPr>
              <a:t>oes</a:t>
            </a:r>
            <a:r>
              <a:rPr lang="en-GB" sz="1700" b="0" strike="noStrike" spc="-1">
                <a:solidFill>
                  <a:srgbClr val="404040"/>
                </a:solidFill>
                <a:latin typeface="Arial"/>
              </a:rPr>
              <a:t> staff </a:t>
            </a:r>
            <a:r>
              <a:rPr lang="en-GB" sz="1700" b="0" strike="noStrike" spc="-1" err="1">
                <a:solidFill>
                  <a:srgbClr val="404040"/>
                </a:solidFill>
                <a:latin typeface="Arial"/>
              </a:rPr>
              <a:t>Diogelwch</a:t>
            </a:r>
            <a:r>
              <a:rPr lang="en-GB" sz="1700" b="0" strike="noStrike" spc="-1">
                <a:solidFill>
                  <a:srgbClr val="404040"/>
                </a:solidFill>
                <a:latin typeface="Arial"/>
              </a:rPr>
              <a:t> </a:t>
            </a:r>
            <a:r>
              <a:rPr lang="en-GB" sz="1700" b="0" strike="noStrike" spc="-1" err="1">
                <a:solidFill>
                  <a:srgbClr val="404040"/>
                </a:solidFill>
                <a:latin typeface="Arial"/>
              </a:rPr>
              <a:t>ar</a:t>
            </a:r>
            <a:r>
              <a:rPr lang="en-GB" sz="1700" b="0" strike="noStrike" spc="-1">
                <a:solidFill>
                  <a:srgbClr val="404040"/>
                </a:solidFill>
                <a:latin typeface="Arial"/>
              </a:rPr>
              <a:t> </a:t>
            </a:r>
            <a:r>
              <a:rPr lang="en-GB" sz="1700" b="0" strike="noStrike" spc="-1" err="1">
                <a:solidFill>
                  <a:srgbClr val="404040"/>
                </a:solidFill>
                <a:latin typeface="Arial"/>
              </a:rPr>
              <a:t>gael</a:t>
            </a:r>
            <a:r>
              <a:rPr lang="en-GB" sz="1700" b="0" strike="noStrike" spc="-1">
                <a:solidFill>
                  <a:srgbClr val="404040"/>
                </a:solidFill>
                <a:latin typeface="Arial"/>
              </a:rPr>
              <a:t>, </a:t>
            </a:r>
            <a:r>
              <a:rPr lang="en-GB" sz="1700" b="0" strike="noStrike" spc="-1" err="1">
                <a:solidFill>
                  <a:srgbClr val="404040"/>
                </a:solidFill>
                <a:latin typeface="Arial"/>
              </a:rPr>
              <a:t>ffoniwch</a:t>
            </a:r>
            <a:r>
              <a:rPr lang="en-GB" sz="1700" b="0" strike="noStrike" spc="-1">
                <a:solidFill>
                  <a:srgbClr val="404040"/>
                </a:solidFill>
                <a:latin typeface="Arial"/>
              </a:rPr>
              <a:t> 999/112 am </a:t>
            </a:r>
            <a:r>
              <a:rPr lang="en-GB" sz="1700" b="0" strike="noStrike" spc="-1" err="1">
                <a:solidFill>
                  <a:srgbClr val="404040"/>
                </a:solidFill>
                <a:latin typeface="Arial"/>
              </a:rPr>
              <a:t>yr</a:t>
            </a:r>
            <a:r>
              <a:rPr lang="en-GB" sz="1700" b="0" strike="noStrike" spc="-1">
                <a:solidFill>
                  <a:srgbClr val="404040"/>
                </a:solidFill>
                <a:latin typeface="Arial"/>
              </a:rPr>
              <a:t> </a:t>
            </a:r>
            <a:r>
              <a:rPr lang="en-GB" sz="1700" b="0" strike="noStrike" spc="-1" err="1">
                <a:solidFill>
                  <a:srgbClr val="404040"/>
                </a:solidFill>
                <a:latin typeface="Arial"/>
              </a:rPr>
              <a:t>Heddlu</a:t>
            </a:r>
            <a:r>
              <a:rPr lang="en-GB" sz="1700" b="0" strike="noStrike" spc="-1">
                <a:solidFill>
                  <a:srgbClr val="404040"/>
                </a:solidFill>
                <a:latin typeface="Arial"/>
              </a:rPr>
              <a:t>, </a:t>
            </a:r>
            <a:r>
              <a:rPr lang="en-GB" sz="1700" b="0" strike="noStrike" spc="-1" err="1">
                <a:solidFill>
                  <a:srgbClr val="404040"/>
                </a:solidFill>
                <a:latin typeface="Arial"/>
              </a:rPr>
              <a:t>Ambiwlans</a:t>
            </a:r>
            <a:r>
              <a:rPr lang="en-GB" sz="1700" b="0" strike="noStrike" spc="-1">
                <a:solidFill>
                  <a:srgbClr val="404040"/>
                </a:solidFill>
                <a:latin typeface="Arial"/>
              </a:rPr>
              <a:t> </a:t>
            </a:r>
            <a:r>
              <a:rPr lang="en-GB" sz="1700" b="0" strike="noStrike" spc="-1" err="1">
                <a:solidFill>
                  <a:srgbClr val="404040"/>
                </a:solidFill>
                <a:latin typeface="Arial"/>
              </a:rPr>
              <a:t>neu'r</a:t>
            </a:r>
            <a:r>
              <a:rPr lang="en-GB" sz="1700" b="0" strike="noStrike" spc="-1">
                <a:solidFill>
                  <a:srgbClr val="404040"/>
                </a:solidFill>
                <a:latin typeface="Arial"/>
              </a:rPr>
              <a:t> </a:t>
            </a:r>
            <a:r>
              <a:rPr lang="en-GB" sz="1700" b="0" strike="noStrike" spc="-1" err="1">
                <a:solidFill>
                  <a:srgbClr val="404040"/>
                </a:solidFill>
                <a:latin typeface="Arial"/>
              </a:rPr>
              <a:t>Gwasanaeth</a:t>
            </a:r>
            <a:r>
              <a:rPr lang="en-GB" sz="1700" b="0" strike="noStrike" spc="-1">
                <a:solidFill>
                  <a:srgbClr val="404040"/>
                </a:solidFill>
                <a:latin typeface="Arial"/>
              </a:rPr>
              <a:t> Tân ac </a:t>
            </a:r>
            <a:r>
              <a:rPr lang="en-GB" sz="1700" b="0" strike="noStrike" spc="-1" err="1">
                <a:solidFill>
                  <a:srgbClr val="404040"/>
                </a:solidFill>
                <a:latin typeface="Arial"/>
              </a:rPr>
              <a:t>Achub</a:t>
            </a:r>
            <a:endParaRPr lang="en-US" sz="1700" b="0" strike="noStrike" spc="-1" err="1">
              <a:latin typeface="Arial"/>
            </a:endParaRPr>
          </a:p>
        </p:txBody>
      </p:sp>
      <p:grpSp>
        <p:nvGrpSpPr>
          <p:cNvPr id="228" name="Group 3">
            <a:extLst>
              <a:ext uri="{C183D7F6-B498-43B3-948B-1728B52AA6E4}">
                <adec:decorative xmlns:adec="http://schemas.microsoft.com/office/drawing/2017/decorative" val="1"/>
              </a:ext>
            </a:extLst>
          </p:cNvPr>
          <p:cNvGrpSpPr/>
          <p:nvPr/>
        </p:nvGrpSpPr>
        <p:grpSpPr>
          <a:xfrm>
            <a:off x="5934960" y="2185560"/>
            <a:ext cx="2163240" cy="3130200"/>
            <a:chOff x="5934960" y="2185560"/>
            <a:chExt cx="2163240" cy="3130200"/>
          </a:xfrm>
        </p:grpSpPr>
        <p:pic>
          <p:nvPicPr>
            <p:cNvPr id="229" name="Picture 12" descr="Llun o'r groes werdd - y symbol ar gyfer Cymorth Cyntaf"/>
            <p:cNvPicPr/>
            <p:nvPr/>
          </p:nvPicPr>
          <p:blipFill>
            <a:blip r:embed="rId5"/>
            <a:stretch/>
          </p:blipFill>
          <p:spPr>
            <a:xfrm>
              <a:off x="6059160" y="2185560"/>
              <a:ext cx="1915200" cy="1915200"/>
            </a:xfrm>
            <a:prstGeom prst="rect">
              <a:avLst/>
            </a:prstGeom>
            <a:ln>
              <a:noFill/>
            </a:ln>
          </p:spPr>
        </p:pic>
        <p:sp>
          <p:nvSpPr>
            <p:cNvPr id="230" name="CustomShape 4"/>
            <p:cNvSpPr/>
            <p:nvPr/>
          </p:nvSpPr>
          <p:spPr>
            <a:xfrm>
              <a:off x="5934960" y="4159800"/>
              <a:ext cx="2163240" cy="115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a:solidFill>
                    <a:srgbClr val="404040"/>
                  </a:solidFill>
                  <a:latin typeface="Arial"/>
                </a:rPr>
                <a:t>Chwiliwch am Bosteri Cymorth Cyntaf a fydd yn rhoi manylion am drefniadau Cymorth Cyntaf lleol</a:t>
              </a:r>
              <a:endParaRPr lang="en-US" sz="1400" b="0" strike="noStrike" spc="-1">
                <a:latin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 descr="Image"/>
          <p:cNvPicPr/>
          <p:nvPr/>
        </p:nvPicPr>
        <p:blipFill>
          <a:blip r:embed="rId3"/>
          <a:stretch/>
        </p:blipFill>
        <p:spPr>
          <a:xfrm>
            <a:off x="6027480" y="0"/>
            <a:ext cx="2324160" cy="6857640"/>
          </a:xfrm>
          <a:prstGeom prst="rect">
            <a:avLst/>
          </a:prstGeom>
          <a:ln w="12600">
            <a:noFill/>
          </a:ln>
        </p:spPr>
      </p:pic>
      <p:sp>
        <p:nvSpPr>
          <p:cNvPr id="232"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Adrodd</a:t>
            </a:r>
            <a:r>
              <a:rPr kumimoji="0" lang="en-GB" sz="2400" b="1" i="0" u="none" strike="noStrike" kern="1200" cap="none" spc="-1" normalizeH="0" baseline="0" noProof="0">
                <a:ln>
                  <a:noFill/>
                </a:ln>
                <a:solidFill>
                  <a:srgbClr val="003973"/>
                </a:solidFill>
                <a:effectLst/>
                <a:uLnTx/>
                <a:uFillTx/>
                <a:latin typeface="Arial"/>
                <a:ea typeface="+mn-ea"/>
                <a:cs typeface="+mn-cs"/>
              </a:rPr>
              <a:t> am </a:t>
            </a:r>
            <a:r>
              <a:rPr kumimoji="0" lang="en-GB" sz="2400" b="1" i="0" u="none" strike="noStrike" kern="1200" cap="none" spc="-1" normalizeH="0" baseline="0" noProof="0" err="1">
                <a:ln>
                  <a:noFill/>
                </a:ln>
                <a:solidFill>
                  <a:srgbClr val="003973"/>
                </a:solidFill>
                <a:effectLst/>
                <a:uLnTx/>
                <a:uFillTx/>
                <a:latin typeface="Arial"/>
                <a:ea typeface="+mn-ea"/>
                <a:cs typeface="+mn-cs"/>
              </a:rPr>
              <a:t>Ddamweiniau</a:t>
            </a:r>
            <a:r>
              <a:rPr kumimoji="0" lang="en-GB" sz="2400" b="1" i="0" u="none" strike="noStrike" kern="1200" cap="none" spc="-1" normalizeH="0" baseline="0" noProof="0">
                <a:ln>
                  <a:noFill/>
                </a:ln>
                <a:solidFill>
                  <a:srgbClr val="003973"/>
                </a:solidFill>
                <a:effectLst/>
                <a:uLnTx/>
                <a:uFillTx/>
                <a:latin typeface="Arial"/>
                <a:ea typeface="+mn-ea"/>
                <a:cs typeface="+mn-cs"/>
              </a:rPr>
              <a:t> / </a:t>
            </a:r>
            <a:r>
              <a:rPr kumimoji="0" lang="en-GB" sz="2400" b="1" i="0" u="none" strike="noStrike" kern="1200" cap="none" spc="-1" normalizeH="0" baseline="0" noProof="0" err="1">
                <a:ln>
                  <a:noFill/>
                </a:ln>
                <a:solidFill>
                  <a:srgbClr val="003973"/>
                </a:solidFill>
                <a:effectLst/>
                <a:uLnTx/>
                <a:uFillTx/>
                <a:latin typeface="Arial"/>
                <a:ea typeface="+mn-ea"/>
                <a:cs typeface="+mn-cs"/>
              </a:rPr>
              <a:t>Digwyddiadau</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33"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34" name="CustomShape 2"/>
          <p:cNvSpPr/>
          <p:nvPr/>
        </p:nvSpPr>
        <p:spPr>
          <a:xfrm>
            <a:off x="720000" y="1440000"/>
            <a:ext cx="6048000" cy="34052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110000"/>
              </a:lnSpc>
              <a:spcAft>
                <a:spcPts val="1199"/>
              </a:spcAft>
              <a:tabLst>
                <a:tab pos="0" algn="l"/>
              </a:tabLst>
            </a:pPr>
            <a:r>
              <a:rPr lang="cy-GB" sz="1800" b="1" strike="noStrike" spc="-1">
                <a:solidFill>
                  <a:srgbClr val="404040"/>
                </a:solidFill>
                <a:latin typeface="Arial"/>
              </a:rPr>
              <a:t>Rhowch wybod i'ch Ysgol neu Diwtor:</a:t>
            </a:r>
            <a:endParaRPr lang="en-US" sz="1800" b="0" strike="noStrike" spc="-1">
              <a:latin typeface="Arial"/>
            </a:endParaRPr>
          </a:p>
          <a:p>
            <a:pPr marL="228600" indent="-228240">
              <a:lnSpc>
                <a:spcPct val="110000"/>
              </a:lnSpc>
              <a:spcAft>
                <a:spcPts val="1199"/>
              </a:spcAft>
              <a:buClr>
                <a:srgbClr val="404040"/>
              </a:buClr>
              <a:buSzPct val="80000"/>
              <a:buFont typeface="Arial"/>
              <a:buChar char="•"/>
              <a:tabLst>
                <a:tab pos="0" algn="l"/>
              </a:tabLst>
            </a:pPr>
            <a:r>
              <a:rPr lang="cy-GB" sz="1800" b="0" strike="noStrike" spc="-1">
                <a:solidFill>
                  <a:srgbClr val="404040"/>
                </a:solidFill>
                <a:latin typeface="Arial"/>
              </a:rPr>
              <a:t>Unrhyw ddamwain sy'n arwain at salwch, anaf neu ddifrod</a:t>
            </a:r>
            <a:endParaRPr lang="en-US" sz="1800" b="0" strike="noStrike" spc="-1">
              <a:latin typeface="Arial"/>
            </a:endParaRPr>
          </a:p>
          <a:p>
            <a:pPr marL="228600" indent="-228240">
              <a:lnSpc>
                <a:spcPct val="110000"/>
              </a:lnSpc>
              <a:spcAft>
                <a:spcPts val="1199"/>
              </a:spcAft>
              <a:buClr>
                <a:srgbClr val="404040"/>
              </a:buClr>
              <a:buSzPct val="80000"/>
              <a:buFont typeface="Arial"/>
              <a:buChar char="•"/>
              <a:tabLst>
                <a:tab pos="0" algn="l"/>
              </a:tabLst>
            </a:pPr>
            <a:r>
              <a:rPr lang="cy-GB" sz="1800" b="0" strike="noStrike" spc="-1">
                <a:solidFill>
                  <a:srgbClr val="404040"/>
                </a:solidFill>
                <a:latin typeface="Arial"/>
              </a:rPr>
              <a:t>Unrhyw ddigwyddiad a allai fod wedi arwain at salwch, anaf neu ddifrod</a:t>
            </a:r>
            <a:endParaRPr lang="en-US" sz="1800" b="0" strike="noStrike" spc="-1">
              <a:latin typeface="Arial"/>
            </a:endParaRPr>
          </a:p>
          <a:p>
            <a:pPr marL="228600" indent="-228240">
              <a:lnSpc>
                <a:spcPct val="110000"/>
              </a:lnSpc>
              <a:spcAft>
                <a:spcPts val="1199"/>
              </a:spcAft>
              <a:buClr>
                <a:srgbClr val="404040"/>
              </a:buClr>
              <a:buSzPct val="80000"/>
              <a:buFont typeface="Arial"/>
              <a:buChar char="•"/>
              <a:tabLst>
                <a:tab pos="0" algn="l"/>
              </a:tabLst>
            </a:pPr>
            <a:r>
              <a:rPr lang="cy-GB" sz="1800" b="0" strike="noStrike" spc="-1">
                <a:solidFill>
                  <a:srgbClr val="404040"/>
                </a:solidFill>
                <a:latin typeface="Arial"/>
              </a:rPr>
              <a:t>Unrhyw ddigwyddiad sy'n cynnwys trosedd</a:t>
            </a:r>
            <a:endParaRPr lang="en-US" sz="1800" b="0" strike="noStrike" spc="-1">
              <a:latin typeface="Arial"/>
            </a:endParaRPr>
          </a:p>
          <a:p>
            <a:pPr>
              <a:lnSpc>
                <a:spcPct val="90000"/>
              </a:lnSpc>
              <a:spcBef>
                <a:spcPts val="1001"/>
              </a:spcBef>
              <a:tabLst>
                <a:tab pos="0" algn="l"/>
              </a:tabLst>
            </a:pPr>
            <a:endParaRPr lang="en-US" sz="1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 descr="Image"/>
          <p:cNvPicPr/>
          <p:nvPr/>
        </p:nvPicPr>
        <p:blipFill>
          <a:blip r:embed="rId3"/>
          <a:stretch/>
        </p:blipFill>
        <p:spPr>
          <a:xfrm>
            <a:off x="6027480" y="0"/>
            <a:ext cx="2324160" cy="6857640"/>
          </a:xfrm>
          <a:prstGeom prst="rect">
            <a:avLst/>
          </a:prstGeom>
          <a:ln w="12600">
            <a:noFill/>
          </a:ln>
        </p:spPr>
      </p:pic>
      <p:sp>
        <p:nvSpPr>
          <p:cNvPr id="236"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Awgrymiadau</a:t>
            </a:r>
            <a:r>
              <a:rPr kumimoji="0" lang="en-GB" sz="2400" b="1" i="0" u="none" strike="noStrike" kern="1200" cap="none" spc="-1" normalizeH="0" baseline="0" noProof="0">
                <a:ln>
                  <a:noFill/>
                </a:ln>
                <a:solidFill>
                  <a:srgbClr val="003973"/>
                </a:solidFill>
                <a:effectLst/>
                <a:uLnTx/>
                <a:uFillTx/>
                <a:latin typeface="Arial"/>
                <a:ea typeface="+mn-ea"/>
                <a:cs typeface="+mn-cs"/>
              </a:rPr>
              <a:t> a </a:t>
            </a:r>
            <a:r>
              <a:rPr kumimoji="0" lang="en-GB" sz="2400" b="1" i="0" u="none" strike="noStrike" kern="1200" cap="none" spc="-1" normalizeH="0" baseline="0" noProof="0" err="1">
                <a:ln>
                  <a:noFill/>
                </a:ln>
                <a:solidFill>
                  <a:srgbClr val="003973"/>
                </a:solidFill>
                <a:effectLst/>
                <a:uLnTx/>
                <a:uFillTx/>
                <a:latin typeface="Arial"/>
                <a:ea typeface="+mn-ea"/>
                <a:cs typeface="+mn-cs"/>
              </a:rPr>
              <a:t>chynghorion</a:t>
            </a:r>
            <a:endParaRPr kumimoji="0" lang="en-US" sz="2400" b="0" i="0" u="none" strike="noStrike" kern="1200" cap="none" spc="-1" normalizeH="0" baseline="0" noProof="0" err="1">
              <a:ln>
                <a:noFill/>
              </a:ln>
              <a:solidFill>
                <a:schemeClr val="tx1"/>
              </a:solidFill>
              <a:effectLst/>
              <a:uLnTx/>
              <a:uFillTx/>
              <a:latin typeface="Arial"/>
              <a:ea typeface="+mn-ea"/>
              <a:cs typeface="+mn-cs"/>
            </a:endParaRPr>
          </a:p>
        </p:txBody>
      </p:sp>
      <p:pic>
        <p:nvPicPr>
          <p:cNvPr id="237"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38" name="CustomShape 2"/>
          <p:cNvSpPr/>
          <p:nvPr/>
        </p:nvSpPr>
        <p:spPr>
          <a:xfrm>
            <a:off x="720000" y="1304280"/>
            <a:ext cx="4363200" cy="4723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90000"/>
              </a:lnSpc>
              <a:spcBef>
                <a:spcPts val="1001"/>
              </a:spcBef>
              <a:tabLst>
                <a:tab pos="0" algn="l"/>
              </a:tabLst>
            </a:pPr>
            <a:r>
              <a:rPr lang="cy-GB" sz="1700" b="0" strike="noStrike" spc="-1">
                <a:solidFill>
                  <a:srgbClr val="404040"/>
                </a:solidFill>
                <a:latin typeface="Arial"/>
              </a:rPr>
              <a:t>Cadw'r gweithle'n drefnus ac yn daclus</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Cadwch eich ardal waith yn lân ac yn daclus</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Gwaredwch â sbwriel yn brydlon</a:t>
            </a:r>
            <a:endParaRPr lang="en-US" sz="1700" b="0" strike="noStrike" spc="-1">
              <a:latin typeface="Arial"/>
            </a:endParaRPr>
          </a:p>
          <a:p>
            <a:pPr>
              <a:lnSpc>
                <a:spcPct val="90000"/>
              </a:lnSpc>
              <a:spcBef>
                <a:spcPts val="1001"/>
              </a:spcBef>
              <a:tabLst>
                <a:tab pos="0" algn="l"/>
              </a:tabLst>
            </a:pPr>
            <a:r>
              <a:rPr lang="cy-GB" sz="1700" b="0" strike="noStrike" spc="-1">
                <a:solidFill>
                  <a:srgbClr val="404040"/>
                </a:solidFill>
                <a:latin typeface="Arial"/>
              </a:rPr>
              <a:t>Trydanol</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Peidiwch â gorlwytho socedi trydanol</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Byddwch yn ofalus o geblau sy'n rhedeg ar hyd y llawr</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Peidiwch â gorchuddio gwresogyddion trydan</a:t>
            </a:r>
            <a:endParaRPr lang="en-US" sz="1700" b="0" strike="noStrike" spc="-1">
              <a:latin typeface="Arial"/>
            </a:endParaRPr>
          </a:p>
          <a:p>
            <a:pPr>
              <a:lnSpc>
                <a:spcPct val="90000"/>
              </a:lnSpc>
              <a:spcBef>
                <a:spcPts val="1001"/>
              </a:spcBef>
              <a:tabLst>
                <a:tab pos="0" algn="l"/>
              </a:tabLst>
            </a:pPr>
            <a:r>
              <a:rPr lang="cy-GB" sz="1700" b="0" strike="noStrike" spc="-1">
                <a:solidFill>
                  <a:srgbClr val="404040"/>
                </a:solidFill>
                <a:latin typeface="Arial"/>
              </a:rPr>
              <a:t>Baglu, llithro neu syrthio</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Adroddwch am broblemau e.e. lloriau wedi'u difrodi, rhew ar risiau</a:t>
            </a:r>
            <a:endParaRPr lang="en-US" sz="1700" b="0" strike="noStrike" spc="-1">
              <a:latin typeface="Arial"/>
            </a:endParaRPr>
          </a:p>
          <a:p>
            <a:pPr>
              <a:lnSpc>
                <a:spcPct val="90000"/>
              </a:lnSpc>
              <a:spcBef>
                <a:spcPts val="1001"/>
              </a:spcBef>
              <a:tabLst>
                <a:tab pos="0" algn="l"/>
              </a:tabLst>
            </a:pPr>
            <a:r>
              <a:rPr lang="cy-GB" sz="1700" b="0" strike="noStrike" spc="-1">
                <a:solidFill>
                  <a:srgbClr val="404040"/>
                </a:solidFill>
                <a:latin typeface="Arial"/>
              </a:rPr>
              <a:t>Symud, codi a chario</a:t>
            </a:r>
            <a:endParaRPr lang="en-US" sz="1700" b="0" strike="noStrike" spc="-1">
              <a:latin typeface="Arial"/>
            </a:endParaRPr>
          </a:p>
          <a:p>
            <a:pPr marL="576000"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Peidiwch byth â mynd i drafferth, gofynnwch am help</a:t>
            </a:r>
            <a:endParaRPr lang="en-US" sz="1700" b="0" strike="noStrike" spc="-1">
              <a:latin typeface="Arial"/>
            </a:endParaRPr>
          </a:p>
        </p:txBody>
      </p:sp>
      <p:grpSp>
        <p:nvGrpSpPr>
          <p:cNvPr id="239" name="Group 3">
            <a:extLst>
              <a:ext uri="{C183D7F6-B498-43B3-948B-1728B52AA6E4}">
                <adec:decorative xmlns:adec="http://schemas.microsoft.com/office/drawing/2017/decorative" val="1"/>
              </a:ext>
            </a:extLst>
          </p:cNvPr>
          <p:cNvGrpSpPr/>
          <p:nvPr/>
        </p:nvGrpSpPr>
        <p:grpSpPr>
          <a:xfrm>
            <a:off x="5277240" y="188336"/>
            <a:ext cx="3146760" cy="1763280"/>
            <a:chOff x="5204880" y="185760"/>
            <a:chExt cx="3146760" cy="1763280"/>
          </a:xfrm>
        </p:grpSpPr>
        <p:pic>
          <p:nvPicPr>
            <p:cNvPr id="240" name="Picture 18" descr="Llun o geblau a phlygiau trydanol blêr"/>
            <p:cNvPicPr/>
            <p:nvPr/>
          </p:nvPicPr>
          <p:blipFill>
            <a:blip r:embed="rId5"/>
            <a:srcRect l="5567" t="-760" r="9883" b="760"/>
            <a:stretch/>
          </p:blipFill>
          <p:spPr>
            <a:xfrm>
              <a:off x="5979240" y="185760"/>
              <a:ext cx="1598400" cy="1166400"/>
            </a:xfrm>
            <a:prstGeom prst="rect">
              <a:avLst/>
            </a:prstGeom>
            <a:ln w="28440">
              <a:noFill/>
            </a:ln>
          </p:spPr>
        </p:pic>
        <p:sp>
          <p:nvSpPr>
            <p:cNvPr id="241" name="CustomShape 4"/>
            <p:cNvSpPr/>
            <p:nvPr/>
          </p:nvSpPr>
          <p:spPr>
            <a:xfrm>
              <a:off x="5204880" y="1432440"/>
              <a:ext cx="31467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err="1">
                  <a:solidFill>
                    <a:srgbClr val="404040"/>
                  </a:solidFill>
                  <a:latin typeface="Arial"/>
                </a:rPr>
                <a:t>Peidiwch</a:t>
              </a:r>
              <a:r>
                <a:rPr lang="en-GB" sz="1400" b="1" strike="noStrike" spc="-1">
                  <a:solidFill>
                    <a:srgbClr val="404040"/>
                  </a:solidFill>
                  <a:latin typeface="Arial"/>
                </a:rPr>
                <a:t> </a:t>
              </a:r>
              <a:r>
                <a:rPr lang="en-GB" sz="1400" b="1" strike="noStrike" spc="-1" err="1">
                  <a:solidFill>
                    <a:srgbClr val="404040"/>
                  </a:solidFill>
                  <a:latin typeface="Arial"/>
                </a:rPr>
                <a:t>byth</a:t>
              </a:r>
              <a:r>
                <a:rPr lang="en-GB" sz="1400" b="1" strike="noStrike" spc="-1">
                  <a:solidFill>
                    <a:srgbClr val="404040"/>
                  </a:solidFill>
                  <a:latin typeface="Arial"/>
                </a:rPr>
                <a:t> â </a:t>
              </a:r>
              <a:r>
                <a:rPr lang="en-GB" sz="1400" b="1" strike="noStrike" spc="-1" err="1">
                  <a:solidFill>
                    <a:srgbClr val="404040"/>
                  </a:solidFill>
                  <a:latin typeface="Arial"/>
                </a:rPr>
                <a:t>gorlwytho</a:t>
              </a:r>
              <a:r>
                <a:rPr lang="en-GB" sz="1400" b="1" strike="noStrike" spc="-1">
                  <a:solidFill>
                    <a:srgbClr val="404040"/>
                  </a:solidFill>
                  <a:latin typeface="Arial"/>
                </a:rPr>
                <a:t> </a:t>
              </a:r>
              <a:r>
                <a:rPr lang="en-GB" sz="1400" b="1" strike="noStrike" spc="-1" err="1">
                  <a:solidFill>
                    <a:srgbClr val="404040"/>
                  </a:solidFill>
                  <a:latin typeface="Arial"/>
                </a:rPr>
                <a:t>socedi</a:t>
              </a:r>
              <a:r>
                <a:rPr lang="en-GB" sz="1400" b="1" strike="noStrike" spc="-1">
                  <a:solidFill>
                    <a:srgbClr val="404040"/>
                  </a:solidFill>
                  <a:latin typeface="Arial"/>
                </a:rPr>
                <a:t>  </a:t>
              </a:r>
              <a:endParaRPr lang="en-US" sz="1400" b="0" strike="noStrike" spc="-1">
                <a:latin typeface="Arial"/>
              </a:endParaRPr>
            </a:p>
            <a:p>
              <a:pPr algn="ctr">
                <a:lnSpc>
                  <a:spcPct val="100000"/>
                </a:lnSpc>
              </a:pPr>
              <a:r>
                <a:rPr lang="en-GB" sz="1400" b="1" strike="noStrike" spc="-1" err="1">
                  <a:solidFill>
                    <a:srgbClr val="404040"/>
                  </a:solidFill>
                  <a:latin typeface="Arial"/>
                </a:rPr>
                <a:t>Byddwch</a:t>
              </a:r>
              <a:r>
                <a:rPr lang="en-GB" sz="1400" b="1" strike="noStrike" spc="-1">
                  <a:solidFill>
                    <a:srgbClr val="404040"/>
                  </a:solidFill>
                  <a:latin typeface="Arial"/>
                </a:rPr>
                <a:t>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ymwybodol</a:t>
              </a:r>
              <a:r>
                <a:rPr lang="en-GB" sz="1400" b="1" strike="noStrike" spc="-1">
                  <a:solidFill>
                    <a:srgbClr val="404040"/>
                  </a:solidFill>
                  <a:latin typeface="Arial"/>
                </a:rPr>
                <a:t> o </a:t>
              </a:r>
              <a:r>
                <a:rPr lang="en-GB" sz="1400" b="1" strike="noStrike" spc="-1" err="1">
                  <a:solidFill>
                    <a:srgbClr val="404040"/>
                  </a:solidFill>
                  <a:latin typeface="Arial"/>
                </a:rPr>
                <a:t>geblau</a:t>
              </a:r>
              <a:endParaRPr lang="en-US" sz="1400" b="0" strike="noStrike" spc="-1" err="1">
                <a:latin typeface="Arial"/>
              </a:endParaRPr>
            </a:p>
          </p:txBody>
        </p:sp>
      </p:grpSp>
      <p:grpSp>
        <p:nvGrpSpPr>
          <p:cNvPr id="242" name="Group 5">
            <a:extLst>
              <a:ext uri="{C183D7F6-B498-43B3-948B-1728B52AA6E4}">
                <adec:decorative xmlns:adec="http://schemas.microsoft.com/office/drawing/2017/decorative" val="1"/>
              </a:ext>
            </a:extLst>
          </p:cNvPr>
          <p:cNvGrpSpPr/>
          <p:nvPr/>
        </p:nvGrpSpPr>
        <p:grpSpPr>
          <a:xfrm>
            <a:off x="5773320" y="2139952"/>
            <a:ext cx="2695680" cy="2249280"/>
            <a:chOff x="5773320" y="2130120"/>
            <a:chExt cx="2695680" cy="2249280"/>
          </a:xfrm>
        </p:grpSpPr>
        <p:sp>
          <p:nvSpPr>
            <p:cNvPr id="243" name="CustomShape 6"/>
            <p:cNvSpPr/>
            <p:nvPr/>
          </p:nvSpPr>
          <p:spPr>
            <a:xfrm>
              <a:off x="5773320" y="3436560"/>
              <a:ext cx="269568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err="1">
                  <a:solidFill>
                    <a:srgbClr val="404040"/>
                  </a:solidFill>
                  <a:latin typeface="Arial"/>
                </a:rPr>
                <a:t>Peidiwch</a:t>
              </a:r>
              <a:r>
                <a:rPr lang="en-GB" sz="1400" b="1" strike="noStrike" spc="-1">
                  <a:solidFill>
                    <a:srgbClr val="404040"/>
                  </a:solidFill>
                  <a:latin typeface="Arial"/>
                </a:rPr>
                <a:t> â </a:t>
              </a:r>
              <a:r>
                <a:rPr lang="en-GB" sz="1400" b="1" strike="noStrike" spc="-1" err="1">
                  <a:solidFill>
                    <a:srgbClr val="404040"/>
                  </a:solidFill>
                  <a:latin typeface="Arial"/>
                </a:rPr>
                <a:t>defnyddio</a:t>
              </a:r>
              <a:r>
                <a:rPr lang="en-GB" sz="1400" b="1" strike="noStrike" spc="-1">
                  <a:solidFill>
                    <a:srgbClr val="404040"/>
                  </a:solidFill>
                  <a:latin typeface="Arial"/>
                </a:rPr>
                <a:t> </a:t>
              </a:r>
              <a:r>
                <a:rPr lang="en-GB" sz="1400" b="1" strike="noStrike" spc="-1" err="1">
                  <a:solidFill>
                    <a:srgbClr val="404040"/>
                  </a:solidFill>
                  <a:latin typeface="Arial"/>
                </a:rPr>
                <a:t>rhodfeydd</a:t>
              </a:r>
              <a:r>
                <a:rPr lang="en-GB" sz="1400" b="1" strike="noStrike" spc="-1">
                  <a:solidFill>
                    <a:srgbClr val="404040"/>
                  </a:solidFill>
                  <a:latin typeface="Arial"/>
                </a:rPr>
                <a:t>, </a:t>
              </a:r>
              <a:endParaRPr lang="en-US" sz="1400" b="0" strike="noStrike" spc="-1">
                <a:latin typeface="Arial"/>
              </a:endParaRPr>
            </a:p>
            <a:p>
              <a:pPr algn="ctr">
                <a:lnSpc>
                  <a:spcPct val="100000"/>
                </a:lnSpc>
              </a:pPr>
              <a:r>
                <a:rPr lang="en-GB" sz="1400" b="1" strike="noStrike" spc="-1" err="1">
                  <a:solidFill>
                    <a:srgbClr val="404040"/>
                  </a:solidFill>
                  <a:latin typeface="Arial"/>
                </a:rPr>
                <a:t>mynedfeydd</a:t>
              </a:r>
              <a:r>
                <a:rPr lang="en-GB" sz="1400" b="1" strike="noStrike" spc="-1">
                  <a:solidFill>
                    <a:srgbClr val="404040"/>
                  </a:solidFill>
                  <a:latin typeface="Arial"/>
                </a:rPr>
                <a:t>, </a:t>
              </a:r>
              <a:r>
                <a:rPr lang="en-GB" sz="1400" b="1" strike="noStrike" spc="-1" err="1">
                  <a:solidFill>
                    <a:srgbClr val="404040"/>
                  </a:solidFill>
                  <a:latin typeface="Arial"/>
                </a:rPr>
                <a:t>drysau</a:t>
              </a:r>
              <a:r>
                <a:rPr lang="en-GB" sz="1400" b="1" strike="noStrike" spc="-1">
                  <a:solidFill>
                    <a:srgbClr val="404040"/>
                  </a:solidFill>
                  <a:latin typeface="Arial"/>
                </a:rPr>
                <a:t> </a:t>
              </a:r>
              <a:r>
                <a:rPr lang="en-GB" sz="1400" b="1" strike="noStrike" spc="-1" err="1">
                  <a:solidFill>
                    <a:srgbClr val="404040"/>
                  </a:solidFill>
                  <a:latin typeface="Arial"/>
                </a:rPr>
                <a:t>tân</a:t>
              </a:r>
              <a:r>
                <a:rPr lang="en-GB" sz="1400" b="1" strike="noStrike" spc="-1">
                  <a:solidFill>
                    <a:srgbClr val="404040"/>
                  </a:solidFill>
                  <a:latin typeface="Arial"/>
                </a:rPr>
                <a:t> </a:t>
              </a:r>
              <a:endParaRPr lang="en-US" sz="1400" b="0" strike="noStrike" spc="-1">
                <a:latin typeface="Arial"/>
              </a:endParaRPr>
            </a:p>
            <a:p>
              <a:pPr algn="ctr">
                <a:lnSpc>
                  <a:spcPct val="100000"/>
                </a:lnSpc>
              </a:pPr>
              <a:r>
                <a:rPr lang="en-GB" sz="1400" b="1" strike="noStrike" spc="-1" err="1">
                  <a:solidFill>
                    <a:srgbClr val="404040"/>
                  </a:solidFill>
                  <a:latin typeface="Arial"/>
                </a:rPr>
                <a:t>ar</a:t>
              </a:r>
              <a:r>
                <a:rPr lang="en-GB" sz="1400" b="1" strike="noStrike" spc="-1">
                  <a:solidFill>
                    <a:srgbClr val="404040"/>
                  </a:solidFill>
                  <a:latin typeface="Arial"/>
                </a:rPr>
                <a:t> </a:t>
              </a:r>
              <a:r>
                <a:rPr lang="en-GB" sz="1400" b="1" strike="noStrike" spc="-1" err="1">
                  <a:solidFill>
                    <a:srgbClr val="404040"/>
                  </a:solidFill>
                  <a:latin typeface="Arial"/>
                </a:rPr>
                <a:t>gyfer</a:t>
              </a:r>
              <a:r>
                <a:rPr lang="en-GB" sz="1400" b="1" strike="noStrike" spc="-1">
                  <a:solidFill>
                    <a:srgbClr val="404040"/>
                  </a:solidFill>
                  <a:latin typeface="Arial"/>
                </a:rPr>
                <a:t> </a:t>
              </a:r>
              <a:r>
                <a:rPr lang="en-GB" sz="1400" b="1" strike="noStrike" spc="-1" err="1">
                  <a:solidFill>
                    <a:srgbClr val="404040"/>
                  </a:solidFill>
                  <a:latin typeface="Arial"/>
                </a:rPr>
                <a:t>storio</a:t>
              </a:r>
              <a:endParaRPr lang="en-US" sz="1400" b="0" strike="noStrike" spc="-1" err="1">
                <a:latin typeface="Arial"/>
              </a:endParaRPr>
            </a:p>
          </p:txBody>
        </p:sp>
        <p:pic>
          <p:nvPicPr>
            <p:cNvPr id="244" name="Picture 25" descr="Llun o ddrws Allanfa Dân wedi'i rwystro â sbwriel"/>
            <p:cNvPicPr/>
            <p:nvPr/>
          </p:nvPicPr>
          <p:blipFill>
            <a:blip r:embed="rId6"/>
            <a:srcRect l="16126" t="7016" r="2740" b="4748"/>
            <a:stretch/>
          </p:blipFill>
          <p:spPr>
            <a:xfrm>
              <a:off x="6216480" y="2130120"/>
              <a:ext cx="1808640" cy="1292400"/>
            </a:xfrm>
            <a:prstGeom prst="rect">
              <a:avLst/>
            </a:prstGeom>
            <a:ln w="28440">
              <a:noFill/>
            </a:ln>
          </p:spPr>
        </p:pic>
      </p:grpSp>
      <p:grpSp>
        <p:nvGrpSpPr>
          <p:cNvPr id="245" name="Group 7">
            <a:extLst>
              <a:ext uri="{C183D7F6-B498-43B3-948B-1728B52AA6E4}">
                <adec:decorative xmlns:adec="http://schemas.microsoft.com/office/drawing/2017/decorative" val="1"/>
              </a:ext>
            </a:extLst>
          </p:cNvPr>
          <p:cNvGrpSpPr/>
          <p:nvPr/>
        </p:nvGrpSpPr>
        <p:grpSpPr>
          <a:xfrm>
            <a:off x="4999320" y="4564800"/>
            <a:ext cx="3290760" cy="1963080"/>
            <a:chOff x="4999320" y="4564800"/>
            <a:chExt cx="3290760" cy="1963080"/>
          </a:xfrm>
        </p:grpSpPr>
        <p:sp>
          <p:nvSpPr>
            <p:cNvPr id="246" name="CustomShape 8"/>
            <p:cNvSpPr/>
            <p:nvPr/>
          </p:nvSpPr>
          <p:spPr>
            <a:xfrm>
              <a:off x="4999320" y="5798160"/>
              <a:ext cx="3290760" cy="729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err="1">
                  <a:solidFill>
                    <a:srgbClr val="404040"/>
                  </a:solidFill>
                  <a:latin typeface="Arial"/>
                </a:rPr>
                <a:t>Cadw’r</a:t>
              </a:r>
              <a:r>
                <a:rPr lang="en-GB" sz="1400" b="1" strike="noStrike" spc="-1">
                  <a:solidFill>
                    <a:srgbClr val="404040"/>
                  </a:solidFill>
                  <a:latin typeface="Arial"/>
                </a:rPr>
                <a:t> </a:t>
              </a:r>
              <a:r>
                <a:rPr lang="en-GB" sz="1400" b="1" strike="noStrike" spc="-1" err="1">
                  <a:solidFill>
                    <a:srgbClr val="404040"/>
                  </a:solidFill>
                  <a:latin typeface="Arial"/>
                </a:rPr>
                <a:t>lle'n</a:t>
              </a:r>
              <a:r>
                <a:rPr lang="en-GB" sz="1400" b="1" strike="noStrike" spc="-1">
                  <a:solidFill>
                    <a:srgbClr val="404040"/>
                  </a:solidFill>
                  <a:latin typeface="Arial"/>
                </a:rPr>
                <a:t> </a:t>
              </a:r>
              <a:r>
                <a:rPr lang="en-GB" sz="1400" b="1" strike="noStrike" spc="-1" err="1">
                  <a:solidFill>
                    <a:srgbClr val="404040"/>
                  </a:solidFill>
                  <a:latin typeface="Arial"/>
                </a:rPr>
                <a:t>drefnus</a:t>
              </a:r>
              <a:r>
                <a:rPr lang="en-GB" sz="1400" b="1" strike="noStrike" spc="-1">
                  <a:solidFill>
                    <a:srgbClr val="404040"/>
                  </a:solidFill>
                  <a:latin typeface="Arial"/>
                </a:rPr>
                <a:t> ac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daclus</a:t>
              </a:r>
              <a:r>
                <a:rPr lang="en-GB" sz="1400" b="1" strike="noStrike" spc="-1">
                  <a:solidFill>
                    <a:srgbClr val="404040"/>
                  </a:solidFill>
                  <a:latin typeface="Arial"/>
                </a:rPr>
                <a:t>. </a:t>
              </a:r>
              <a:r>
                <a:rPr lang="en-GB" sz="1400" b="1" strike="noStrike" spc="-1" err="1">
                  <a:solidFill>
                    <a:srgbClr val="404040"/>
                  </a:solidFill>
                  <a:latin typeface="Arial"/>
                </a:rPr>
                <a:t>Cadwch</a:t>
              </a:r>
              <a:r>
                <a:rPr lang="en-GB" sz="1400" b="1" strike="noStrike" spc="-1">
                  <a:solidFill>
                    <a:srgbClr val="404040"/>
                  </a:solidFill>
                  <a:latin typeface="Arial"/>
                </a:rPr>
                <a:t> </a:t>
              </a:r>
              <a:r>
                <a:rPr lang="en-GB" sz="1400" b="1" strike="noStrike" spc="-1" err="1">
                  <a:solidFill>
                    <a:srgbClr val="404040"/>
                  </a:solidFill>
                  <a:latin typeface="Arial"/>
                </a:rPr>
                <a:t>fannau</a:t>
              </a:r>
              <a:r>
                <a:rPr lang="en-GB" sz="1400" b="1" strike="noStrike" spc="-1">
                  <a:solidFill>
                    <a:srgbClr val="404040"/>
                  </a:solidFill>
                  <a:latin typeface="Arial"/>
                </a:rPr>
                <a:t> </a:t>
              </a:r>
              <a:r>
                <a:rPr lang="en-GB" sz="1400" b="1" strike="noStrike" spc="-1" err="1">
                  <a:solidFill>
                    <a:srgbClr val="404040"/>
                  </a:solidFill>
                  <a:latin typeface="Arial"/>
                </a:rPr>
                <a:t>gwaith</a:t>
              </a:r>
              <a:r>
                <a:rPr lang="en-GB" sz="1400" b="1" strike="noStrike" spc="-1">
                  <a:solidFill>
                    <a:srgbClr val="404040"/>
                  </a:solidFill>
                  <a:latin typeface="Arial"/>
                </a:rPr>
                <a:t>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lân</a:t>
              </a:r>
              <a:r>
                <a:rPr lang="en-GB" sz="1400" b="1" strike="noStrike" spc="-1">
                  <a:solidFill>
                    <a:srgbClr val="404040"/>
                  </a:solidFill>
                  <a:latin typeface="Arial"/>
                </a:rPr>
                <a:t> ac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daclus</a:t>
              </a:r>
              <a:r>
                <a:rPr lang="en-GB" sz="1400" b="1" strike="noStrike" spc="-1">
                  <a:solidFill>
                    <a:srgbClr val="404040"/>
                  </a:solidFill>
                  <a:latin typeface="Arial"/>
                </a:rPr>
                <a:t>. </a:t>
              </a:r>
              <a:r>
                <a:rPr lang="en-GB" sz="1400" b="1" strike="noStrike" spc="-1" err="1">
                  <a:solidFill>
                    <a:srgbClr val="404040"/>
                  </a:solidFill>
                  <a:latin typeface="Arial"/>
                </a:rPr>
                <a:t>Gweithiwch</a:t>
              </a:r>
              <a:r>
                <a:rPr lang="en-GB" sz="1400" b="1" strike="noStrike" spc="-1">
                  <a:solidFill>
                    <a:srgbClr val="404040"/>
                  </a:solidFill>
                  <a:latin typeface="Arial"/>
                </a:rPr>
                <a:t>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ddiogel</a:t>
              </a:r>
              <a:endParaRPr lang="en-US" sz="1400" b="0" strike="noStrike" spc="-1" err="1">
                <a:latin typeface="Arial"/>
              </a:endParaRPr>
            </a:p>
          </p:txBody>
        </p:sp>
        <p:pic>
          <p:nvPicPr>
            <p:cNvPr id="247" name="Picture 28" descr="Llun o ddesg flêr ac anniogel"/>
            <p:cNvPicPr/>
            <p:nvPr/>
          </p:nvPicPr>
          <p:blipFill>
            <a:blip r:embed="rId7"/>
            <a:srcRect l="4329" t="5224"/>
            <a:stretch/>
          </p:blipFill>
          <p:spPr>
            <a:xfrm>
              <a:off x="5773320" y="4564800"/>
              <a:ext cx="1743120" cy="1206360"/>
            </a:xfrm>
            <a:prstGeom prst="rect">
              <a:avLst/>
            </a:prstGeom>
            <a:ln w="28440">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Image" descr="Image"/>
          <p:cNvPicPr/>
          <p:nvPr/>
        </p:nvPicPr>
        <p:blipFill>
          <a:blip r:embed="rId3"/>
          <a:stretch/>
        </p:blipFill>
        <p:spPr>
          <a:xfrm>
            <a:off x="6027480" y="0"/>
            <a:ext cx="2324160" cy="6857640"/>
          </a:xfrm>
          <a:prstGeom prst="rect">
            <a:avLst/>
          </a:prstGeom>
          <a:ln w="12600">
            <a:noFill/>
          </a:ln>
        </p:spPr>
      </p:pic>
      <p:sp>
        <p:nvSpPr>
          <p:cNvPr id="249" name="CustomShape 1"/>
          <p:cNvSpPr>
            <a:spLocks noGrp="1"/>
          </p:cNvSpPr>
          <p:nvPr>
            <p:ph type="title" idx="4294967295"/>
          </p:nvPr>
        </p:nvSpPr>
        <p:spPr>
          <a:xfrm>
            <a:off x="169430" y="1539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Ydych</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chi'n</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eistedd</a:t>
            </a:r>
            <a:r>
              <a:rPr kumimoji="0" lang="en-GB" sz="2400" b="1" i="0" u="none" strike="noStrike" kern="1200" cap="none" spc="-1" normalizeH="0" baseline="0" noProof="0">
                <a:ln>
                  <a:noFill/>
                </a:ln>
                <a:solidFill>
                  <a:srgbClr val="003973"/>
                </a:solidFill>
                <a:effectLst/>
                <a:uLnTx/>
                <a:uFillTx/>
                <a:latin typeface="Arial"/>
                <a:ea typeface="+mn-ea"/>
                <a:cs typeface="+mn-cs"/>
              </a:rPr>
              <a:t> yn </a:t>
            </a:r>
            <a:r>
              <a:rPr kumimoji="0" lang="en-GB" sz="2400" b="1" i="0" u="none" strike="noStrike" kern="1200" cap="none" spc="-1" normalizeH="0" baseline="0" noProof="0" err="1">
                <a:ln>
                  <a:noFill/>
                </a:ln>
                <a:solidFill>
                  <a:srgbClr val="003973"/>
                </a:solidFill>
                <a:effectLst/>
                <a:uLnTx/>
                <a:uFillTx/>
                <a:latin typeface="Arial"/>
                <a:ea typeface="+mn-ea"/>
                <a:cs typeface="+mn-cs"/>
              </a:rPr>
              <a:t>gyffyrddus</a:t>
            </a:r>
            <a:r>
              <a:rPr kumimoji="0" lang="en-GB" sz="2400" b="1" i="0" u="none" strike="noStrike" kern="1200" cap="none" spc="-1" normalizeH="0" baseline="0" noProof="0">
                <a:ln>
                  <a:noFill/>
                </a:ln>
                <a:solidFill>
                  <a:srgbClr val="003973"/>
                </a:solidFill>
                <a:effectLst/>
                <a:uLnTx/>
                <a:uFillTx/>
                <a:latin typeface="Arial"/>
                <a:ea typeface="+mn-ea"/>
                <a:cs typeface="+mn-cs"/>
              </a:rPr>
              <a:t>?</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50"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51" name="CustomShape 2"/>
          <p:cNvSpPr/>
          <p:nvPr/>
        </p:nvSpPr>
        <p:spPr>
          <a:xfrm>
            <a:off x="169430" y="677520"/>
            <a:ext cx="3311280" cy="46976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110000"/>
              </a:lnSpc>
              <a:spcAft>
                <a:spcPts val="799"/>
              </a:spcAft>
              <a:tabLst>
                <a:tab pos="0" algn="l"/>
              </a:tabLst>
            </a:pPr>
            <a:r>
              <a:rPr lang="cy-GB" sz="1800" b="1" strike="noStrike" spc="-1">
                <a:solidFill>
                  <a:srgbClr val="404040"/>
                </a:solidFill>
                <a:latin typeface="Arial"/>
              </a:rPr>
              <a:t>Defnyddio Cyfrifiaduron:</a:t>
            </a:r>
            <a:endParaRPr lang="en-US" sz="1800" b="0" strike="noStrike" spc="-1">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a:solidFill>
                  <a:srgbClr val="404040"/>
                </a:solidFill>
                <a:latin typeface="Arial"/>
              </a:rPr>
              <a:t>Gosodwch yr orsaf waith yn gywir</a:t>
            </a:r>
            <a:endParaRPr lang="en-US" sz="1800" b="0" strike="noStrike" spc="-1">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a:solidFill>
                  <a:srgbClr val="404040"/>
                </a:solidFill>
                <a:latin typeface="Arial"/>
              </a:rPr>
              <a:t>Cadwch osgo corff da</a:t>
            </a:r>
            <a:endParaRPr lang="en-US" sz="1800" b="0" strike="noStrike" spc="-1">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a:solidFill>
                  <a:srgbClr val="404040"/>
                </a:solidFill>
                <a:latin typeface="Arial"/>
              </a:rPr>
              <a:t>Cymerwch seibiannau rheolaidd - codwch a symud o gwmpas</a:t>
            </a:r>
            <a:endParaRPr lang="en-US" sz="1800" b="0" strike="noStrike" spc="-1">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a:solidFill>
                  <a:srgbClr val="404040"/>
                </a:solidFill>
                <a:latin typeface="Arial"/>
              </a:rPr>
              <a:t>Cofiwch nad yw hyn yn fater o'r cyfrifiadur yn unig, meddyliwch hefyd am sut rydych yn dal y ffôn, </a:t>
            </a:r>
            <a:r>
              <a:rPr lang="cy-GB" sz="1800" b="0" strike="noStrike" spc="-1" err="1">
                <a:solidFill>
                  <a:srgbClr val="404040"/>
                </a:solidFill>
                <a:latin typeface="Arial"/>
              </a:rPr>
              <a:t>iPad</a:t>
            </a:r>
            <a:r>
              <a:rPr lang="cy-GB" sz="1800" b="0" strike="noStrike" spc="-1">
                <a:solidFill>
                  <a:srgbClr val="404040"/>
                </a:solidFill>
                <a:latin typeface="Arial"/>
              </a:rPr>
              <a:t> ac ati</a:t>
            </a:r>
            <a:endParaRPr lang="en-US" sz="1800" b="0" strike="noStrike" spc="-1">
              <a:latin typeface="Arial"/>
            </a:endParaRPr>
          </a:p>
          <a:p>
            <a:pPr marL="360000" indent="-359640">
              <a:lnSpc>
                <a:spcPct val="110000"/>
              </a:lnSpc>
              <a:spcAft>
                <a:spcPts val="799"/>
              </a:spcAft>
              <a:buClr>
                <a:srgbClr val="000000"/>
              </a:buClr>
              <a:buFont typeface="Arial"/>
              <a:buChar char="•"/>
              <a:tabLst>
                <a:tab pos="0" algn="l"/>
              </a:tabLst>
            </a:pPr>
            <a:r>
              <a:rPr lang="cy-GB" sz="1800" b="0" strike="noStrike" spc="-1">
                <a:uFillTx/>
                <a:latin typeface="Arial"/>
              </a:rPr>
              <a:t>Am mwy o wybodaeth ar cyngor </a:t>
            </a:r>
            <a:r>
              <a:rPr lang="cy-GB" sz="1800" b="0" strike="noStrike" spc="-1" err="1">
                <a:uFillTx/>
                <a:latin typeface="Arial"/>
              </a:rPr>
              <a:t>dse</a:t>
            </a:r>
            <a:r>
              <a:rPr lang="cy-GB" sz="1800" b="0" strike="noStrike" spc="-1">
                <a:uFillTx/>
                <a:latin typeface="Arial"/>
              </a:rPr>
              <a:t> myfyrwyr clic ar y linc hon </a:t>
            </a:r>
            <a:r>
              <a:rPr lang="cy-GB" sz="1800" b="0" u="sng" strike="noStrike" spc="-1">
                <a:solidFill>
                  <a:srgbClr val="0563C1"/>
                </a:solidFill>
                <a:uFillTx/>
                <a:latin typeface="Arial"/>
                <a:hlinkClick r:id="rId5"/>
              </a:rPr>
              <a:t>-Cyngor DSE Myfyrwyr</a:t>
            </a:r>
            <a:endParaRPr lang="en-US" sz="1800" b="0" strike="noStrike" spc="-1">
              <a:latin typeface="Arial"/>
            </a:endParaRPr>
          </a:p>
        </p:txBody>
      </p:sp>
      <p:pic>
        <p:nvPicPr>
          <p:cNvPr id="252" name="Picture 6" descr="Delwedd o osodiad cyfarpar sgrin arddangos cywir a’r ffordd gywir o eistedd"/>
          <p:cNvPicPr/>
          <p:nvPr/>
        </p:nvPicPr>
        <p:blipFill>
          <a:blip r:embed="rId6"/>
          <a:stretch/>
        </p:blipFill>
        <p:spPr>
          <a:xfrm>
            <a:off x="4170240" y="2083320"/>
            <a:ext cx="4277880" cy="3291840"/>
          </a:xfrm>
          <a:prstGeom prst="rect">
            <a:avLst/>
          </a:prstGeom>
          <a:ln w="9360">
            <a:solidFill>
              <a:srgbClr val="000000"/>
            </a:solidFill>
            <a:miter/>
          </a:ln>
        </p:spPr>
      </p:pic>
      <p:sp>
        <p:nvSpPr>
          <p:cNvPr id="253" name="CustomShape 3"/>
          <p:cNvSpPr/>
          <p:nvPr/>
        </p:nvSpPr>
        <p:spPr>
          <a:xfrm>
            <a:off x="4301280" y="1651680"/>
            <a:ext cx="40161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y-GB" sz="1800" b="1" strike="noStrike" spc="-1">
                <a:solidFill>
                  <a:srgbClr val="404040"/>
                </a:solidFill>
                <a:latin typeface="Arial"/>
              </a:rPr>
              <a:t>Cynllun da</a:t>
            </a:r>
            <a:endParaRPr lang="en-US" sz="18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age" descr="Image"/>
          <p:cNvPicPr/>
          <p:nvPr/>
        </p:nvPicPr>
        <p:blipFill>
          <a:blip r:embed="rId3"/>
          <a:stretch/>
        </p:blipFill>
        <p:spPr>
          <a:xfrm>
            <a:off x="6027480" y="0"/>
            <a:ext cx="2324160" cy="6857640"/>
          </a:xfrm>
          <a:prstGeom prst="rect">
            <a:avLst/>
          </a:prstGeom>
          <a:ln w="12600">
            <a:noFill/>
          </a:ln>
        </p:spPr>
      </p:pic>
      <p:sp>
        <p:nvSpPr>
          <p:cNvPr id="255"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Llawlyfr</a:t>
            </a:r>
            <a:r>
              <a:rPr kumimoji="0" lang="en-GB" sz="2400" b="1" i="0" u="none" strike="noStrike" kern="1200" cap="none" spc="-1" normalizeH="0" baseline="0" noProof="0">
                <a:ln>
                  <a:noFill/>
                </a:ln>
                <a:solidFill>
                  <a:srgbClr val="003973"/>
                </a:solidFill>
                <a:effectLst/>
                <a:uLnTx/>
                <a:uFillTx/>
                <a:latin typeface="Arial"/>
                <a:ea typeface="+mn-ea"/>
                <a:cs typeface="+mn-cs"/>
              </a:rPr>
              <a:t> Iechyd a </a:t>
            </a:r>
            <a:r>
              <a:rPr kumimoji="0" lang="en-GB" sz="2400" b="1" i="0" u="none" strike="noStrike" kern="1200" cap="none" spc="-1" normalizeH="0" baseline="0" noProof="0" err="1">
                <a:ln>
                  <a:noFill/>
                </a:ln>
                <a:solidFill>
                  <a:srgbClr val="003973"/>
                </a:solidFill>
                <a:effectLst/>
                <a:uLnTx/>
                <a:uFillTx/>
                <a:latin typeface="Arial"/>
                <a:ea typeface="+mn-ea"/>
                <a:cs typeface="+mn-cs"/>
              </a:rPr>
              <a:t>Diogelwch</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i</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Fyfyrwyr</a:t>
            </a:r>
            <a:endParaRPr kumimoji="0" lang="en-US" sz="2400" b="0" i="0" u="none" strike="noStrike" kern="1200" cap="none" spc="-1" normalizeH="0" baseline="0" noProof="0" err="1">
              <a:ln>
                <a:noFill/>
              </a:ln>
              <a:solidFill>
                <a:schemeClr val="tx1"/>
              </a:solidFill>
              <a:effectLst/>
              <a:uLnTx/>
              <a:uFillTx/>
              <a:latin typeface="Arial"/>
              <a:ea typeface="+mn-ea"/>
              <a:cs typeface="+mn-cs"/>
            </a:endParaRPr>
          </a:p>
        </p:txBody>
      </p:sp>
      <p:pic>
        <p:nvPicPr>
          <p:cNvPr id="256"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57" name="CustomShape 2"/>
          <p:cNvSpPr/>
          <p:nvPr/>
        </p:nvSpPr>
        <p:spPr>
          <a:xfrm>
            <a:off x="720000" y="1558800"/>
            <a:ext cx="5724360" cy="27392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360000" indent="-359640">
              <a:lnSpc>
                <a:spcPct val="110000"/>
              </a:lnSpc>
              <a:spcAft>
                <a:spcPts val="1199"/>
              </a:spcAft>
              <a:buClr>
                <a:srgbClr val="5FCBEF"/>
              </a:buClr>
              <a:buSzPct val="80000"/>
              <a:buFont typeface="Wingdings 3" charset="2"/>
              <a:buChar char=""/>
            </a:pPr>
            <a:r>
              <a:rPr lang="en-GB" sz="1800" b="1" strike="noStrike" spc="-1">
                <a:solidFill>
                  <a:srgbClr val="404040"/>
                </a:solidFill>
                <a:latin typeface="Arial"/>
              </a:rPr>
              <a:t>Dylai </a:t>
            </a:r>
            <a:r>
              <a:rPr lang="en-GB" sz="1800" b="1" strike="noStrike" spc="-1" err="1">
                <a:solidFill>
                  <a:srgbClr val="404040"/>
                </a:solidFill>
                <a:latin typeface="Arial"/>
              </a:rPr>
              <a:t>pob</a:t>
            </a:r>
            <a:r>
              <a:rPr lang="en-GB" sz="1800" b="1" strike="noStrike" spc="-1">
                <a:solidFill>
                  <a:srgbClr val="404040"/>
                </a:solidFill>
                <a:latin typeface="Arial"/>
              </a:rPr>
              <a:t> </a:t>
            </a:r>
            <a:r>
              <a:rPr lang="en-GB" sz="1800" b="1" strike="noStrike" spc="-1" err="1">
                <a:solidFill>
                  <a:srgbClr val="404040"/>
                </a:solidFill>
                <a:latin typeface="Arial"/>
              </a:rPr>
              <a:t>myfyriwr</a:t>
            </a:r>
            <a:r>
              <a:rPr lang="en-GB" sz="1800" b="1" strike="noStrike" spc="-1">
                <a:solidFill>
                  <a:srgbClr val="404040"/>
                </a:solidFill>
                <a:latin typeface="Arial"/>
              </a:rPr>
              <a:t> </a:t>
            </a:r>
            <a:r>
              <a:rPr lang="en-GB" sz="1800" b="1" strike="noStrike" spc="-1" err="1">
                <a:solidFill>
                  <a:srgbClr val="404040"/>
                </a:solidFill>
                <a:latin typeface="Arial"/>
              </a:rPr>
              <a:t>ymgyfarwyddo</a:t>
            </a:r>
            <a:r>
              <a:rPr lang="en-GB" sz="1800" b="1" strike="noStrike" spc="-1">
                <a:solidFill>
                  <a:srgbClr val="404040"/>
                </a:solidFill>
                <a:latin typeface="Arial"/>
              </a:rPr>
              <a:t> â </a:t>
            </a:r>
            <a:r>
              <a:rPr lang="en-GB" sz="1800" b="1" strike="noStrike" spc="-1" err="1">
                <a:solidFill>
                  <a:srgbClr val="404040"/>
                </a:solidFill>
                <a:latin typeface="Arial"/>
              </a:rPr>
              <a:t>Llawlyfr</a:t>
            </a:r>
            <a:r>
              <a:rPr lang="en-GB" sz="1800" b="1" strike="noStrike" spc="-1">
                <a:solidFill>
                  <a:srgbClr val="404040"/>
                </a:solidFill>
                <a:latin typeface="Arial"/>
              </a:rPr>
              <a:t> Iechyd a </a:t>
            </a:r>
            <a:r>
              <a:rPr lang="en-GB" sz="1800" b="1" strike="noStrike" spc="-1" err="1">
                <a:solidFill>
                  <a:srgbClr val="404040"/>
                </a:solidFill>
                <a:latin typeface="Arial"/>
              </a:rPr>
              <a:t>Diogelwch</a:t>
            </a:r>
            <a:r>
              <a:rPr lang="en-GB" sz="1800" b="1" strike="noStrike" spc="-1">
                <a:solidFill>
                  <a:srgbClr val="404040"/>
                </a:solidFill>
                <a:latin typeface="Arial"/>
              </a:rPr>
              <a:t> </a:t>
            </a:r>
            <a:r>
              <a:rPr lang="en-GB" sz="1800" b="1" strike="noStrike" spc="-1" err="1">
                <a:solidFill>
                  <a:srgbClr val="404040"/>
                </a:solidFill>
                <a:latin typeface="Arial"/>
              </a:rPr>
              <a:t>Myfyrwyr</a:t>
            </a:r>
            <a:r>
              <a:rPr lang="en-GB" sz="1800" b="1" strike="noStrike" spc="-1">
                <a:solidFill>
                  <a:srgbClr val="404040"/>
                </a:solidFill>
                <a:latin typeface="Arial"/>
              </a:rPr>
              <a:t> y </a:t>
            </a:r>
            <a:r>
              <a:rPr lang="en-GB" sz="1800" b="1" strike="noStrike" spc="-1" err="1">
                <a:solidFill>
                  <a:srgbClr val="404040"/>
                </a:solidFill>
                <a:latin typeface="Arial"/>
              </a:rPr>
              <a:t>Brifysgol</a:t>
            </a:r>
            <a:endParaRPr lang="en-US" sz="1800" b="0" strike="noStrike" spc="-1" err="1">
              <a:latin typeface="Arial"/>
            </a:endParaRPr>
          </a:p>
          <a:p>
            <a:pPr marL="360000" indent="-359640">
              <a:lnSpc>
                <a:spcPct val="110000"/>
              </a:lnSpc>
              <a:spcAft>
                <a:spcPts val="1199"/>
              </a:spcAft>
              <a:buClr>
                <a:srgbClr val="5FCBEF"/>
              </a:buClr>
              <a:buSzPct val="80000"/>
              <a:buFont typeface="Wingdings 3" charset="2"/>
              <a:buChar char=""/>
            </a:pPr>
            <a:r>
              <a:rPr lang="en-GB" sz="1800" b="0" strike="noStrike" spc="-1" err="1">
                <a:solidFill>
                  <a:srgbClr val="404040"/>
                </a:solidFill>
                <a:latin typeface="Arial"/>
              </a:rPr>
              <a:t>Mae'r</a:t>
            </a:r>
            <a:r>
              <a:rPr lang="en-GB" sz="1800" b="0" strike="noStrike" spc="-1">
                <a:solidFill>
                  <a:srgbClr val="404040"/>
                </a:solidFill>
                <a:latin typeface="Arial"/>
              </a:rPr>
              <a:t> </a:t>
            </a:r>
            <a:r>
              <a:rPr lang="en-GB" sz="1800" b="0" strike="noStrike" spc="-1" err="1">
                <a:solidFill>
                  <a:srgbClr val="404040"/>
                </a:solidFill>
                <a:latin typeface="Arial"/>
              </a:rPr>
              <a:t>Llawlyfr</a:t>
            </a:r>
            <a:r>
              <a:rPr lang="en-GB" sz="1800" b="0" strike="noStrike" spc="-1">
                <a:solidFill>
                  <a:srgbClr val="404040"/>
                </a:solidFill>
                <a:latin typeface="Arial"/>
              </a:rPr>
              <a:t>, </a:t>
            </a:r>
            <a:r>
              <a:rPr lang="en-GB" sz="1800" b="0" strike="noStrike" spc="-1" err="1">
                <a:solidFill>
                  <a:srgbClr val="404040"/>
                </a:solidFill>
                <a:latin typeface="Arial"/>
              </a:rPr>
              <a:t>ynghyd</a:t>
            </a:r>
            <a:r>
              <a:rPr lang="en-GB" sz="1800" b="0" strike="noStrike" spc="-1">
                <a:solidFill>
                  <a:srgbClr val="404040"/>
                </a:solidFill>
                <a:latin typeface="Arial"/>
              </a:rPr>
              <a:t> ag </a:t>
            </a:r>
            <a:r>
              <a:rPr lang="en-GB" sz="1800" b="0" strike="noStrike" spc="-1" err="1">
                <a:solidFill>
                  <a:srgbClr val="404040"/>
                </a:solidFill>
                <a:latin typeface="Arial"/>
              </a:rPr>
              <a:t>ystod</a:t>
            </a:r>
            <a:r>
              <a:rPr lang="en-GB" sz="1800" b="0" strike="noStrike" spc="-1">
                <a:solidFill>
                  <a:srgbClr val="404040"/>
                </a:solidFill>
                <a:latin typeface="Arial"/>
              </a:rPr>
              <a:t> o </a:t>
            </a:r>
            <a:r>
              <a:rPr lang="en-GB" sz="1800" b="0" strike="noStrike" spc="-1" err="1">
                <a:solidFill>
                  <a:srgbClr val="404040"/>
                </a:solidFill>
                <a:latin typeface="Arial"/>
              </a:rPr>
              <a:t>wybodaeth</a:t>
            </a:r>
            <a:r>
              <a:rPr lang="en-GB" sz="1800" b="0" strike="noStrike" spc="-1">
                <a:solidFill>
                  <a:srgbClr val="404040"/>
                </a:solidFill>
                <a:latin typeface="Arial"/>
              </a:rPr>
              <a:t> </a:t>
            </a:r>
            <a:r>
              <a:rPr lang="en-GB" sz="1800" b="0" strike="noStrike" spc="-1" err="1">
                <a:solidFill>
                  <a:srgbClr val="404040"/>
                </a:solidFill>
                <a:latin typeface="Arial"/>
              </a:rPr>
              <a:t>ddefnyddiol</a:t>
            </a:r>
            <a:r>
              <a:rPr lang="en-GB" sz="1800" b="0" strike="noStrike" spc="-1">
                <a:solidFill>
                  <a:srgbClr val="404040"/>
                </a:solidFill>
                <a:latin typeface="Arial"/>
              </a:rPr>
              <a:t> </a:t>
            </a:r>
            <a:r>
              <a:rPr lang="en-GB" sz="1800" b="0" strike="noStrike" spc="-1" err="1">
                <a:solidFill>
                  <a:srgbClr val="404040"/>
                </a:solidFill>
                <a:latin typeface="Arial"/>
              </a:rPr>
              <a:t>bellach</a:t>
            </a:r>
            <a:r>
              <a:rPr lang="en-GB" sz="1800" b="0" strike="noStrike" spc="-1">
                <a:solidFill>
                  <a:srgbClr val="404040"/>
                </a:solidFill>
                <a:latin typeface="Arial"/>
              </a:rPr>
              <a:t>, </a:t>
            </a:r>
            <a:r>
              <a:rPr lang="en-GB" sz="1800" b="0" strike="noStrike" spc="-1" err="1">
                <a:solidFill>
                  <a:srgbClr val="404040"/>
                </a:solidFill>
                <a:latin typeface="Arial"/>
              </a:rPr>
              <a:t>ar</a:t>
            </a:r>
            <a:r>
              <a:rPr lang="en-GB" sz="1800" b="0" strike="noStrike" spc="-1">
                <a:solidFill>
                  <a:srgbClr val="404040"/>
                </a:solidFill>
                <a:latin typeface="Arial"/>
              </a:rPr>
              <a:t> </a:t>
            </a:r>
            <a:r>
              <a:rPr lang="en-GB" sz="1800" b="0" strike="noStrike" spc="-1" err="1">
                <a:solidFill>
                  <a:srgbClr val="404040"/>
                </a:solidFill>
                <a:latin typeface="Arial"/>
              </a:rPr>
              <a:t>gaelar</a:t>
            </a:r>
            <a:r>
              <a:rPr lang="en-GB" sz="1800" b="0" strike="noStrike" spc="-1">
                <a:solidFill>
                  <a:srgbClr val="404040"/>
                </a:solidFill>
                <a:latin typeface="Arial"/>
              </a:rPr>
              <a:t> y </a:t>
            </a:r>
            <a:r>
              <a:rPr lang="en-GB" sz="1800" b="0" strike="noStrike" spc="-1" err="1">
                <a:solidFill>
                  <a:srgbClr val="404040"/>
                </a:solidFill>
                <a:latin typeface="Arial"/>
              </a:rPr>
              <a:t>linc</a:t>
            </a:r>
            <a:r>
              <a:rPr lang="en-GB" sz="1800" b="0" strike="noStrike" spc="-1">
                <a:solidFill>
                  <a:srgbClr val="404040"/>
                </a:solidFill>
                <a:latin typeface="Arial"/>
              </a:rPr>
              <a:t> </a:t>
            </a:r>
            <a:r>
              <a:rPr lang="en-GB" sz="1800" b="0" strike="noStrike" spc="-1" err="1">
                <a:solidFill>
                  <a:srgbClr val="404040"/>
                </a:solidFill>
                <a:latin typeface="Arial"/>
              </a:rPr>
              <a:t>isod</a:t>
            </a:r>
            <a:r>
              <a:rPr lang="en-GB" sz="1800" b="0" strike="noStrike" spc="-1">
                <a:solidFill>
                  <a:srgbClr val="404040"/>
                </a:solidFill>
                <a:latin typeface="Arial"/>
              </a:rPr>
              <a:t>:</a:t>
            </a:r>
            <a:endParaRPr lang="en-US" sz="1800" b="0" strike="noStrike" spc="-1">
              <a:latin typeface="Arial"/>
            </a:endParaRPr>
          </a:p>
          <a:p>
            <a:pPr marL="360000" indent="-359640">
              <a:lnSpc>
                <a:spcPct val="110000"/>
              </a:lnSpc>
              <a:spcAft>
                <a:spcPts val="1199"/>
              </a:spcAft>
              <a:buClr>
                <a:srgbClr val="5FCBEF"/>
              </a:buClr>
              <a:buSzPct val="80000"/>
              <a:buFont typeface="Wingdings 3" charset="2"/>
              <a:buChar char=""/>
            </a:pPr>
            <a:r>
              <a:rPr lang="en-GB" sz="1800" b="0" strike="noStrike" spc="-1">
                <a:solidFill>
                  <a:srgbClr val="0F7698"/>
                </a:solidFill>
                <a:latin typeface="Arial"/>
              </a:rPr>
              <a:t>www.bangor.ac.uk/hss/students/students.php.cy </a:t>
            </a:r>
            <a:endParaRPr lang="en-US" sz="1800" b="0" strike="noStrike" spc="-1">
              <a:latin typeface="Arial"/>
            </a:endParaRPr>
          </a:p>
        </p:txBody>
      </p:sp>
      <p:pic>
        <p:nvPicPr>
          <p:cNvPr id="258" name="Picture 8" descr="Delwedd o dudalen flaen arweiniad Cymraeg Glasfyfyrwyr Bangor i astudio'n ddiogel ac iach"/>
          <p:cNvPicPr/>
          <p:nvPr/>
        </p:nvPicPr>
        <p:blipFill>
          <a:blip r:embed="rId5"/>
          <a:stretch/>
        </p:blipFill>
        <p:spPr>
          <a:xfrm>
            <a:off x="6622920" y="2164500"/>
            <a:ext cx="2053440" cy="2871000"/>
          </a:xfrm>
          <a:prstGeom prst="rect">
            <a:avLst/>
          </a:prstGeom>
          <a:ln w="3240">
            <a:solidFill>
              <a:srgbClr val="808080"/>
            </a:solidFill>
            <a:round/>
          </a:ln>
        </p:spPr>
      </p:pic>
      <p:pic>
        <p:nvPicPr>
          <p:cNvPr id="259" name="Picture 9" descr="Delwedd o dudalen flaen arweiniad Cymraeg Glasfyfyrwyr Bangor i astudio'n ddiogel ac iach"/>
          <p:cNvPicPr/>
          <p:nvPr/>
        </p:nvPicPr>
        <p:blipFill>
          <a:blip r:embed="rId6"/>
          <a:stretch/>
        </p:blipFill>
        <p:spPr>
          <a:xfrm>
            <a:off x="4760280" y="3600000"/>
            <a:ext cx="2050200" cy="2871000"/>
          </a:xfrm>
          <a:prstGeom prst="rect">
            <a:avLst/>
          </a:prstGeom>
          <a:ln w="3240">
            <a:solidFill>
              <a:srgbClr val="808080"/>
            </a:solidFill>
            <a:rou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Image" descr="Image"/>
          <p:cNvPicPr/>
          <p:nvPr/>
        </p:nvPicPr>
        <p:blipFill>
          <a:blip r:embed="rId3"/>
          <a:stretch/>
        </p:blipFill>
        <p:spPr>
          <a:xfrm>
            <a:off x="6027480" y="0"/>
            <a:ext cx="2324160" cy="6857640"/>
          </a:xfrm>
          <a:prstGeom prst="rect">
            <a:avLst/>
          </a:prstGeom>
          <a:ln w="12600">
            <a:noFill/>
          </a:ln>
        </p:spPr>
      </p:pic>
      <p:sp>
        <p:nvSpPr>
          <p:cNvPr id="261"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Covid-19 a </a:t>
            </a:r>
            <a:r>
              <a:rPr kumimoji="0" lang="en-GB" sz="2400" b="1" i="0" u="none" strike="noStrike" kern="1200" cap="none" spc="-1" normalizeH="0" baseline="0" noProof="0" err="1">
                <a:ln>
                  <a:noFill/>
                </a:ln>
                <a:solidFill>
                  <a:srgbClr val="003973"/>
                </a:solidFill>
                <a:effectLst/>
                <a:uLnTx/>
                <a:uFillTx/>
                <a:latin typeface="Arial"/>
                <a:ea typeface="+mn-ea"/>
                <a:cs typeface="+mn-cs"/>
              </a:rPr>
              <a:t>Chlefydau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Trosglwyddadwy</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eraill</a:t>
            </a:r>
            <a:endParaRPr kumimoji="0" lang="en-US" sz="2400" b="0" i="0" u="none" strike="noStrike" kern="1200" cap="none" spc="-1" normalizeH="0" baseline="0" noProof="0" err="1">
              <a:ln>
                <a:noFill/>
              </a:ln>
              <a:solidFill>
                <a:schemeClr val="tx1"/>
              </a:solidFill>
              <a:effectLst/>
              <a:uLnTx/>
              <a:uFillTx/>
              <a:latin typeface="Arial"/>
              <a:ea typeface="+mn-ea"/>
              <a:cs typeface="+mn-cs"/>
            </a:endParaRPr>
          </a:p>
        </p:txBody>
      </p:sp>
      <p:pic>
        <p:nvPicPr>
          <p:cNvPr id="262"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63" name="CustomShape 2"/>
          <p:cNvSpPr/>
          <p:nvPr/>
        </p:nvSpPr>
        <p:spPr>
          <a:xfrm>
            <a:off x="705240" y="1184760"/>
            <a:ext cx="6645600" cy="45788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228600" indent="-228240">
              <a:lnSpc>
                <a:spcPct val="90000"/>
              </a:lnSpc>
              <a:spcBef>
                <a:spcPts val="1001"/>
              </a:spcBef>
              <a:buClr>
                <a:srgbClr val="404040"/>
              </a:buClr>
              <a:buFont typeface="Arial"/>
              <a:buChar char="•"/>
            </a:pPr>
            <a:r>
              <a:rPr lang="en-GB" sz="1800" b="0" strike="noStrike" spc="-1">
                <a:solidFill>
                  <a:srgbClr val="404040"/>
                </a:solidFill>
                <a:latin typeface="Arial"/>
              </a:rPr>
              <a:t>Mae </a:t>
            </a:r>
            <a:r>
              <a:rPr lang="en-GB" sz="1800" b="0" strike="noStrike" spc="-1" err="1">
                <a:solidFill>
                  <a:srgbClr val="404040"/>
                </a:solidFill>
                <a:latin typeface="Arial"/>
              </a:rPr>
              <a:t>rhai</a:t>
            </a:r>
            <a:r>
              <a:rPr lang="en-GB" sz="1800" b="0" strike="noStrike" spc="-1">
                <a:solidFill>
                  <a:srgbClr val="404040"/>
                </a:solidFill>
                <a:latin typeface="Arial"/>
              </a:rPr>
              <a:t> </a:t>
            </a:r>
            <a:r>
              <a:rPr lang="en-GB" sz="1800" b="0" strike="noStrike" spc="-1" err="1">
                <a:solidFill>
                  <a:srgbClr val="404040"/>
                </a:solidFill>
                <a:latin typeface="Arial"/>
              </a:rPr>
              <a:t>o'r</a:t>
            </a:r>
            <a:r>
              <a:rPr lang="en-GB" sz="1800" b="0" strike="noStrike" spc="-1">
                <a:solidFill>
                  <a:srgbClr val="404040"/>
                </a:solidFill>
                <a:latin typeface="Arial"/>
              </a:rPr>
              <a:t> </a:t>
            </a:r>
            <a:r>
              <a:rPr lang="en-GB" sz="1800" b="0" strike="noStrike" spc="-1" err="1">
                <a:solidFill>
                  <a:srgbClr val="404040"/>
                </a:solidFill>
                <a:latin typeface="Arial"/>
              </a:rPr>
              <a:t>pethau</a:t>
            </a:r>
            <a:r>
              <a:rPr lang="en-GB" sz="1800" b="0" strike="noStrike" spc="-1">
                <a:solidFill>
                  <a:srgbClr val="404040"/>
                </a:solidFill>
                <a:latin typeface="Arial"/>
              </a:rPr>
              <a:t> a </a:t>
            </a:r>
            <a:r>
              <a:rPr lang="en-GB" sz="1800" b="0" strike="noStrike" spc="-1" err="1">
                <a:solidFill>
                  <a:srgbClr val="404040"/>
                </a:solidFill>
                <a:latin typeface="Arial"/>
              </a:rPr>
              <a:t>wnaethom</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amddiffyn</a:t>
            </a:r>
            <a:r>
              <a:rPr lang="en-GB" sz="1800" b="0" strike="noStrike" spc="-1">
                <a:solidFill>
                  <a:srgbClr val="404040"/>
                </a:solidFill>
                <a:latin typeface="Arial"/>
              </a:rPr>
              <a:t> </a:t>
            </a:r>
            <a:r>
              <a:rPr lang="en-GB" sz="1800" b="0" strike="noStrike" spc="-1" err="1">
                <a:solidFill>
                  <a:srgbClr val="404040"/>
                </a:solidFill>
                <a:latin typeface="Arial"/>
              </a:rPr>
              <a:t>ein</a:t>
            </a:r>
            <a:r>
              <a:rPr lang="en-GB" sz="1800" b="0" strike="noStrike" spc="-1">
                <a:solidFill>
                  <a:srgbClr val="404040"/>
                </a:solidFill>
                <a:latin typeface="Arial"/>
              </a:rPr>
              <a:t> </a:t>
            </a:r>
            <a:r>
              <a:rPr lang="en-GB" sz="1800" b="0" strike="noStrike" spc="-1" err="1">
                <a:solidFill>
                  <a:srgbClr val="404040"/>
                </a:solidFill>
                <a:latin typeface="Arial"/>
              </a:rPr>
              <a:t>hunain</a:t>
            </a:r>
            <a:r>
              <a:rPr lang="en-GB" sz="1800" b="0" strike="noStrike" spc="-1">
                <a:solidFill>
                  <a:srgbClr val="404040"/>
                </a:solidFill>
                <a:latin typeface="Arial"/>
              </a:rPr>
              <a:t> ac </a:t>
            </a:r>
            <a:r>
              <a:rPr lang="en-GB" sz="1800" b="0" strike="noStrike" spc="-1" err="1">
                <a:solidFill>
                  <a:srgbClr val="404040"/>
                </a:solidFill>
                <a:latin typeface="Arial"/>
              </a:rPr>
              <a:t>eraill</a:t>
            </a:r>
            <a:r>
              <a:rPr lang="en-GB" sz="1800" b="0" strike="noStrike" spc="-1">
                <a:solidFill>
                  <a:srgbClr val="404040"/>
                </a:solidFill>
                <a:latin typeface="Arial"/>
              </a:rPr>
              <a:t> </a:t>
            </a:r>
            <a:r>
              <a:rPr lang="en-GB" sz="1800" b="0" strike="noStrike" spc="-1" err="1">
                <a:solidFill>
                  <a:srgbClr val="404040"/>
                </a:solidFill>
                <a:latin typeface="Arial"/>
              </a:rPr>
              <a:t>rhag</a:t>
            </a:r>
            <a:r>
              <a:rPr lang="en-GB" sz="1800" b="0" strike="noStrike" spc="-1">
                <a:solidFill>
                  <a:srgbClr val="404040"/>
                </a:solidFill>
                <a:latin typeface="Arial"/>
              </a:rPr>
              <a:t> Covid-19 </a:t>
            </a:r>
            <a:r>
              <a:rPr lang="en-GB" sz="1800" b="0" strike="noStrike" spc="-1" err="1">
                <a:solidFill>
                  <a:srgbClr val="404040"/>
                </a:solidFill>
                <a:latin typeface="Arial"/>
              </a:rPr>
              <a:t>hefyd</a:t>
            </a:r>
            <a:r>
              <a:rPr lang="en-GB" sz="1800" b="0" strike="noStrike" spc="-1">
                <a:solidFill>
                  <a:srgbClr val="404040"/>
                </a:solidFill>
                <a:latin typeface="Arial"/>
              </a:rPr>
              <a:t> </a:t>
            </a:r>
            <a:r>
              <a:rPr lang="en-GB" sz="1800" b="0" strike="noStrike" spc="-1" err="1">
                <a:solidFill>
                  <a:srgbClr val="404040"/>
                </a:solidFill>
                <a:latin typeface="Arial"/>
              </a:rPr>
              <a:t>yn</a:t>
            </a:r>
            <a:r>
              <a:rPr lang="en-GB" sz="1800" b="0" strike="noStrike" spc="-1">
                <a:solidFill>
                  <a:srgbClr val="404040"/>
                </a:solidFill>
                <a:latin typeface="Arial"/>
              </a:rPr>
              <a:t> </a:t>
            </a:r>
            <a:r>
              <a:rPr lang="en-GB" sz="1800" b="0" strike="noStrike" spc="-1" err="1">
                <a:solidFill>
                  <a:srgbClr val="404040"/>
                </a:solidFill>
                <a:latin typeface="Arial"/>
              </a:rPr>
              <a:t>helpu</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leihau'r</a:t>
            </a:r>
            <a:r>
              <a:rPr lang="en-GB" sz="1800" b="0" strike="noStrike" spc="-1">
                <a:solidFill>
                  <a:srgbClr val="404040"/>
                </a:solidFill>
                <a:latin typeface="Arial"/>
              </a:rPr>
              <a:t> </a:t>
            </a:r>
            <a:r>
              <a:rPr lang="en-GB" sz="1800" b="0" strike="noStrike" spc="-1" err="1">
                <a:solidFill>
                  <a:srgbClr val="404040"/>
                </a:solidFill>
                <a:latin typeface="Arial"/>
              </a:rPr>
              <a:t>risg</a:t>
            </a:r>
            <a:r>
              <a:rPr lang="en-GB" sz="1800" b="0" strike="noStrike" spc="-1">
                <a:solidFill>
                  <a:srgbClr val="404040"/>
                </a:solidFill>
                <a:latin typeface="Arial"/>
              </a:rPr>
              <a:t> o </a:t>
            </a:r>
            <a:r>
              <a:rPr lang="en-GB" sz="1800" b="0" strike="noStrike" spc="-1" err="1">
                <a:solidFill>
                  <a:srgbClr val="404040"/>
                </a:solidFill>
                <a:latin typeface="Arial"/>
              </a:rPr>
              <a:t>ddod</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gysylltiad</a:t>
            </a:r>
            <a:r>
              <a:rPr lang="en-GB" sz="1800" b="0" strike="noStrike" spc="-1">
                <a:solidFill>
                  <a:srgbClr val="404040"/>
                </a:solidFill>
                <a:latin typeface="Arial"/>
              </a:rPr>
              <a:t> â </a:t>
            </a:r>
            <a:r>
              <a:rPr lang="en-GB" sz="1800" b="0" strike="noStrike" spc="-1" err="1">
                <a:solidFill>
                  <a:srgbClr val="404040"/>
                </a:solidFill>
                <a:latin typeface="Arial"/>
              </a:rPr>
              <a:t>chlefydau</a:t>
            </a:r>
            <a:r>
              <a:rPr lang="en-GB" sz="1800" b="0" strike="noStrike" spc="-1">
                <a:solidFill>
                  <a:srgbClr val="404040"/>
                </a:solidFill>
                <a:latin typeface="Arial"/>
              </a:rPr>
              <a:t> </a:t>
            </a:r>
            <a:r>
              <a:rPr lang="en-GB" sz="1800" b="0" strike="noStrike" spc="-1" err="1">
                <a:solidFill>
                  <a:srgbClr val="404040"/>
                </a:solidFill>
                <a:latin typeface="Arial"/>
              </a:rPr>
              <a:t>trosglwyddadwy</a:t>
            </a:r>
            <a:r>
              <a:rPr lang="en-GB" sz="1800" b="0" strike="noStrike" spc="-1">
                <a:solidFill>
                  <a:srgbClr val="404040"/>
                </a:solidFill>
                <a:latin typeface="Arial"/>
              </a:rPr>
              <a:t> </a:t>
            </a:r>
            <a:r>
              <a:rPr lang="en-GB" sz="1800" b="0" strike="noStrike" spc="-1" err="1">
                <a:solidFill>
                  <a:srgbClr val="404040"/>
                </a:solidFill>
                <a:latin typeface="Arial"/>
              </a:rPr>
              <a:t>eraill</a:t>
            </a:r>
            <a:r>
              <a:rPr lang="en-GB" sz="1800" b="0" strike="noStrike" spc="-1">
                <a:solidFill>
                  <a:srgbClr val="404040"/>
                </a:solidFill>
                <a:latin typeface="Arial"/>
              </a:rPr>
              <a:t>.</a:t>
            </a:r>
            <a:endParaRPr lang="en-US" sz="1800" b="0" strike="noStrike" spc="-1">
              <a:latin typeface="Arial"/>
            </a:endParaRPr>
          </a:p>
          <a:p>
            <a:pPr marL="228600" indent="-228240">
              <a:lnSpc>
                <a:spcPct val="90000"/>
              </a:lnSpc>
              <a:spcBef>
                <a:spcPts val="1001"/>
              </a:spcBef>
              <a:buClr>
                <a:srgbClr val="404040"/>
              </a:buClr>
              <a:buFont typeface="Arial"/>
              <a:buChar char="•"/>
            </a:pPr>
            <a:r>
              <a:rPr lang="en-GB" sz="1800" b="0" strike="noStrike" spc="-1" err="1">
                <a:solidFill>
                  <a:srgbClr val="404040"/>
                </a:solidFill>
                <a:latin typeface="Arial"/>
              </a:rPr>
              <a:t>Byddwch</a:t>
            </a:r>
            <a:r>
              <a:rPr lang="en-GB" sz="1800" b="0" strike="noStrike" spc="-1">
                <a:solidFill>
                  <a:srgbClr val="404040"/>
                </a:solidFill>
                <a:latin typeface="Arial"/>
              </a:rPr>
              <a:t> </a:t>
            </a:r>
            <a:r>
              <a:rPr lang="en-GB" sz="1800" b="0" strike="noStrike" spc="-1" err="1">
                <a:solidFill>
                  <a:srgbClr val="404040"/>
                </a:solidFill>
                <a:latin typeface="Arial"/>
              </a:rPr>
              <a:t>yn</a:t>
            </a:r>
            <a:r>
              <a:rPr lang="en-GB" sz="1800" b="0" strike="noStrike" spc="-1">
                <a:solidFill>
                  <a:srgbClr val="404040"/>
                </a:solidFill>
                <a:latin typeface="Arial"/>
              </a:rPr>
              <a:t> dal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ddod</a:t>
            </a:r>
            <a:r>
              <a:rPr lang="en-GB" sz="1800" b="0" strike="noStrike" spc="-1">
                <a:solidFill>
                  <a:srgbClr val="404040"/>
                </a:solidFill>
                <a:latin typeface="Arial"/>
              </a:rPr>
              <a:t> o </a:t>
            </a:r>
            <a:r>
              <a:rPr lang="en-GB" sz="1800" b="0" strike="noStrike" spc="-1" err="1">
                <a:solidFill>
                  <a:srgbClr val="404040"/>
                </a:solidFill>
                <a:latin typeface="Arial"/>
              </a:rPr>
              <a:t>hyd</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wersi</a:t>
            </a:r>
            <a:r>
              <a:rPr lang="en-GB" sz="1800" b="0" strike="noStrike" spc="-1">
                <a:solidFill>
                  <a:srgbClr val="404040"/>
                </a:solidFill>
                <a:latin typeface="Arial"/>
              </a:rPr>
              <a:t> a </a:t>
            </a:r>
            <a:r>
              <a:rPr lang="en-GB" sz="1800" b="0" strike="noStrike" spc="-1" err="1">
                <a:solidFill>
                  <a:srgbClr val="404040"/>
                </a:solidFill>
                <a:latin typeface="Arial"/>
              </a:rPr>
              <a:t>ddysgwyd</a:t>
            </a:r>
            <a:r>
              <a:rPr lang="en-GB" sz="1800" b="0" strike="noStrike" spc="-1">
                <a:solidFill>
                  <a:srgbClr val="404040"/>
                </a:solidFill>
                <a:latin typeface="Arial"/>
              </a:rPr>
              <a:t>’ </a:t>
            </a:r>
            <a:r>
              <a:rPr lang="en-GB" sz="1800" b="0" strike="noStrike" spc="-1" err="1">
                <a:solidFill>
                  <a:srgbClr val="404040"/>
                </a:solidFill>
                <a:latin typeface="Arial"/>
              </a:rPr>
              <a:t>ar</a:t>
            </a:r>
            <a:r>
              <a:rPr lang="en-GB" sz="1800" b="0" strike="noStrike" spc="-1">
                <a:solidFill>
                  <a:srgbClr val="404040"/>
                </a:solidFill>
                <a:latin typeface="Arial"/>
              </a:rPr>
              <a:t> </a:t>
            </a:r>
            <a:r>
              <a:rPr lang="en-GB" sz="1800" b="0" strike="noStrike" spc="-1" err="1">
                <a:solidFill>
                  <a:srgbClr val="404040"/>
                </a:solidFill>
                <a:latin typeface="Arial"/>
              </a:rPr>
              <a:t>waith</a:t>
            </a:r>
            <a:r>
              <a:rPr lang="en-GB" sz="1800" b="0" strike="noStrike" spc="-1">
                <a:solidFill>
                  <a:srgbClr val="404040"/>
                </a:solidFill>
                <a:latin typeface="Arial"/>
              </a:rPr>
              <a:t> </a:t>
            </a:r>
            <a:r>
              <a:rPr lang="en-GB" sz="1800" b="0" strike="noStrike" spc="-1" err="1">
                <a:solidFill>
                  <a:srgbClr val="404040"/>
                </a:solidFill>
                <a:latin typeface="Arial"/>
              </a:rPr>
              <a:t>ar</a:t>
            </a:r>
            <a:r>
              <a:rPr lang="en-GB" sz="1800" b="0" strike="noStrike" spc="-1">
                <a:solidFill>
                  <a:srgbClr val="404040"/>
                </a:solidFill>
                <a:latin typeface="Arial"/>
              </a:rPr>
              <a:t> draws y </a:t>
            </a:r>
            <a:r>
              <a:rPr lang="en-GB" sz="1800" b="0" strike="noStrike" spc="-1" err="1">
                <a:solidFill>
                  <a:srgbClr val="404040"/>
                </a:solidFill>
                <a:latin typeface="Arial"/>
              </a:rPr>
              <a:t>Brifysgol</a:t>
            </a:r>
            <a:r>
              <a:rPr lang="en-GB" sz="1800" b="0" strike="noStrike" spc="-1">
                <a:solidFill>
                  <a:srgbClr val="404040"/>
                </a:solidFill>
                <a:latin typeface="Arial"/>
              </a:rPr>
              <a:t>. Mae </a:t>
            </a:r>
            <a:r>
              <a:rPr lang="en-GB" sz="1800" b="0" strike="noStrike" spc="-1" err="1">
                <a:solidFill>
                  <a:srgbClr val="404040"/>
                </a:solidFill>
                <a:latin typeface="Arial"/>
              </a:rPr>
              <a:t>ystafelloedd</a:t>
            </a:r>
            <a:r>
              <a:rPr lang="en-GB" sz="1800" b="0" strike="noStrike" spc="-1">
                <a:solidFill>
                  <a:srgbClr val="404040"/>
                </a:solidFill>
                <a:latin typeface="Arial"/>
              </a:rPr>
              <a:t> </a:t>
            </a:r>
            <a:r>
              <a:rPr lang="en-GB" sz="1800" b="0" strike="noStrike" spc="-1" err="1">
                <a:solidFill>
                  <a:srgbClr val="404040"/>
                </a:solidFill>
                <a:latin typeface="Arial"/>
              </a:rPr>
              <a:t>darlithio</a:t>
            </a:r>
            <a:r>
              <a:rPr lang="en-GB" sz="1800" b="0" strike="noStrike" spc="-1">
                <a:solidFill>
                  <a:srgbClr val="404040"/>
                </a:solidFill>
                <a:latin typeface="Arial"/>
              </a:rPr>
              <a:t> </a:t>
            </a:r>
            <a:r>
              <a:rPr lang="en-GB" sz="1800" b="0" strike="noStrike" spc="-1" err="1">
                <a:solidFill>
                  <a:srgbClr val="404040"/>
                </a:solidFill>
                <a:latin typeface="Arial"/>
              </a:rPr>
              <a:t>wedi'u</a:t>
            </a:r>
            <a:r>
              <a:rPr lang="en-GB" sz="1800" b="0" strike="noStrike" spc="-1">
                <a:solidFill>
                  <a:srgbClr val="404040"/>
                </a:solidFill>
                <a:latin typeface="Arial"/>
              </a:rPr>
              <a:t> </a:t>
            </a:r>
            <a:r>
              <a:rPr lang="en-GB" sz="1800" b="0" strike="noStrike" spc="-1" err="1">
                <a:solidFill>
                  <a:srgbClr val="404040"/>
                </a:solidFill>
                <a:latin typeface="Arial"/>
              </a:rPr>
              <a:t>hawyru'n</a:t>
            </a:r>
            <a:r>
              <a:rPr lang="en-GB" sz="1800" b="0" strike="noStrike" spc="-1">
                <a:solidFill>
                  <a:srgbClr val="404040"/>
                </a:solidFill>
                <a:latin typeface="Arial"/>
              </a:rPr>
              <a:t> well ac </a:t>
            </a:r>
            <a:r>
              <a:rPr lang="en-GB" sz="1800" b="0" strike="noStrike" spc="-1" err="1">
                <a:solidFill>
                  <a:srgbClr val="404040"/>
                </a:solidFill>
                <a:latin typeface="Arial"/>
              </a:rPr>
              <a:t>mae</a:t>
            </a:r>
            <a:r>
              <a:rPr lang="en-GB" sz="1800" b="0" strike="noStrike" spc="-1">
                <a:solidFill>
                  <a:srgbClr val="404040"/>
                </a:solidFill>
                <a:latin typeface="Arial"/>
              </a:rPr>
              <a:t> </a:t>
            </a:r>
            <a:r>
              <a:rPr lang="en-GB" sz="1800" b="0" strike="noStrike" spc="-1" err="1">
                <a:solidFill>
                  <a:srgbClr val="404040"/>
                </a:solidFill>
                <a:latin typeface="Arial"/>
              </a:rPr>
              <a:t>yna</a:t>
            </a:r>
            <a:r>
              <a:rPr lang="en-GB" sz="1800" b="0" strike="noStrike" spc="-1">
                <a:solidFill>
                  <a:srgbClr val="404040"/>
                </a:solidFill>
                <a:latin typeface="Arial"/>
              </a:rPr>
              <a:t> </a:t>
            </a:r>
            <a:r>
              <a:rPr lang="en-GB" sz="1800" b="0" strike="noStrike" spc="-1" err="1">
                <a:solidFill>
                  <a:srgbClr val="404040"/>
                </a:solidFill>
                <a:latin typeface="Arial"/>
              </a:rPr>
              <a:t>mwy</a:t>
            </a:r>
            <a:r>
              <a:rPr lang="en-GB" sz="1800" b="0" strike="noStrike" spc="-1">
                <a:solidFill>
                  <a:srgbClr val="404040"/>
                </a:solidFill>
                <a:latin typeface="Arial"/>
              </a:rPr>
              <a:t> o le.</a:t>
            </a:r>
            <a:endParaRPr lang="en-US" sz="1800" b="0" strike="noStrike" spc="-1">
              <a:latin typeface="Arial"/>
            </a:endParaRPr>
          </a:p>
          <a:p>
            <a:pPr marL="228600" indent="-228240">
              <a:lnSpc>
                <a:spcPct val="90000"/>
              </a:lnSpc>
              <a:spcBef>
                <a:spcPts val="1001"/>
              </a:spcBef>
              <a:buClr>
                <a:srgbClr val="404040"/>
              </a:buClr>
              <a:buFont typeface="Arial"/>
              <a:buChar char="•"/>
            </a:pPr>
            <a:r>
              <a:rPr lang="en-GB" sz="1800" b="0" strike="noStrike" spc="-1">
                <a:solidFill>
                  <a:srgbClr val="404040"/>
                </a:solidFill>
                <a:latin typeface="Arial"/>
              </a:rPr>
              <a:t>Yn </a:t>
            </a:r>
            <a:r>
              <a:rPr lang="en-GB" sz="1800" b="0" strike="noStrike" spc="-1" err="1">
                <a:solidFill>
                  <a:srgbClr val="404040"/>
                </a:solidFill>
                <a:latin typeface="Arial"/>
              </a:rPr>
              <a:t>gyffredinol</a:t>
            </a:r>
            <a:r>
              <a:rPr lang="en-GB" sz="1800" b="0" strike="noStrike" spc="-1">
                <a:solidFill>
                  <a:srgbClr val="404040"/>
                </a:solidFill>
                <a:latin typeface="Arial"/>
              </a:rPr>
              <a:t>, </a:t>
            </a:r>
            <a:r>
              <a:rPr lang="en-GB" sz="1800" b="0" strike="noStrike" spc="-1" err="1">
                <a:solidFill>
                  <a:srgbClr val="404040"/>
                </a:solidFill>
                <a:latin typeface="Arial"/>
              </a:rPr>
              <a:t>rydym</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gyd</a:t>
            </a:r>
            <a:r>
              <a:rPr lang="en-GB" sz="1800" b="0" strike="noStrike" spc="-1">
                <a:solidFill>
                  <a:srgbClr val="404040"/>
                </a:solidFill>
                <a:latin typeface="Arial"/>
              </a:rPr>
              <a:t> </a:t>
            </a:r>
            <a:r>
              <a:rPr lang="en-GB" sz="1800" b="0" strike="noStrike" spc="-1" err="1">
                <a:solidFill>
                  <a:srgbClr val="404040"/>
                </a:solidFill>
                <a:latin typeface="Arial"/>
              </a:rPr>
              <a:t>yn</a:t>
            </a:r>
            <a:r>
              <a:rPr lang="en-GB" sz="1800" b="0" strike="noStrike" spc="-1">
                <a:solidFill>
                  <a:srgbClr val="404040"/>
                </a:solidFill>
                <a:latin typeface="Arial"/>
              </a:rPr>
              <a:t> </a:t>
            </a:r>
            <a:r>
              <a:rPr lang="en-GB" sz="1800" b="0" strike="noStrike" spc="-1" err="1">
                <a:solidFill>
                  <a:srgbClr val="404040"/>
                </a:solidFill>
                <a:latin typeface="Arial"/>
              </a:rPr>
              <a:t>fwy</a:t>
            </a:r>
            <a:r>
              <a:rPr lang="en-GB" sz="1800" b="0" strike="noStrike" spc="-1">
                <a:solidFill>
                  <a:srgbClr val="404040"/>
                </a:solidFill>
                <a:latin typeface="Arial"/>
              </a:rPr>
              <a:t> </a:t>
            </a:r>
            <a:r>
              <a:rPr lang="en-GB" sz="1800" b="0" strike="noStrike" spc="-1" err="1">
                <a:solidFill>
                  <a:srgbClr val="404040"/>
                </a:solidFill>
                <a:latin typeface="Arial"/>
              </a:rPr>
              <a:t>ymwybodol</a:t>
            </a:r>
            <a:r>
              <a:rPr lang="en-GB" sz="1800" b="0" strike="noStrike" spc="-1">
                <a:solidFill>
                  <a:srgbClr val="404040"/>
                </a:solidFill>
                <a:latin typeface="Arial"/>
              </a:rPr>
              <a:t> o </a:t>
            </a:r>
            <a:r>
              <a:rPr lang="en-GB" sz="1800" b="0" strike="noStrike" spc="-1" err="1">
                <a:solidFill>
                  <a:srgbClr val="404040"/>
                </a:solidFill>
                <a:latin typeface="Arial"/>
              </a:rPr>
              <a:t>sut</a:t>
            </a:r>
            <a:r>
              <a:rPr lang="en-GB" sz="1800" b="0" strike="noStrike" spc="-1">
                <a:solidFill>
                  <a:srgbClr val="404040"/>
                </a:solidFill>
                <a:latin typeface="Arial"/>
              </a:rPr>
              <a:t> y gall </a:t>
            </a:r>
            <a:r>
              <a:rPr lang="en-GB" sz="1800" b="0" strike="noStrike" spc="-1" err="1">
                <a:solidFill>
                  <a:srgbClr val="404040"/>
                </a:solidFill>
                <a:latin typeface="Arial"/>
              </a:rPr>
              <a:t>heintiau</a:t>
            </a:r>
            <a:r>
              <a:rPr lang="en-GB" sz="1800" b="0" strike="noStrike" spc="-1">
                <a:solidFill>
                  <a:srgbClr val="404040"/>
                </a:solidFill>
                <a:latin typeface="Arial"/>
              </a:rPr>
              <a:t> </a:t>
            </a:r>
            <a:r>
              <a:rPr lang="en-GB" sz="1800" b="0" strike="noStrike" spc="-1" err="1">
                <a:solidFill>
                  <a:srgbClr val="404040"/>
                </a:solidFill>
                <a:latin typeface="Arial"/>
              </a:rPr>
              <a:t>ledaenu</a:t>
            </a:r>
            <a:r>
              <a:rPr lang="en-GB" sz="1800" b="0" strike="noStrike" spc="-1">
                <a:solidFill>
                  <a:srgbClr val="404040"/>
                </a:solidFill>
                <a:latin typeface="Arial"/>
              </a:rPr>
              <a:t>. </a:t>
            </a:r>
            <a:r>
              <a:rPr lang="en-GB" sz="1800" b="0" strike="noStrike" spc="-1" err="1">
                <a:solidFill>
                  <a:srgbClr val="404040"/>
                </a:solidFill>
                <a:latin typeface="Arial"/>
              </a:rPr>
              <a:t>Os</a:t>
            </a:r>
            <a:r>
              <a:rPr lang="en-GB" sz="1800" b="0" strike="noStrike" spc="-1">
                <a:solidFill>
                  <a:srgbClr val="404040"/>
                </a:solidFill>
                <a:latin typeface="Arial"/>
              </a:rPr>
              <a:t> </a:t>
            </a:r>
            <a:r>
              <a:rPr lang="en-GB" sz="1800" b="0" strike="noStrike" spc="-1" err="1">
                <a:solidFill>
                  <a:srgbClr val="404040"/>
                </a:solidFill>
                <a:latin typeface="Arial"/>
              </a:rPr>
              <a:t>dymunwch</a:t>
            </a:r>
            <a:r>
              <a:rPr lang="en-GB" sz="1800" b="0" strike="noStrike" spc="-1">
                <a:solidFill>
                  <a:srgbClr val="404040"/>
                </a:solidFill>
                <a:latin typeface="Arial"/>
              </a:rPr>
              <a:t>, </a:t>
            </a:r>
            <a:r>
              <a:rPr lang="en-GB" sz="1800" b="0" strike="noStrike" spc="-1" err="1">
                <a:solidFill>
                  <a:srgbClr val="404040"/>
                </a:solidFill>
                <a:latin typeface="Arial"/>
              </a:rPr>
              <a:t>mae</a:t>
            </a:r>
            <a:r>
              <a:rPr lang="en-GB" sz="1800" b="0" strike="noStrike" spc="-1">
                <a:solidFill>
                  <a:srgbClr val="404040"/>
                </a:solidFill>
                <a:latin typeface="Arial"/>
              </a:rPr>
              <a:t> </a:t>
            </a:r>
            <a:r>
              <a:rPr lang="en-GB" sz="1800" b="0" strike="noStrike" spc="-1" err="1">
                <a:solidFill>
                  <a:srgbClr val="404040"/>
                </a:solidFill>
                <a:latin typeface="Arial"/>
              </a:rPr>
              <a:t>croeso</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chi </a:t>
            </a:r>
            <a:r>
              <a:rPr lang="en-GB" sz="1800" b="0" strike="noStrike" spc="-1" err="1">
                <a:solidFill>
                  <a:srgbClr val="404040"/>
                </a:solidFill>
                <a:latin typeface="Arial"/>
              </a:rPr>
              <a:t>barhau</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wisgo</a:t>
            </a:r>
            <a:r>
              <a:rPr lang="en-GB" sz="1800" b="0" strike="noStrike" spc="-1">
                <a:solidFill>
                  <a:srgbClr val="404040"/>
                </a:solidFill>
                <a:latin typeface="Arial"/>
              </a:rPr>
              <a:t> </a:t>
            </a:r>
            <a:r>
              <a:rPr lang="en-GB" sz="1800" b="0" strike="noStrike" spc="-1" err="1">
                <a:solidFill>
                  <a:srgbClr val="404040"/>
                </a:solidFill>
                <a:latin typeface="Arial"/>
              </a:rPr>
              <a:t>gorchudd</a:t>
            </a:r>
            <a:r>
              <a:rPr lang="en-GB" sz="1800" b="0" strike="noStrike" spc="-1">
                <a:solidFill>
                  <a:srgbClr val="404040"/>
                </a:solidFill>
                <a:latin typeface="Arial"/>
              </a:rPr>
              <a:t> </a:t>
            </a:r>
            <a:r>
              <a:rPr lang="en-GB" sz="1800" b="0" strike="noStrike" spc="-1" err="1">
                <a:solidFill>
                  <a:srgbClr val="404040"/>
                </a:solidFill>
                <a:latin typeface="Arial"/>
              </a:rPr>
              <a:t>wyneb</a:t>
            </a:r>
            <a:r>
              <a:rPr lang="en-GB" sz="1800" b="0" strike="noStrike" spc="-1">
                <a:solidFill>
                  <a:srgbClr val="404040"/>
                </a:solidFill>
                <a:latin typeface="Arial"/>
              </a:rPr>
              <a:t> </a:t>
            </a:r>
            <a:r>
              <a:rPr lang="en-GB" sz="1800" b="0" strike="noStrike" spc="-1" err="1">
                <a:solidFill>
                  <a:srgbClr val="404040"/>
                </a:solidFill>
                <a:latin typeface="Arial"/>
              </a:rPr>
              <a:t>mewn</a:t>
            </a:r>
            <a:r>
              <a:rPr lang="en-GB" sz="1800" b="0" strike="noStrike" spc="-1">
                <a:solidFill>
                  <a:srgbClr val="404040"/>
                </a:solidFill>
                <a:latin typeface="Arial"/>
              </a:rPr>
              <a:t> </a:t>
            </a:r>
            <a:r>
              <a:rPr lang="en-GB" sz="1800" b="0" strike="noStrike" spc="-1" err="1">
                <a:solidFill>
                  <a:srgbClr val="404040"/>
                </a:solidFill>
                <a:latin typeface="Arial"/>
              </a:rPr>
              <a:t>darlithoedd</a:t>
            </a:r>
            <a:r>
              <a:rPr lang="en-GB" sz="1800" b="0" strike="noStrike" spc="-1">
                <a:solidFill>
                  <a:srgbClr val="404040"/>
                </a:solidFill>
                <a:latin typeface="Arial"/>
              </a:rPr>
              <a:t>, </a:t>
            </a:r>
            <a:r>
              <a:rPr lang="en-GB" sz="1800" b="0" strike="noStrike" spc="-1" err="1">
                <a:solidFill>
                  <a:srgbClr val="404040"/>
                </a:solidFill>
                <a:latin typeface="Arial"/>
              </a:rPr>
              <a:t>ystafelloedd</a:t>
            </a:r>
            <a:r>
              <a:rPr lang="en-GB" sz="1800" b="0" strike="noStrike" spc="-1">
                <a:solidFill>
                  <a:srgbClr val="404040"/>
                </a:solidFill>
                <a:latin typeface="Arial"/>
              </a:rPr>
              <a:t> </a:t>
            </a:r>
            <a:r>
              <a:rPr lang="en-GB" sz="1800" b="0" strike="noStrike" spc="-1" err="1">
                <a:solidFill>
                  <a:srgbClr val="404040"/>
                </a:solidFill>
                <a:latin typeface="Arial"/>
              </a:rPr>
              <a:t>cyfrifiaduron</a:t>
            </a:r>
            <a:r>
              <a:rPr lang="en-GB" sz="1800" b="0" strike="noStrike" spc="-1">
                <a:solidFill>
                  <a:srgbClr val="404040"/>
                </a:solidFill>
                <a:latin typeface="Arial"/>
              </a:rPr>
              <a:t> ac </a:t>
            </a:r>
            <a:r>
              <a:rPr lang="en-GB" sz="1800" b="0" strike="noStrike" spc="-1" err="1">
                <a:solidFill>
                  <a:srgbClr val="404040"/>
                </a:solidFill>
                <a:latin typeface="Arial"/>
              </a:rPr>
              <a:t>ati</a:t>
            </a:r>
            <a:r>
              <a:rPr lang="en-GB" sz="1800" b="0" strike="noStrike" spc="-1">
                <a:solidFill>
                  <a:srgbClr val="404040"/>
                </a:solidFill>
                <a:latin typeface="Arial"/>
              </a:rPr>
              <a:t>.</a:t>
            </a:r>
            <a:endParaRPr lang="en-US" sz="1800" b="0" strike="noStrike" spc="-1">
              <a:latin typeface="Arial"/>
            </a:endParaRPr>
          </a:p>
          <a:p>
            <a:pPr marL="228600" indent="-228240">
              <a:lnSpc>
                <a:spcPct val="90000"/>
              </a:lnSpc>
              <a:spcBef>
                <a:spcPts val="1001"/>
              </a:spcBef>
              <a:buClr>
                <a:srgbClr val="404040"/>
              </a:buClr>
              <a:buFont typeface="Arial"/>
              <a:buChar char="•"/>
            </a:pPr>
            <a:r>
              <a:rPr lang="en-GB" sz="1800" b="0" strike="noStrike" spc="-1" err="1">
                <a:solidFill>
                  <a:srgbClr val="404040"/>
                </a:solidFill>
                <a:latin typeface="Arial"/>
              </a:rPr>
              <a:t>Os</a:t>
            </a:r>
            <a:r>
              <a:rPr lang="en-GB" sz="1800" b="0" strike="noStrike" spc="-1">
                <a:solidFill>
                  <a:srgbClr val="404040"/>
                </a:solidFill>
                <a:latin typeface="Arial"/>
              </a:rPr>
              <a:t> </a:t>
            </a:r>
            <a:r>
              <a:rPr lang="en-GB" sz="1800" b="0" strike="noStrike" spc="-1" err="1">
                <a:solidFill>
                  <a:srgbClr val="404040"/>
                </a:solidFill>
                <a:latin typeface="Arial"/>
              </a:rPr>
              <a:t>ydych</a:t>
            </a:r>
            <a:r>
              <a:rPr lang="en-GB" sz="1800" b="0" strike="noStrike" spc="-1">
                <a:solidFill>
                  <a:srgbClr val="404040"/>
                </a:solidFill>
                <a:latin typeface="Arial"/>
              </a:rPr>
              <a:t> </a:t>
            </a:r>
            <a:r>
              <a:rPr lang="en-GB" sz="1800" b="0" strike="noStrike" spc="-1" err="1">
                <a:solidFill>
                  <a:srgbClr val="404040"/>
                </a:solidFill>
                <a:latin typeface="Arial"/>
              </a:rPr>
              <a:t>chi'n</a:t>
            </a:r>
            <a:r>
              <a:rPr lang="en-GB" sz="1800" b="0" strike="noStrike" spc="-1">
                <a:solidFill>
                  <a:srgbClr val="404040"/>
                </a:solidFill>
                <a:latin typeface="Arial"/>
              </a:rPr>
              <a:t> </a:t>
            </a:r>
            <a:r>
              <a:rPr lang="en-GB" sz="1800" b="0" strike="noStrike" spc="-1" err="1">
                <a:solidFill>
                  <a:srgbClr val="404040"/>
                </a:solidFill>
                <a:latin typeface="Arial"/>
              </a:rPr>
              <a:t>teimlo'n</a:t>
            </a:r>
            <a:r>
              <a:rPr lang="en-GB" sz="1800" b="0" strike="noStrike" spc="-1">
                <a:solidFill>
                  <a:srgbClr val="404040"/>
                </a:solidFill>
                <a:latin typeface="Arial"/>
              </a:rPr>
              <a:t> </a:t>
            </a:r>
            <a:r>
              <a:rPr lang="en-GB" sz="1800" b="0" strike="noStrike" spc="-1" err="1">
                <a:solidFill>
                  <a:srgbClr val="404040"/>
                </a:solidFill>
                <a:latin typeface="Arial"/>
              </a:rPr>
              <a:t>sâl</a:t>
            </a:r>
            <a:r>
              <a:rPr lang="en-GB" sz="1800" b="0" strike="noStrike" spc="-1">
                <a:solidFill>
                  <a:srgbClr val="404040"/>
                </a:solidFill>
                <a:latin typeface="Arial"/>
              </a:rPr>
              <a:t> ac </a:t>
            </a:r>
            <a:r>
              <a:rPr lang="en-GB" sz="1800" b="0" strike="noStrike" spc="-1" err="1">
                <a:solidFill>
                  <a:srgbClr val="404040"/>
                </a:solidFill>
                <a:latin typeface="Arial"/>
              </a:rPr>
              <a:t>yn</a:t>
            </a:r>
            <a:r>
              <a:rPr lang="en-GB" sz="1800" b="0" strike="noStrike" spc="-1">
                <a:solidFill>
                  <a:srgbClr val="404040"/>
                </a:solidFill>
                <a:latin typeface="Arial"/>
              </a:rPr>
              <a:t> </a:t>
            </a:r>
            <a:r>
              <a:rPr lang="en-GB" sz="1800" b="0" strike="noStrike" spc="-1" err="1">
                <a:solidFill>
                  <a:srgbClr val="404040"/>
                </a:solidFill>
                <a:latin typeface="Arial"/>
              </a:rPr>
              <a:t>amau</a:t>
            </a:r>
            <a:r>
              <a:rPr lang="en-GB" sz="1800" b="0" strike="noStrike" spc="-1">
                <a:solidFill>
                  <a:srgbClr val="404040"/>
                </a:solidFill>
                <a:latin typeface="Arial"/>
              </a:rPr>
              <a:t> ​​​​bod </a:t>
            </a:r>
            <a:r>
              <a:rPr lang="en-GB" sz="1800" b="0" strike="noStrike" spc="-1" err="1">
                <a:solidFill>
                  <a:srgbClr val="404040"/>
                </a:solidFill>
                <a:latin typeface="Arial"/>
              </a:rPr>
              <a:t>gennych</a:t>
            </a:r>
            <a:r>
              <a:rPr lang="en-GB" sz="1800" b="0" strike="noStrike" spc="-1">
                <a:solidFill>
                  <a:srgbClr val="404040"/>
                </a:solidFill>
                <a:latin typeface="Arial"/>
              </a:rPr>
              <a:t> chi Covid-19 </a:t>
            </a:r>
            <a:r>
              <a:rPr lang="en-GB" sz="1800" b="0" strike="noStrike" spc="-1" err="1">
                <a:solidFill>
                  <a:srgbClr val="404040"/>
                </a:solidFill>
                <a:latin typeface="Arial"/>
              </a:rPr>
              <a:t>peidiwch</a:t>
            </a:r>
            <a:r>
              <a:rPr lang="en-GB" sz="1800" b="0" strike="noStrike" spc="-1">
                <a:solidFill>
                  <a:srgbClr val="404040"/>
                </a:solidFill>
                <a:latin typeface="Arial"/>
              </a:rPr>
              <a:t> â </a:t>
            </a:r>
            <a:r>
              <a:rPr lang="en-GB" sz="1800" b="0" strike="noStrike" spc="-1" err="1">
                <a:solidFill>
                  <a:srgbClr val="404040"/>
                </a:solidFill>
                <a:latin typeface="Arial"/>
              </a:rPr>
              <a:t>mynychu</a:t>
            </a:r>
            <a:r>
              <a:rPr lang="en-GB" sz="1800" b="0" strike="noStrike" spc="-1">
                <a:solidFill>
                  <a:srgbClr val="404040"/>
                </a:solidFill>
                <a:latin typeface="Arial"/>
              </a:rPr>
              <a:t> a </a:t>
            </a:r>
            <a:r>
              <a:rPr lang="en-GB" sz="1800" b="0" strike="noStrike" spc="-1" err="1">
                <a:solidFill>
                  <a:srgbClr val="404040"/>
                </a:solidFill>
                <a:latin typeface="Arial"/>
              </a:rPr>
              <a:t>darlithoedd</a:t>
            </a:r>
            <a:r>
              <a:rPr lang="en-GB" sz="1800" b="0" strike="noStrike" spc="-1">
                <a:solidFill>
                  <a:srgbClr val="404040"/>
                </a:solidFill>
                <a:latin typeface="Arial"/>
              </a:rPr>
              <a:t> </a:t>
            </a:r>
            <a:r>
              <a:rPr lang="en-GB" sz="1800" b="0" strike="noStrike" spc="-1" err="1">
                <a:solidFill>
                  <a:srgbClr val="404040"/>
                </a:solidFill>
                <a:latin typeface="Arial"/>
              </a:rPr>
              <a:t>na</a:t>
            </a:r>
            <a:r>
              <a:rPr lang="en-GB" sz="1800" b="0" strike="noStrike" spc="-1">
                <a:solidFill>
                  <a:srgbClr val="404040"/>
                </a:solidFill>
                <a:latin typeface="Arial"/>
              </a:rPr>
              <a:t> </a:t>
            </a:r>
            <a:r>
              <a:rPr lang="en-GB" sz="1800" b="0" strike="noStrike" spc="-1" err="1">
                <a:solidFill>
                  <a:srgbClr val="404040"/>
                </a:solidFill>
                <a:latin typeface="Arial"/>
              </a:rPr>
              <a:t>chymysgu</a:t>
            </a:r>
            <a:r>
              <a:rPr lang="en-GB" sz="1800" b="0" strike="noStrike" spc="-1">
                <a:solidFill>
                  <a:srgbClr val="404040"/>
                </a:solidFill>
                <a:latin typeface="Arial"/>
              </a:rPr>
              <a:t> ag </a:t>
            </a:r>
            <a:r>
              <a:rPr lang="en-GB" sz="1800" b="0" strike="noStrike" spc="-1" err="1">
                <a:solidFill>
                  <a:srgbClr val="404040"/>
                </a:solidFill>
                <a:latin typeface="Arial"/>
              </a:rPr>
              <a:t>eraill</a:t>
            </a:r>
            <a:r>
              <a:rPr lang="en-GB" sz="1800" b="0" strike="noStrike" spc="-1">
                <a:solidFill>
                  <a:srgbClr val="404040"/>
                </a:solidFill>
                <a:latin typeface="Arial"/>
              </a:rPr>
              <a:t>, </a:t>
            </a:r>
            <a:r>
              <a:rPr lang="en-GB" sz="1800" b="0" strike="noStrike" spc="-1" err="1">
                <a:solidFill>
                  <a:srgbClr val="404040"/>
                </a:solidFill>
                <a:latin typeface="Arial"/>
              </a:rPr>
              <a:t>ynysu</a:t>
            </a:r>
            <a:r>
              <a:rPr lang="en-GB" sz="1800" b="0" strike="noStrike" spc="-1">
                <a:solidFill>
                  <a:srgbClr val="404040"/>
                </a:solidFill>
                <a:latin typeface="Arial"/>
              </a:rPr>
              <a:t> </a:t>
            </a:r>
            <a:r>
              <a:rPr lang="en-GB" sz="1800" b="0" strike="noStrike" spc="-1" err="1">
                <a:solidFill>
                  <a:srgbClr val="404040"/>
                </a:solidFill>
                <a:latin typeface="Arial"/>
              </a:rPr>
              <a:t>eich</a:t>
            </a:r>
            <a:r>
              <a:rPr lang="en-GB" sz="1800" b="0" strike="noStrike" spc="-1">
                <a:solidFill>
                  <a:srgbClr val="404040"/>
                </a:solidFill>
                <a:latin typeface="Arial"/>
              </a:rPr>
              <a:t> </a:t>
            </a:r>
            <a:r>
              <a:rPr lang="en-GB" sz="1800" b="0" strike="noStrike" spc="-1" err="1">
                <a:solidFill>
                  <a:srgbClr val="404040"/>
                </a:solidFill>
                <a:latin typeface="Arial"/>
              </a:rPr>
              <a:t>hun</a:t>
            </a:r>
            <a:r>
              <a:rPr lang="en-GB" sz="1800" b="0" strike="noStrike" spc="-1">
                <a:solidFill>
                  <a:srgbClr val="404040"/>
                </a:solidFill>
                <a:latin typeface="Arial"/>
              </a:rPr>
              <a:t> a </a:t>
            </a:r>
            <a:r>
              <a:rPr lang="en-GB" sz="1800" b="0" strike="noStrike" spc="-1" err="1">
                <a:solidFill>
                  <a:srgbClr val="404040"/>
                </a:solidFill>
                <a:latin typeface="Arial"/>
              </a:rPr>
              <a:t>gofalu</a:t>
            </a:r>
            <a:r>
              <a:rPr lang="en-GB" sz="1800" b="0" strike="noStrike" spc="-1">
                <a:solidFill>
                  <a:srgbClr val="404040"/>
                </a:solidFill>
                <a:latin typeface="Arial"/>
              </a:rPr>
              <a:t> </a:t>
            </a:r>
            <a:r>
              <a:rPr lang="en-GB" sz="1800" b="0" strike="noStrike" spc="-1" err="1">
                <a:solidFill>
                  <a:srgbClr val="404040"/>
                </a:solidFill>
                <a:latin typeface="Arial"/>
              </a:rPr>
              <a:t>amdanoch</a:t>
            </a:r>
            <a:r>
              <a:rPr lang="en-GB" sz="1800" b="0" strike="noStrike" spc="-1">
                <a:solidFill>
                  <a:srgbClr val="404040"/>
                </a:solidFill>
                <a:latin typeface="Arial"/>
              </a:rPr>
              <a:t> </a:t>
            </a:r>
            <a:r>
              <a:rPr lang="en-GB" sz="1800" b="0" strike="noStrike" spc="-1" err="1">
                <a:solidFill>
                  <a:srgbClr val="404040"/>
                </a:solidFill>
                <a:latin typeface="Arial"/>
              </a:rPr>
              <a:t>chi'ch</a:t>
            </a:r>
            <a:r>
              <a:rPr lang="en-GB" sz="1800" b="0" strike="noStrike" spc="-1">
                <a:solidFill>
                  <a:srgbClr val="404040"/>
                </a:solidFill>
                <a:latin typeface="Arial"/>
              </a:rPr>
              <a:t> </a:t>
            </a:r>
            <a:r>
              <a:rPr lang="en-GB" sz="1800" b="0" strike="noStrike" spc="-1" err="1">
                <a:solidFill>
                  <a:srgbClr val="404040"/>
                </a:solidFill>
                <a:latin typeface="Arial"/>
              </a:rPr>
              <a:t>hun</a:t>
            </a:r>
            <a:r>
              <a:rPr lang="en-GB" sz="1800" b="0" strike="noStrike" spc="-1">
                <a:solidFill>
                  <a:srgbClr val="404040"/>
                </a:solidFill>
                <a:latin typeface="Arial"/>
              </a:rPr>
              <a:t> ac </a:t>
            </a:r>
            <a:r>
              <a:rPr lang="en-GB" sz="1800" b="0" strike="noStrike" spc="-1" err="1">
                <a:solidFill>
                  <a:srgbClr val="404040"/>
                </a:solidFill>
                <a:latin typeface="Arial"/>
              </a:rPr>
              <a:t>eraill</a:t>
            </a:r>
            <a:r>
              <a:rPr lang="en-GB" sz="1800" b="0" strike="noStrike" spc="-1">
                <a:solidFill>
                  <a:srgbClr val="404040"/>
                </a:solidFill>
                <a:latin typeface="Arial"/>
              </a:rPr>
              <a:t>.</a:t>
            </a:r>
            <a:endParaRPr lang="en-US" sz="1800" b="0" strike="noStrike" spc="-1">
              <a:latin typeface="Arial"/>
            </a:endParaRPr>
          </a:p>
          <a:p>
            <a:pPr marL="228600" indent="-228240">
              <a:lnSpc>
                <a:spcPct val="90000"/>
              </a:lnSpc>
              <a:spcBef>
                <a:spcPts val="1001"/>
              </a:spcBef>
              <a:buClr>
                <a:srgbClr val="404040"/>
              </a:buClr>
              <a:buFont typeface="Arial"/>
              <a:buChar char="•"/>
            </a:pPr>
            <a:r>
              <a:rPr lang="en-GB" sz="1800" b="0" strike="noStrike" spc="-1">
                <a:solidFill>
                  <a:srgbClr val="404040"/>
                </a:solidFill>
                <a:latin typeface="Arial"/>
              </a:rPr>
              <a:t>Mae </a:t>
            </a:r>
            <a:r>
              <a:rPr lang="en-GB" sz="1800" b="0" strike="noStrike" spc="-1" err="1">
                <a:solidFill>
                  <a:srgbClr val="404040"/>
                </a:solidFill>
                <a:latin typeface="Arial"/>
              </a:rPr>
              <a:t>Gwasanaethau</a:t>
            </a:r>
            <a:r>
              <a:rPr lang="en-GB" sz="1800" b="0" strike="noStrike" spc="-1">
                <a:solidFill>
                  <a:srgbClr val="404040"/>
                </a:solidFill>
                <a:latin typeface="Arial"/>
              </a:rPr>
              <a:t> </a:t>
            </a:r>
            <a:r>
              <a:rPr lang="en-GB" sz="1800" b="0" strike="noStrike" spc="-1" err="1">
                <a:solidFill>
                  <a:srgbClr val="404040"/>
                </a:solidFill>
                <a:latin typeface="Arial"/>
              </a:rPr>
              <a:t>Myfyrwyr</a:t>
            </a:r>
            <a:r>
              <a:rPr lang="en-GB" sz="1800" b="0" strike="noStrike" spc="-1">
                <a:solidFill>
                  <a:srgbClr val="404040"/>
                </a:solidFill>
                <a:latin typeface="Arial"/>
              </a:rPr>
              <a:t> </a:t>
            </a:r>
            <a:r>
              <a:rPr lang="en-GB" sz="1800" b="0" strike="noStrike" spc="-1" err="1">
                <a:solidFill>
                  <a:srgbClr val="404040"/>
                </a:solidFill>
                <a:latin typeface="Arial"/>
              </a:rPr>
              <a:t>yn</a:t>
            </a:r>
            <a:r>
              <a:rPr lang="en-GB" sz="1800" b="0" strike="noStrike" spc="-1">
                <a:solidFill>
                  <a:srgbClr val="404040"/>
                </a:solidFill>
                <a:latin typeface="Arial"/>
              </a:rPr>
              <a:t> </a:t>
            </a:r>
            <a:r>
              <a:rPr lang="en-GB" sz="1800" b="0" strike="noStrike" spc="-1" err="1">
                <a:solidFill>
                  <a:srgbClr val="404040"/>
                </a:solidFill>
                <a:latin typeface="Arial"/>
              </a:rPr>
              <a:t>cynnig</a:t>
            </a:r>
            <a:r>
              <a:rPr lang="en-GB" sz="1800" b="0" strike="noStrike" spc="-1">
                <a:solidFill>
                  <a:srgbClr val="404040"/>
                </a:solidFill>
                <a:latin typeface="Arial"/>
              </a:rPr>
              <a:t> </a:t>
            </a:r>
            <a:r>
              <a:rPr lang="en-GB" sz="1800" b="0" strike="noStrike" spc="-1" err="1">
                <a:solidFill>
                  <a:srgbClr val="404040"/>
                </a:solidFill>
                <a:latin typeface="Arial"/>
              </a:rPr>
              <a:t>cymorth</a:t>
            </a:r>
            <a:r>
              <a:rPr lang="en-GB" sz="1800" b="0" strike="noStrike" spc="-1">
                <a:solidFill>
                  <a:srgbClr val="404040"/>
                </a:solidFill>
                <a:latin typeface="Arial"/>
              </a:rPr>
              <a:t> a </a:t>
            </a:r>
            <a:r>
              <a:rPr lang="en-GB" sz="1800" b="0" strike="noStrike" spc="-1" err="1">
                <a:solidFill>
                  <a:srgbClr val="404040"/>
                </a:solidFill>
                <a:latin typeface="Arial"/>
              </a:rPr>
              <a:t>gwybodaeth</a:t>
            </a:r>
            <a:r>
              <a:rPr lang="en-GB" sz="1800" b="0" strike="noStrike" spc="-1">
                <a:solidFill>
                  <a:srgbClr val="404040"/>
                </a:solidFill>
                <a:latin typeface="Arial"/>
              </a:rPr>
              <a:t> </a:t>
            </a:r>
            <a:r>
              <a:rPr lang="en-GB" sz="1800" b="0" strike="noStrike" spc="-1" err="1">
                <a:solidFill>
                  <a:srgbClr val="404040"/>
                </a:solidFill>
                <a:latin typeface="Arial"/>
              </a:rPr>
              <a:t>ar</a:t>
            </a:r>
            <a:r>
              <a:rPr lang="en-GB" sz="1800" b="0" strike="noStrike" spc="-1">
                <a:solidFill>
                  <a:srgbClr val="404040"/>
                </a:solidFill>
                <a:latin typeface="Arial"/>
              </a:rPr>
              <a:t> bob math o </a:t>
            </a:r>
            <a:r>
              <a:rPr lang="en-GB" sz="1800" b="0" strike="noStrike" spc="-1" err="1">
                <a:solidFill>
                  <a:srgbClr val="404040"/>
                </a:solidFill>
                <a:latin typeface="Arial"/>
              </a:rPr>
              <a:t>glefydau</a:t>
            </a:r>
            <a:r>
              <a:rPr lang="en-GB" sz="1800" b="0" strike="noStrike" spc="-1">
                <a:solidFill>
                  <a:srgbClr val="404040"/>
                </a:solidFill>
                <a:latin typeface="Arial"/>
              </a:rPr>
              <a:t> </a:t>
            </a:r>
            <a:r>
              <a:rPr lang="en-GB" sz="1800" b="0" strike="noStrike" spc="-1" err="1">
                <a:solidFill>
                  <a:srgbClr val="404040"/>
                </a:solidFill>
                <a:latin typeface="Arial"/>
              </a:rPr>
              <a:t>trosglwyddadwy</a:t>
            </a:r>
            <a:r>
              <a:rPr lang="en-GB" sz="1800" b="0" strike="noStrike" spc="-1">
                <a:solidFill>
                  <a:srgbClr val="404040"/>
                </a:solidFill>
                <a:latin typeface="Arial"/>
              </a:rPr>
              <a:t> </a:t>
            </a:r>
            <a:r>
              <a:rPr lang="en-GB" sz="1800" b="0" strike="noStrike" spc="-1" err="1">
                <a:solidFill>
                  <a:srgbClr val="404040"/>
                </a:solidFill>
                <a:latin typeface="Arial"/>
              </a:rPr>
              <a:t>eraill</a:t>
            </a:r>
            <a:r>
              <a:rPr lang="en-GB" sz="1800" b="0" strike="noStrike" spc="-1">
                <a:solidFill>
                  <a:srgbClr val="404040"/>
                </a:solidFill>
                <a:latin typeface="Arial"/>
              </a:rPr>
              <a:t>, </a:t>
            </a:r>
            <a:r>
              <a:rPr lang="en-GB" sz="1800" b="0" strike="noStrike" spc="-1" err="1">
                <a:solidFill>
                  <a:srgbClr val="404040"/>
                </a:solidFill>
                <a:latin typeface="Arial"/>
              </a:rPr>
              <a:t>gan</a:t>
            </a:r>
            <a:r>
              <a:rPr lang="en-GB" sz="1800" b="0" strike="noStrike" spc="-1">
                <a:solidFill>
                  <a:srgbClr val="404040"/>
                </a:solidFill>
                <a:latin typeface="Arial"/>
              </a:rPr>
              <a:t> </a:t>
            </a:r>
            <a:r>
              <a:rPr lang="en-GB" sz="1800" b="0" strike="noStrike" spc="-1" err="1">
                <a:solidFill>
                  <a:srgbClr val="404040"/>
                </a:solidFill>
                <a:latin typeface="Arial"/>
              </a:rPr>
              <a:t>gynnwys</a:t>
            </a:r>
            <a:r>
              <a:rPr lang="en-GB" sz="1800" b="0" strike="noStrike" spc="-1">
                <a:solidFill>
                  <a:srgbClr val="404040"/>
                </a:solidFill>
                <a:latin typeface="Arial"/>
              </a:rPr>
              <a:t> y </a:t>
            </a:r>
            <a:r>
              <a:rPr lang="en-GB" sz="1800" b="0" strike="noStrike" spc="-1" err="1">
                <a:solidFill>
                  <a:srgbClr val="404040"/>
                </a:solidFill>
                <a:latin typeface="Arial"/>
              </a:rPr>
              <a:t>frech</a:t>
            </a:r>
            <a:r>
              <a:rPr lang="en-GB" sz="1800" b="0" strike="noStrike" spc="-1">
                <a:solidFill>
                  <a:srgbClr val="404040"/>
                </a:solidFill>
                <a:latin typeface="Arial"/>
              </a:rPr>
              <a:t> </a:t>
            </a:r>
            <a:r>
              <a:rPr lang="en-GB" sz="1800" b="0" strike="noStrike" spc="-1" err="1">
                <a:solidFill>
                  <a:srgbClr val="404040"/>
                </a:solidFill>
                <a:latin typeface="Arial"/>
              </a:rPr>
              <a:t>goch</a:t>
            </a:r>
            <a:r>
              <a:rPr lang="en-GB" sz="1800" b="0" strike="noStrike" spc="-1">
                <a:solidFill>
                  <a:srgbClr val="404040"/>
                </a:solidFill>
                <a:latin typeface="Arial"/>
              </a:rPr>
              <a:t> a </a:t>
            </a:r>
            <a:r>
              <a:rPr lang="en-GB" sz="1800" b="0" strike="noStrike" spc="-1" err="1">
                <a:solidFill>
                  <a:srgbClr val="404040"/>
                </a:solidFill>
                <a:latin typeface="Arial"/>
              </a:rPr>
              <a:t>brech</a:t>
            </a:r>
            <a:r>
              <a:rPr lang="en-GB" sz="1800" b="0" strike="noStrike" spc="-1">
                <a:solidFill>
                  <a:srgbClr val="404040"/>
                </a:solidFill>
                <a:latin typeface="Arial"/>
              </a:rPr>
              <a:t> y </a:t>
            </a:r>
            <a:r>
              <a:rPr lang="en-GB" sz="1800" b="0" strike="noStrike" spc="-1" err="1">
                <a:solidFill>
                  <a:srgbClr val="404040"/>
                </a:solidFill>
                <a:latin typeface="Arial"/>
              </a:rPr>
              <a:t>mwncïod</a:t>
            </a:r>
            <a:r>
              <a:rPr lang="en-GB" sz="1800" b="0" strike="noStrike" spc="-1">
                <a:solidFill>
                  <a:srgbClr val="404040"/>
                </a:solidFill>
                <a:latin typeface="Arial"/>
              </a:rPr>
              <a:t>, ​​a </a:t>
            </a:r>
            <a:r>
              <a:rPr lang="en-GB" sz="1800" b="0" strike="noStrike" spc="-1" err="1">
                <a:solidFill>
                  <a:srgbClr val="404040"/>
                </a:solidFill>
                <a:latin typeface="Arial"/>
              </a:rPr>
              <a:t>sut</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gofrestru</a:t>
            </a:r>
            <a:r>
              <a:rPr lang="en-GB" sz="1800" b="0" strike="noStrike" spc="-1">
                <a:solidFill>
                  <a:srgbClr val="404040"/>
                </a:solidFill>
                <a:latin typeface="Arial"/>
              </a:rPr>
              <a:t> </a:t>
            </a:r>
            <a:r>
              <a:rPr lang="en-GB" sz="1800" b="0" strike="noStrike" spc="-1" err="1">
                <a:solidFill>
                  <a:srgbClr val="404040"/>
                </a:solidFill>
                <a:latin typeface="Arial"/>
              </a:rPr>
              <a:t>gyda</a:t>
            </a:r>
            <a:r>
              <a:rPr lang="en-GB" sz="1800" b="0" strike="noStrike" spc="-1">
                <a:solidFill>
                  <a:srgbClr val="404040"/>
                </a:solidFill>
                <a:latin typeface="Arial"/>
              </a:rPr>
              <a:t> </a:t>
            </a:r>
            <a:r>
              <a:rPr lang="en-GB" sz="1800" b="0" strike="noStrike" spc="-1" err="1">
                <a:solidFill>
                  <a:srgbClr val="404040"/>
                </a:solidFill>
                <a:latin typeface="Arial"/>
              </a:rPr>
              <a:t>meddyg</a:t>
            </a:r>
            <a:r>
              <a:rPr lang="en-GB" sz="1800" b="0" strike="noStrike" spc="-1">
                <a:solidFill>
                  <a:srgbClr val="404040"/>
                </a:solidFill>
                <a:latin typeface="Arial"/>
              </a:rPr>
              <a:t> </a:t>
            </a:r>
            <a:r>
              <a:rPr lang="en-GB" sz="1800" b="0" strike="noStrike" spc="-1" err="1">
                <a:solidFill>
                  <a:srgbClr val="404040"/>
                </a:solidFill>
                <a:latin typeface="Arial"/>
              </a:rPr>
              <a:t>lleol</a:t>
            </a:r>
            <a:r>
              <a:rPr lang="en-GB" sz="1800" b="0" strike="noStrike" spc="-1">
                <a:solidFill>
                  <a:srgbClr val="404040"/>
                </a:solidFill>
                <a:latin typeface="Arial"/>
              </a:rPr>
              <a:t>.</a:t>
            </a:r>
            <a:endParaRPr lang="en-US" sz="18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Image" descr="Image"/>
          <p:cNvPicPr/>
          <p:nvPr/>
        </p:nvPicPr>
        <p:blipFill>
          <a:blip r:embed="rId3"/>
          <a:stretch/>
        </p:blipFill>
        <p:spPr>
          <a:xfrm>
            <a:off x="6027480" y="0"/>
            <a:ext cx="2324160" cy="6857640"/>
          </a:xfrm>
          <a:prstGeom prst="rect">
            <a:avLst/>
          </a:prstGeom>
          <a:ln w="12600">
            <a:noFill/>
          </a:ln>
        </p:spPr>
      </p:pic>
      <p:sp>
        <p:nvSpPr>
          <p:cNvPr id="265" name="CustomShape 1"/>
          <p:cNvSpPr>
            <a:spLocks noGrp="1"/>
          </p:cNvSpPr>
          <p:nvPr>
            <p:ph type="title" idx="4294967295"/>
          </p:nvPr>
        </p:nvSpPr>
        <p:spPr>
          <a:xfrm>
            <a:off x="1784520" y="142379"/>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43773D"/>
                </a:solidFill>
                <a:effectLst/>
                <a:uLnTx/>
                <a:uFillTx/>
                <a:latin typeface="Arial"/>
                <a:ea typeface="+mn-ea"/>
                <a:cs typeface="+mn-cs"/>
              </a:rPr>
              <a:t>Cynaliadwyedd</a:t>
            </a:r>
            <a:r>
              <a:rPr kumimoji="0" lang="en-GB" sz="2400" b="1" i="0" u="none" strike="noStrike" kern="1200" cap="none" spc="-1" normalizeH="0" baseline="0" noProof="0">
                <a:ln>
                  <a:noFill/>
                </a:ln>
                <a:solidFill>
                  <a:srgbClr val="43773D"/>
                </a:solidFill>
                <a:effectLst/>
                <a:uLnTx/>
                <a:uFillTx/>
                <a:latin typeface="Arial"/>
                <a:ea typeface="+mn-ea"/>
                <a:cs typeface="+mn-cs"/>
              </a:rPr>
              <a:t> </a:t>
            </a:r>
            <a:r>
              <a:rPr kumimoji="0" lang="en-GB" sz="2400" b="1" i="0" u="none" strike="noStrike" kern="1200" cap="none" spc="-1" normalizeH="0" baseline="0" noProof="0" err="1">
                <a:ln>
                  <a:noFill/>
                </a:ln>
                <a:solidFill>
                  <a:srgbClr val="43773D"/>
                </a:solidFill>
                <a:effectLst/>
                <a:uLnTx/>
                <a:uFillTx/>
                <a:latin typeface="Arial"/>
                <a:ea typeface="+mn-ea"/>
                <a:cs typeface="+mn-cs"/>
              </a:rPr>
              <a:t>a'r</a:t>
            </a:r>
            <a:r>
              <a:rPr kumimoji="0" lang="en-GB" sz="2400" b="1" i="0" u="none" strike="noStrike" kern="1200" cap="none" spc="-1" normalizeH="0" baseline="0" noProof="0">
                <a:ln>
                  <a:noFill/>
                </a:ln>
                <a:solidFill>
                  <a:srgbClr val="43773D"/>
                </a:solidFill>
                <a:effectLst/>
                <a:uLnTx/>
                <a:uFillTx/>
                <a:latin typeface="Arial"/>
                <a:ea typeface="+mn-ea"/>
                <a:cs typeface="+mn-cs"/>
              </a:rPr>
              <a:t> </a:t>
            </a:r>
            <a:r>
              <a:rPr kumimoji="0" lang="en-GB" sz="2400" b="1" i="0" u="none" strike="noStrike" kern="1200" cap="none" spc="-1" normalizeH="0" baseline="0" noProof="0" err="1">
                <a:ln>
                  <a:noFill/>
                </a:ln>
                <a:solidFill>
                  <a:srgbClr val="43773D"/>
                </a:solidFill>
                <a:effectLst/>
                <a:uLnTx/>
                <a:uFillTx/>
                <a:latin typeface="Arial"/>
                <a:ea typeface="+mn-ea"/>
                <a:cs typeface="+mn-cs"/>
              </a:rPr>
              <a:t>Amgylchedd</a:t>
            </a:r>
            <a:endParaRPr kumimoji="0" lang="en-US" sz="2400" b="0" i="0" u="none" strike="noStrike" kern="1200" cap="none" spc="-1" normalizeH="0" baseline="0" noProof="0" err="1">
              <a:ln>
                <a:noFill/>
              </a:ln>
              <a:solidFill>
                <a:schemeClr val="tx1"/>
              </a:solidFill>
              <a:effectLst/>
              <a:uLnTx/>
              <a:uFillTx/>
              <a:latin typeface="Arial"/>
              <a:ea typeface="+mn-ea"/>
              <a:cs typeface="+mn-cs"/>
            </a:endParaRPr>
          </a:p>
        </p:txBody>
      </p:sp>
      <p:pic>
        <p:nvPicPr>
          <p:cNvPr id="266"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67" name="CustomShape 2"/>
          <p:cNvSpPr/>
          <p:nvPr/>
        </p:nvSpPr>
        <p:spPr>
          <a:xfrm>
            <a:off x="173924" y="740878"/>
            <a:ext cx="3525840" cy="418068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228600" indent="-228240">
              <a:lnSpc>
                <a:spcPct val="120000"/>
              </a:lnSpc>
              <a:spcBef>
                <a:spcPts val="1001"/>
              </a:spcBef>
              <a:spcAft>
                <a:spcPts val="799"/>
              </a:spcAft>
              <a:buClr>
                <a:srgbClr val="404040"/>
              </a:buClr>
              <a:buFont typeface="Arial"/>
              <a:buChar char="•"/>
            </a:pPr>
            <a:r>
              <a:rPr lang="en-GB" sz="1600" b="0" strike="noStrike" spc="-1">
                <a:solidFill>
                  <a:srgbClr val="404040"/>
                </a:solidFill>
                <a:latin typeface="Arial"/>
              </a:rPr>
              <a:t>Mae </a:t>
            </a:r>
            <a:r>
              <a:rPr lang="en-GB" sz="1600" b="0" strike="noStrike" spc="-1" err="1">
                <a:solidFill>
                  <a:srgbClr val="404040"/>
                </a:solidFill>
                <a:latin typeface="Arial"/>
              </a:rPr>
              <a:t>gan</a:t>
            </a:r>
            <a:r>
              <a:rPr lang="en-GB" sz="1600" b="0" strike="noStrike" spc="-1">
                <a:solidFill>
                  <a:srgbClr val="404040"/>
                </a:solidFill>
                <a:latin typeface="Arial"/>
              </a:rPr>
              <a:t> y </a:t>
            </a:r>
            <a:r>
              <a:rPr lang="en-GB" sz="1600" b="0" strike="noStrike" spc="-1" err="1">
                <a:solidFill>
                  <a:srgbClr val="404040"/>
                </a:solidFill>
                <a:latin typeface="Arial"/>
              </a:rPr>
              <a:t>Brifysgol</a:t>
            </a:r>
            <a:r>
              <a:rPr lang="en-GB" sz="1600" b="0" strike="noStrike" spc="-1">
                <a:solidFill>
                  <a:srgbClr val="404040"/>
                </a:solidFill>
                <a:latin typeface="Arial"/>
              </a:rPr>
              <a:t> System </a:t>
            </a:r>
            <a:r>
              <a:rPr lang="en-GB" sz="1600" b="0" strike="noStrike" spc="-1" err="1">
                <a:solidFill>
                  <a:srgbClr val="404040"/>
                </a:solidFill>
                <a:latin typeface="Arial"/>
              </a:rPr>
              <a:t>Rheoli</a:t>
            </a:r>
            <a:r>
              <a:rPr lang="en-GB" sz="1600" b="0" strike="noStrike" spc="-1">
                <a:solidFill>
                  <a:srgbClr val="404040"/>
                </a:solidFill>
                <a:latin typeface="Arial"/>
              </a:rPr>
              <a:t> </a:t>
            </a:r>
            <a:r>
              <a:rPr lang="en-GB" sz="1600" b="0" strike="noStrike" spc="-1" err="1">
                <a:solidFill>
                  <a:srgbClr val="404040"/>
                </a:solidFill>
                <a:latin typeface="Arial"/>
              </a:rPr>
              <a:t>Amgylcheddol</a:t>
            </a:r>
            <a:r>
              <a:rPr lang="en-GB" sz="1600" b="0" strike="noStrike" spc="-1">
                <a:solidFill>
                  <a:srgbClr val="404040"/>
                </a:solidFill>
                <a:latin typeface="Arial"/>
              </a:rPr>
              <a:t> (EMS) </a:t>
            </a:r>
            <a:r>
              <a:rPr lang="en-GB" sz="1600" b="0" strike="noStrike" spc="-1" err="1">
                <a:solidFill>
                  <a:srgbClr val="404040"/>
                </a:solidFill>
                <a:latin typeface="Arial"/>
              </a:rPr>
              <a:t>wedi'i</a:t>
            </a:r>
            <a:r>
              <a:rPr lang="en-GB" sz="1600" b="0" strike="noStrike" spc="-1">
                <a:solidFill>
                  <a:srgbClr val="404040"/>
                </a:solidFill>
                <a:latin typeface="Arial"/>
              </a:rPr>
              <a:t> </a:t>
            </a:r>
            <a:r>
              <a:rPr lang="en-GB" sz="1600" b="0" strike="noStrike" spc="-1" err="1">
                <a:solidFill>
                  <a:srgbClr val="404040"/>
                </a:solidFill>
                <a:latin typeface="Arial"/>
              </a:rPr>
              <a:t>hachredu</a:t>
            </a:r>
            <a:r>
              <a:rPr lang="en-GB" sz="1600" b="0" strike="noStrike" spc="-1">
                <a:solidFill>
                  <a:srgbClr val="404040"/>
                </a:solidFill>
                <a:latin typeface="Arial"/>
              </a:rPr>
              <a:t> </a:t>
            </a:r>
            <a:r>
              <a:rPr lang="en-GB" sz="1600" b="0" strike="noStrike" spc="-1" err="1">
                <a:solidFill>
                  <a:srgbClr val="404040"/>
                </a:solidFill>
                <a:latin typeface="Arial"/>
              </a:rPr>
              <a:t>i</a:t>
            </a:r>
            <a:r>
              <a:rPr lang="en-GB" sz="1600" b="0" strike="noStrike" spc="-1">
                <a:solidFill>
                  <a:srgbClr val="404040"/>
                </a:solidFill>
                <a:latin typeface="Arial"/>
              </a:rPr>
              <a:t> Safon ISO14001:2015 - </a:t>
            </a:r>
            <a:r>
              <a:rPr lang="en-GB" sz="1600" b="0" strike="noStrike" spc="-1" err="1">
                <a:solidFill>
                  <a:srgbClr val="404040"/>
                </a:solidFill>
                <a:latin typeface="Arial"/>
              </a:rPr>
              <a:t>yn</a:t>
            </a:r>
            <a:r>
              <a:rPr lang="en-GB" sz="1600" b="0" strike="noStrike" spc="-1">
                <a:solidFill>
                  <a:srgbClr val="404040"/>
                </a:solidFill>
                <a:latin typeface="Arial"/>
              </a:rPr>
              <a:t> </a:t>
            </a:r>
            <a:r>
              <a:rPr lang="en-GB" sz="1600" b="0" strike="noStrike" spc="-1" err="1">
                <a:solidFill>
                  <a:srgbClr val="404040"/>
                </a:solidFill>
                <a:latin typeface="Arial"/>
              </a:rPr>
              <a:t>ei</a:t>
            </a:r>
            <a:r>
              <a:rPr lang="en-GB" sz="1600" b="0" strike="noStrike" spc="-1">
                <a:solidFill>
                  <a:srgbClr val="404040"/>
                </a:solidFill>
                <a:latin typeface="Arial"/>
              </a:rPr>
              <a:t> </a:t>
            </a:r>
            <a:r>
              <a:rPr lang="en-GB" sz="1600" b="0" strike="noStrike" spc="-1" err="1">
                <a:solidFill>
                  <a:srgbClr val="404040"/>
                </a:solidFill>
                <a:latin typeface="Arial"/>
              </a:rPr>
              <a:t>hanfod</a:t>
            </a:r>
            <a:r>
              <a:rPr lang="en-GB" sz="1600" b="0" strike="noStrike" spc="-1">
                <a:solidFill>
                  <a:srgbClr val="404040"/>
                </a:solidFill>
                <a:latin typeface="Arial"/>
              </a:rPr>
              <a:t> </a:t>
            </a:r>
            <a:r>
              <a:rPr lang="en-GB" sz="1600" b="0" strike="noStrike" spc="-1" err="1">
                <a:solidFill>
                  <a:srgbClr val="404040"/>
                </a:solidFill>
                <a:latin typeface="Arial"/>
              </a:rPr>
              <a:t>mae'r</a:t>
            </a:r>
            <a:r>
              <a:rPr lang="en-GB" sz="1600" b="0" strike="noStrike" spc="-1">
                <a:solidFill>
                  <a:srgbClr val="404040"/>
                </a:solidFill>
                <a:latin typeface="Arial"/>
              </a:rPr>
              <a:t> Polisi </a:t>
            </a:r>
            <a:r>
              <a:rPr lang="en-GB" sz="1600" b="0" strike="noStrike" spc="-1" err="1">
                <a:solidFill>
                  <a:srgbClr val="404040"/>
                </a:solidFill>
                <a:latin typeface="Arial"/>
              </a:rPr>
              <a:t>Amgylcheddol</a:t>
            </a:r>
            <a:endParaRPr lang="en-US" sz="1600" b="0" strike="noStrike" spc="-1" err="1">
              <a:latin typeface="Arial"/>
            </a:endParaRPr>
          </a:p>
          <a:p>
            <a:pPr marL="228600" indent="-228240">
              <a:lnSpc>
                <a:spcPct val="120000"/>
              </a:lnSpc>
              <a:spcBef>
                <a:spcPts val="1001"/>
              </a:spcBef>
              <a:spcAft>
                <a:spcPts val="799"/>
              </a:spcAft>
              <a:buClr>
                <a:srgbClr val="404040"/>
              </a:buClr>
              <a:buFont typeface="Arial"/>
              <a:buChar char="•"/>
            </a:pPr>
            <a:r>
              <a:rPr lang="en-GB" sz="1600" b="0" strike="noStrike" spc="-1" err="1">
                <a:solidFill>
                  <a:srgbClr val="404040"/>
                </a:solidFill>
                <a:latin typeface="Arial"/>
              </a:rPr>
              <a:t>Cadwch</a:t>
            </a:r>
            <a:r>
              <a:rPr lang="en-GB" sz="1600" b="0" strike="noStrike" spc="-1">
                <a:solidFill>
                  <a:srgbClr val="404040"/>
                </a:solidFill>
                <a:latin typeface="Arial"/>
              </a:rPr>
              <a:t> </a:t>
            </a:r>
            <a:r>
              <a:rPr lang="en-GB" sz="1600" b="0" strike="noStrike" spc="-1" err="1">
                <a:solidFill>
                  <a:srgbClr val="404040"/>
                </a:solidFill>
                <a:latin typeface="Arial"/>
              </a:rPr>
              <a:t>lygad</a:t>
            </a:r>
            <a:r>
              <a:rPr lang="en-GB" sz="1600" b="0" strike="noStrike" spc="-1">
                <a:solidFill>
                  <a:srgbClr val="404040"/>
                </a:solidFill>
                <a:latin typeface="Arial"/>
              </a:rPr>
              <a:t> am </a:t>
            </a:r>
            <a:r>
              <a:rPr lang="en-GB" sz="1600" b="0" strike="noStrike" spc="-1" err="1">
                <a:solidFill>
                  <a:srgbClr val="404040"/>
                </a:solidFill>
                <a:latin typeface="Arial"/>
              </a:rPr>
              <a:t>ymgyrchoedd</a:t>
            </a:r>
            <a:r>
              <a:rPr lang="en-GB" sz="1600" b="0" strike="noStrike" spc="-1">
                <a:solidFill>
                  <a:srgbClr val="404040"/>
                </a:solidFill>
                <a:latin typeface="Arial"/>
              </a:rPr>
              <a:t> a </a:t>
            </a:r>
            <a:r>
              <a:rPr lang="en-GB" sz="1600" b="0" strike="noStrike" spc="-1" err="1">
                <a:solidFill>
                  <a:srgbClr val="404040"/>
                </a:solidFill>
                <a:latin typeface="Arial"/>
              </a:rPr>
              <a:t>phosteri</a:t>
            </a:r>
            <a:r>
              <a:rPr lang="en-GB" sz="1600" b="0" strike="noStrike" spc="-1">
                <a:solidFill>
                  <a:srgbClr val="404040"/>
                </a:solidFill>
                <a:latin typeface="Arial"/>
              </a:rPr>
              <a:t> </a:t>
            </a:r>
            <a:r>
              <a:rPr lang="en-GB" sz="1600" b="0" strike="noStrike" spc="-1" err="1">
                <a:solidFill>
                  <a:srgbClr val="404040"/>
                </a:solidFill>
                <a:latin typeface="Arial"/>
              </a:rPr>
              <a:t>ar</a:t>
            </a:r>
            <a:r>
              <a:rPr lang="en-GB" sz="1600" b="0" strike="noStrike" spc="-1">
                <a:solidFill>
                  <a:srgbClr val="404040"/>
                </a:solidFill>
                <a:latin typeface="Arial"/>
              </a:rPr>
              <a:t> </a:t>
            </a:r>
            <a:r>
              <a:rPr lang="en-GB" sz="1600" b="0" strike="noStrike" spc="-1" err="1">
                <a:solidFill>
                  <a:srgbClr val="404040"/>
                </a:solidFill>
                <a:latin typeface="Arial"/>
              </a:rPr>
              <a:t>sut</a:t>
            </a:r>
            <a:r>
              <a:rPr lang="en-GB" sz="1600" b="0" strike="noStrike" spc="-1">
                <a:solidFill>
                  <a:srgbClr val="404040"/>
                </a:solidFill>
                <a:latin typeface="Arial"/>
              </a:rPr>
              <a:t> y </a:t>
            </a:r>
            <a:r>
              <a:rPr lang="en-GB" sz="1600" b="0" strike="noStrike" spc="-1" err="1">
                <a:solidFill>
                  <a:srgbClr val="404040"/>
                </a:solidFill>
                <a:latin typeface="Arial"/>
              </a:rPr>
              <a:t>gallwch</a:t>
            </a:r>
            <a:r>
              <a:rPr lang="en-GB" sz="1600" b="0" strike="noStrike" spc="-1">
                <a:solidFill>
                  <a:srgbClr val="404040"/>
                </a:solidFill>
                <a:latin typeface="Arial"/>
              </a:rPr>
              <a:t> chi </a:t>
            </a:r>
            <a:r>
              <a:rPr lang="en-GB" sz="1600" b="0" strike="noStrike" spc="-1" err="1">
                <a:solidFill>
                  <a:srgbClr val="404040"/>
                </a:solidFill>
                <a:latin typeface="Arial"/>
              </a:rPr>
              <a:t>gymryd</a:t>
            </a:r>
            <a:r>
              <a:rPr lang="en-GB" sz="1600" b="0" strike="noStrike" spc="-1">
                <a:solidFill>
                  <a:srgbClr val="404040"/>
                </a:solidFill>
                <a:latin typeface="Arial"/>
              </a:rPr>
              <a:t> </a:t>
            </a:r>
            <a:r>
              <a:rPr lang="en-GB" sz="1600" b="0" strike="noStrike" spc="-1" err="1">
                <a:solidFill>
                  <a:srgbClr val="404040"/>
                </a:solidFill>
                <a:latin typeface="Arial"/>
              </a:rPr>
              <a:t>rhan</a:t>
            </a:r>
            <a:r>
              <a:rPr lang="en-GB" sz="1600" b="0" strike="noStrike" spc="-1">
                <a:solidFill>
                  <a:srgbClr val="404040"/>
                </a:solidFill>
                <a:latin typeface="Arial"/>
              </a:rPr>
              <a:t> </a:t>
            </a:r>
            <a:r>
              <a:rPr lang="en-GB" sz="1600" b="0" strike="noStrike" spc="-1" err="1">
                <a:solidFill>
                  <a:srgbClr val="404040"/>
                </a:solidFill>
                <a:latin typeface="Arial"/>
              </a:rPr>
              <a:t>mewn</a:t>
            </a:r>
            <a:r>
              <a:rPr lang="en-GB" sz="1600" b="0" strike="noStrike" spc="-1">
                <a:solidFill>
                  <a:srgbClr val="404040"/>
                </a:solidFill>
                <a:latin typeface="Arial"/>
              </a:rPr>
              <a:t> </a:t>
            </a:r>
            <a:r>
              <a:rPr lang="en-GB" sz="1600" b="0" strike="noStrike" spc="-1" err="1">
                <a:solidFill>
                  <a:srgbClr val="404040"/>
                </a:solidFill>
                <a:latin typeface="Arial"/>
              </a:rPr>
              <a:t>ailgylchu</a:t>
            </a:r>
            <a:r>
              <a:rPr lang="en-GB" sz="1600" b="0" strike="noStrike" spc="-1">
                <a:solidFill>
                  <a:srgbClr val="404040"/>
                </a:solidFill>
                <a:latin typeface="Arial"/>
              </a:rPr>
              <a:t>, </a:t>
            </a:r>
            <a:r>
              <a:rPr lang="en-GB" sz="1600" b="0" strike="noStrike" spc="-1" err="1">
                <a:solidFill>
                  <a:srgbClr val="404040"/>
                </a:solidFill>
                <a:latin typeface="Arial"/>
              </a:rPr>
              <a:t>glanhau</a:t>
            </a:r>
            <a:r>
              <a:rPr lang="en-GB" sz="1600" b="0" strike="noStrike" spc="-1">
                <a:solidFill>
                  <a:srgbClr val="404040"/>
                </a:solidFill>
                <a:latin typeface="Arial"/>
              </a:rPr>
              <a:t> </a:t>
            </a:r>
            <a:r>
              <a:rPr lang="en-GB" sz="1600" b="0" strike="noStrike" spc="-1" err="1">
                <a:solidFill>
                  <a:srgbClr val="404040"/>
                </a:solidFill>
                <a:latin typeface="Arial"/>
              </a:rPr>
              <a:t>traeth</a:t>
            </a:r>
            <a:r>
              <a:rPr lang="en-GB" sz="1600" b="0" strike="noStrike" spc="-1">
                <a:solidFill>
                  <a:srgbClr val="404040"/>
                </a:solidFill>
                <a:latin typeface="Arial"/>
              </a:rPr>
              <a:t> ac </a:t>
            </a:r>
            <a:r>
              <a:rPr lang="en-GB" sz="1600" b="0" strike="noStrike" spc="-1" err="1">
                <a:solidFill>
                  <a:srgbClr val="404040"/>
                </a:solidFill>
                <a:latin typeface="Arial"/>
              </a:rPr>
              <a:t>arbed</a:t>
            </a:r>
            <a:r>
              <a:rPr lang="en-GB" sz="1600" b="0" strike="noStrike" spc="-1">
                <a:solidFill>
                  <a:srgbClr val="404040"/>
                </a:solidFill>
                <a:latin typeface="Arial"/>
              </a:rPr>
              <a:t> </a:t>
            </a:r>
            <a:r>
              <a:rPr lang="en-GB" sz="1600" b="0" strike="noStrike" spc="-1" err="1">
                <a:solidFill>
                  <a:srgbClr val="404040"/>
                </a:solidFill>
                <a:latin typeface="Arial"/>
              </a:rPr>
              <a:t>ynni</a:t>
            </a:r>
            <a:r>
              <a:rPr lang="en-GB" sz="1600" b="0" strike="noStrike" spc="-1">
                <a:solidFill>
                  <a:srgbClr val="404040"/>
                </a:solidFill>
                <a:latin typeface="Arial"/>
              </a:rPr>
              <a:t>. </a:t>
            </a:r>
            <a:endParaRPr lang="en-US" sz="1600" b="0" strike="noStrike" spc="-1">
              <a:latin typeface="Arial"/>
            </a:endParaRPr>
          </a:p>
          <a:p>
            <a:pPr>
              <a:lnSpc>
                <a:spcPct val="120000"/>
              </a:lnSpc>
              <a:spcBef>
                <a:spcPts val="1001"/>
              </a:spcBef>
              <a:spcAft>
                <a:spcPts val="799"/>
              </a:spcAft>
              <a:tabLst>
                <a:tab pos="0" algn="l"/>
              </a:tabLst>
            </a:pPr>
            <a:r>
              <a:rPr lang="cy-GB" sz="1600" spc="-1"/>
              <a:t>Am mwy o wybodaeth ar </a:t>
            </a:r>
            <a:r>
              <a:rPr lang="cy-GB" sz="1600" spc="-1" err="1"/>
              <a:t>sustainability</a:t>
            </a:r>
            <a:r>
              <a:rPr lang="cy-GB" sz="1600" spc="-1"/>
              <a:t> cliciwch ar y linc hon </a:t>
            </a:r>
            <a:r>
              <a:rPr lang="en-GB" sz="1600" b="0" u="sng" strike="noStrike" spc="-1">
                <a:solidFill>
                  <a:srgbClr val="0563C1"/>
                </a:solidFill>
                <a:uFillTx/>
                <a:latin typeface="Arial"/>
                <a:hlinkClick r:id="rId5"/>
              </a:rPr>
              <a:t>www.bangor.ac.uk/sustainability</a:t>
            </a:r>
            <a:endParaRPr lang="en-US" sz="1600" b="0" strike="noStrike" spc="-1">
              <a:latin typeface="Arial"/>
            </a:endParaRPr>
          </a:p>
          <a:p>
            <a:pPr>
              <a:lnSpc>
                <a:spcPct val="100000"/>
              </a:lnSpc>
              <a:spcBef>
                <a:spcPts val="1001"/>
              </a:spcBef>
              <a:tabLst>
                <a:tab pos="0" algn="l"/>
              </a:tabLst>
            </a:pPr>
            <a:r>
              <a:rPr lang="cy-GB" sz="1600" spc="-1"/>
              <a:t>Am mwy o wybodaeth ar </a:t>
            </a:r>
            <a:r>
              <a:rPr lang="cy-GB" sz="1600" spc="-1" err="1"/>
              <a:t>enviroment</a:t>
            </a:r>
            <a:r>
              <a:rPr lang="cy-GB" sz="1600" spc="-1"/>
              <a:t> cliciwch ar y linc hon </a:t>
            </a:r>
            <a:r>
              <a:rPr lang="en-GB" sz="1600" b="0" u="sng" strike="noStrike" spc="-1">
                <a:solidFill>
                  <a:srgbClr val="0563C1"/>
                </a:solidFill>
                <a:uFillTx/>
                <a:latin typeface="Arial"/>
                <a:hlinkClick r:id="rId6"/>
              </a:rPr>
              <a:t>www.bangor.ac.uk/environment</a:t>
            </a:r>
            <a:endParaRPr lang="en-US" sz="1600" b="0" strike="noStrike" spc="-1">
              <a:latin typeface="Arial"/>
            </a:endParaRPr>
          </a:p>
          <a:p>
            <a:pPr>
              <a:lnSpc>
                <a:spcPct val="100000"/>
              </a:lnSpc>
              <a:spcBef>
                <a:spcPts val="1001"/>
              </a:spcBef>
              <a:tabLst>
                <a:tab pos="0" algn="l"/>
              </a:tabLst>
            </a:pPr>
            <a:endParaRPr lang="en-US" sz="1600" b="0" strike="noStrike" spc="-1">
              <a:latin typeface="Arial"/>
            </a:endParaRPr>
          </a:p>
          <a:p>
            <a:pPr>
              <a:lnSpc>
                <a:spcPct val="100000"/>
              </a:lnSpc>
              <a:spcBef>
                <a:spcPts val="1001"/>
              </a:spcBef>
              <a:tabLst>
                <a:tab pos="0" algn="l"/>
              </a:tabLst>
            </a:pPr>
            <a:endParaRPr lang="en-US" sz="1600" b="0" strike="noStrike" spc="-1">
              <a:latin typeface="Arial"/>
            </a:endParaRPr>
          </a:p>
        </p:txBody>
      </p:sp>
      <p:pic>
        <p:nvPicPr>
          <p:cNvPr id="268" name="Picture 10" descr="Delwedd o Bolisi Amgylcheddol Bangor"/>
          <p:cNvPicPr/>
          <p:nvPr/>
        </p:nvPicPr>
        <p:blipFill>
          <a:blip r:embed="rId7"/>
          <a:stretch/>
        </p:blipFill>
        <p:spPr>
          <a:xfrm rot="600000">
            <a:off x="6896969" y="1864700"/>
            <a:ext cx="1866960" cy="2537640"/>
          </a:xfrm>
          <a:prstGeom prst="rect">
            <a:avLst/>
          </a:prstGeom>
          <a:ln>
            <a:noFill/>
          </a:ln>
        </p:spPr>
      </p:pic>
      <p:pic>
        <p:nvPicPr>
          <p:cNvPr id="269" name="Picture 11" descr="Poster yn awgrymu ffyrdd o gadw eich gwastraff a gynhyrchir mor isel â phosibl"/>
          <p:cNvPicPr/>
          <p:nvPr/>
        </p:nvPicPr>
        <p:blipFill>
          <a:blip r:embed="rId8"/>
          <a:stretch/>
        </p:blipFill>
        <p:spPr>
          <a:xfrm>
            <a:off x="4453200" y="1721880"/>
            <a:ext cx="2320560" cy="3244320"/>
          </a:xfrm>
          <a:prstGeom prst="rect">
            <a:avLst/>
          </a:prstGeom>
          <a:ln>
            <a:noFill/>
          </a:ln>
        </p:spPr>
      </p:pic>
      <p:pic>
        <p:nvPicPr>
          <p:cNvPr id="270" name="Picture 12" descr="Poster yn manylu ar lawer o wahanol ffrydiau ailgylchu."/>
          <p:cNvPicPr/>
          <p:nvPr/>
        </p:nvPicPr>
        <p:blipFill>
          <a:blip r:embed="rId9"/>
          <a:stretch/>
        </p:blipFill>
        <p:spPr>
          <a:xfrm>
            <a:off x="6027480" y="4277520"/>
            <a:ext cx="2767320" cy="204012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 name="CustomShape 1"/>
          <p:cNvSpPr>
            <a:spLocks noGrp="1"/>
          </p:cNvSpPr>
          <p:nvPr>
            <p:ph type="title" idx="4294967295"/>
          </p:nvPr>
        </p:nvSpPr>
        <p:spPr>
          <a:xfrm>
            <a:off x="720000" y="720000"/>
            <a:ext cx="6920640" cy="700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1"/>
              </a:spcAft>
              <a:buClrTx/>
              <a:buSzTx/>
              <a:buFontTx/>
              <a:buNone/>
              <a:tabLst/>
              <a:defRPr/>
            </a:pPr>
            <a:r>
              <a:rPr kumimoji="0" lang="en-GB" sz="2000" b="0" i="0" u="none" strike="noStrike" kern="1200" cap="none" spc="-1" normalizeH="0" baseline="0" noProof="0" err="1">
                <a:ln>
                  <a:noFill/>
                </a:ln>
                <a:solidFill>
                  <a:srgbClr val="404040"/>
                </a:solidFill>
                <a:effectLst/>
                <a:uLnTx/>
                <a:uFillTx/>
                <a:latin typeface="Arial"/>
                <a:ea typeface="+mn-ea"/>
                <a:cs typeface="+mn-cs"/>
              </a:rPr>
              <a:t>Mae'r</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brifysgol</a:t>
            </a:r>
            <a:r>
              <a:rPr kumimoji="0" lang="en-GB" sz="2000" b="0" i="0" u="none" strike="noStrike" kern="1200" cap="none" spc="-1" normalizeH="0" baseline="0" noProof="0">
                <a:ln>
                  <a:noFill/>
                </a:ln>
                <a:solidFill>
                  <a:srgbClr val="404040"/>
                </a:solidFill>
                <a:effectLst/>
                <a:uLnTx/>
                <a:uFillTx/>
                <a:latin typeface="Arial"/>
                <a:ea typeface="+mn-ea"/>
                <a:cs typeface="+mn-cs"/>
              </a:rPr>
              <a:t> yn </a:t>
            </a:r>
            <a:r>
              <a:rPr kumimoji="0" lang="en-GB" sz="2000" b="0" i="0" u="none" strike="noStrike" kern="1200" cap="none" spc="-1" normalizeH="0" baseline="0" noProof="0" err="1">
                <a:ln>
                  <a:noFill/>
                </a:ln>
                <a:solidFill>
                  <a:srgbClr val="404040"/>
                </a:solidFill>
                <a:effectLst/>
                <a:uLnTx/>
                <a:uFillTx/>
                <a:latin typeface="Arial"/>
                <a:ea typeface="+mn-ea"/>
                <a:cs typeface="+mn-cs"/>
              </a:rPr>
              <a:t>lle</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anhygoel</a:t>
            </a:r>
            <a:r>
              <a:rPr kumimoji="0" lang="en-GB" sz="2000" b="0" i="0" u="none" strike="noStrike" kern="1200" cap="none" spc="-1" normalizeH="0" baseline="0" noProof="0">
                <a:ln>
                  <a:noFill/>
                </a:ln>
                <a:solidFill>
                  <a:srgbClr val="404040"/>
                </a:solidFill>
                <a:effectLst/>
                <a:uLnTx/>
                <a:uFillTx/>
                <a:latin typeface="Arial"/>
                <a:ea typeface="+mn-ea"/>
                <a:cs typeface="+mn-cs"/>
              </a:rPr>
              <a:t> gyda </a:t>
            </a:r>
            <a:r>
              <a:rPr kumimoji="0" lang="en-GB" sz="2000" b="0" i="0" u="none" strike="noStrike" kern="1200" cap="none" spc="-1" normalizeH="0" baseline="0" noProof="0" err="1">
                <a:ln>
                  <a:noFill/>
                </a:ln>
                <a:solidFill>
                  <a:srgbClr val="404040"/>
                </a:solidFill>
                <a:effectLst/>
                <a:uLnTx/>
                <a:uFillTx/>
                <a:latin typeface="Arial"/>
                <a:ea typeface="+mn-ea"/>
                <a:cs typeface="+mn-cs"/>
              </a:rPr>
              <a:t>chymaint</a:t>
            </a:r>
            <a:r>
              <a:rPr kumimoji="0" lang="en-GB" sz="2000" b="0" i="0" u="none" strike="noStrike" kern="1200" cap="none" spc="-1" normalizeH="0" baseline="0" noProof="0">
                <a:ln>
                  <a:noFill/>
                </a:ln>
                <a:solidFill>
                  <a:srgbClr val="404040"/>
                </a:solidFill>
                <a:effectLst/>
                <a:uLnTx/>
                <a:uFillTx/>
                <a:latin typeface="Arial"/>
                <a:ea typeface="+mn-ea"/>
                <a:cs typeface="+mn-cs"/>
              </a:rPr>
              <a:t> yn </a:t>
            </a:r>
            <a:r>
              <a:rPr kumimoji="0" lang="en-GB" sz="2000" b="0" i="0" u="none" strike="noStrike" kern="1200" cap="none" spc="-1" normalizeH="0" baseline="0" noProof="0" err="1">
                <a:ln>
                  <a:noFill/>
                </a:ln>
                <a:solidFill>
                  <a:srgbClr val="404040"/>
                </a:solidFill>
                <a:effectLst/>
                <a:uLnTx/>
                <a:uFillTx/>
                <a:latin typeface="Arial"/>
                <a:ea typeface="+mn-ea"/>
                <a:cs typeface="+mn-cs"/>
              </a:rPr>
              <a:t>digwydd</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yma</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fel</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arfer</a:t>
            </a:r>
            <a:r>
              <a:rPr kumimoji="0" lang="en-GB" sz="2000" b="0" i="0" u="none" strike="noStrike" kern="1200" cap="none" spc="-1" normalizeH="0" baseline="0" noProof="0">
                <a:ln>
                  <a:noFill/>
                </a:ln>
                <a:solidFill>
                  <a:srgbClr val="404040"/>
                </a:solidFill>
                <a:effectLst/>
                <a:uLnTx/>
                <a:uFillTx/>
                <a:latin typeface="Arial"/>
                <a:ea typeface="+mn-ea"/>
                <a:cs typeface="+mn-cs"/>
              </a:rPr>
              <a:t>...</a:t>
            </a:r>
            <a:endParaRPr kumimoji="0" lang="en-US" sz="2000" b="0" i="0" u="none" strike="noStrike" kern="1200" cap="none" spc="-1" normalizeH="0" baseline="0" noProof="0">
              <a:ln>
                <a:noFill/>
              </a:ln>
              <a:solidFill>
                <a:schemeClr val="tx1"/>
              </a:solidFill>
              <a:effectLst/>
              <a:uLnTx/>
              <a:uFillTx/>
              <a:latin typeface="Arial"/>
              <a:ea typeface="+mn-ea"/>
              <a:cs typeface="+mn-cs"/>
            </a:endParaRPr>
          </a:p>
        </p:txBody>
      </p:sp>
      <p:grpSp>
        <p:nvGrpSpPr>
          <p:cNvPr id="94" name="Group 2">
            <a:extLst>
              <a:ext uri="{C183D7F6-B498-43B3-948B-1728B52AA6E4}">
                <adec:decorative xmlns:adec="http://schemas.microsoft.com/office/drawing/2017/decorative" val="1"/>
              </a:ext>
            </a:extLst>
          </p:cNvPr>
          <p:cNvGrpSpPr/>
          <p:nvPr/>
        </p:nvGrpSpPr>
        <p:grpSpPr>
          <a:xfrm>
            <a:off x="558360" y="1807425"/>
            <a:ext cx="7082280" cy="3618000"/>
            <a:chOff x="506880" y="1787760"/>
            <a:chExt cx="7082280" cy="3618000"/>
          </a:xfrm>
        </p:grpSpPr>
        <p:grpSp>
          <p:nvGrpSpPr>
            <p:cNvPr id="95" name="Group 3"/>
            <p:cNvGrpSpPr/>
            <p:nvPr/>
          </p:nvGrpSpPr>
          <p:grpSpPr>
            <a:xfrm>
              <a:off x="506880" y="1787760"/>
              <a:ext cx="7082280" cy="3618000"/>
              <a:chOff x="506880" y="1787760"/>
              <a:chExt cx="7082280" cy="3618000"/>
            </a:xfrm>
          </p:grpSpPr>
          <p:pic>
            <p:nvPicPr>
              <p:cNvPr id="96" name="Picture 11" descr="Grŵp o boteli gwyn ar silff"/>
              <p:cNvPicPr/>
              <p:nvPr/>
            </p:nvPicPr>
            <p:blipFill>
              <a:blip r:embed="rId3"/>
              <a:srcRect l="-573" r="-472"/>
              <a:stretch/>
            </p:blipFill>
            <p:spPr>
              <a:xfrm>
                <a:off x="1698120" y="3085560"/>
                <a:ext cx="1034640" cy="998640"/>
              </a:xfrm>
              <a:prstGeom prst="rect">
                <a:avLst/>
              </a:prstGeom>
              <a:ln>
                <a:noFill/>
              </a:ln>
            </p:spPr>
          </p:pic>
          <p:pic>
            <p:nvPicPr>
              <p:cNvPr id="97" name="Picture 2" descr="Delwedd o fideograffydd tanddwr yn deifio"/>
              <p:cNvPicPr/>
              <p:nvPr/>
            </p:nvPicPr>
            <p:blipFill>
              <a:blip r:embed="rId4"/>
              <a:srcRect r="13193"/>
              <a:stretch/>
            </p:blipFill>
            <p:spPr>
              <a:xfrm>
                <a:off x="506880" y="1787760"/>
                <a:ext cx="1034640" cy="998640"/>
              </a:xfrm>
              <a:prstGeom prst="rect">
                <a:avLst/>
              </a:prstGeom>
              <a:ln>
                <a:noFill/>
              </a:ln>
            </p:spPr>
          </p:pic>
          <p:pic>
            <p:nvPicPr>
              <p:cNvPr id="98" name="Picture 13" descr="Madfall fawr yn cael ei dal yn nwylo person."/>
              <p:cNvPicPr/>
              <p:nvPr/>
            </p:nvPicPr>
            <p:blipFill>
              <a:blip r:embed="rId5"/>
              <a:srcRect l="42259" t="32819" r="25331" b="17213"/>
              <a:stretch/>
            </p:blipFill>
            <p:spPr>
              <a:xfrm>
                <a:off x="6554520" y="4407120"/>
                <a:ext cx="1034640" cy="998640"/>
              </a:xfrm>
              <a:prstGeom prst="rect">
                <a:avLst/>
              </a:prstGeom>
              <a:ln>
                <a:noFill/>
              </a:ln>
            </p:spPr>
          </p:pic>
          <p:pic>
            <p:nvPicPr>
              <p:cNvPr id="99" name="Picture 14" descr="Delwedd o ddafad"/>
              <p:cNvPicPr/>
              <p:nvPr/>
            </p:nvPicPr>
            <p:blipFill>
              <a:blip r:embed="rId6"/>
              <a:srcRect l="18509" t="8859" r="8570" b="8039"/>
              <a:stretch/>
            </p:blipFill>
            <p:spPr>
              <a:xfrm>
                <a:off x="2901960" y="1787760"/>
                <a:ext cx="1034640" cy="998640"/>
              </a:xfrm>
              <a:prstGeom prst="rect">
                <a:avLst/>
              </a:prstGeom>
              <a:ln>
                <a:noFill/>
              </a:ln>
            </p:spPr>
          </p:pic>
          <p:pic>
            <p:nvPicPr>
              <p:cNvPr id="100" name="Picture 8" descr="Tri chwch ar y môr"/>
              <p:cNvPicPr/>
              <p:nvPr/>
            </p:nvPicPr>
            <p:blipFill>
              <a:blip r:embed="rId7"/>
              <a:srcRect l="21817" r="40681"/>
              <a:stretch/>
            </p:blipFill>
            <p:spPr>
              <a:xfrm>
                <a:off x="2901960" y="3085560"/>
                <a:ext cx="1034640" cy="998640"/>
              </a:xfrm>
              <a:prstGeom prst="rect">
                <a:avLst/>
              </a:prstGeom>
              <a:ln>
                <a:noFill/>
              </a:ln>
            </p:spPr>
          </p:pic>
          <p:pic>
            <p:nvPicPr>
              <p:cNvPr id="101" name="Picture 10" descr="Dau berson yn yr eira yn dal baner Cymru"/>
              <p:cNvPicPr/>
              <p:nvPr/>
            </p:nvPicPr>
            <p:blipFill>
              <a:blip r:embed="rId8"/>
              <a:srcRect l="16184" t="17209" r="30375" b="7453"/>
              <a:stretch/>
            </p:blipFill>
            <p:spPr>
              <a:xfrm>
                <a:off x="6501600" y="3085560"/>
                <a:ext cx="1034640" cy="998640"/>
              </a:xfrm>
              <a:prstGeom prst="rect">
                <a:avLst/>
              </a:prstGeom>
              <a:ln>
                <a:noFill/>
              </a:ln>
            </p:spPr>
          </p:pic>
          <p:pic>
            <p:nvPicPr>
              <p:cNvPr id="102" name="Picture 2" descr="Symbol bioberygl"/>
              <p:cNvPicPr/>
              <p:nvPr/>
            </p:nvPicPr>
            <p:blipFill>
              <a:blip r:embed="rId9"/>
              <a:srcRect l="3810" t="5647" r="4324" b="12401"/>
              <a:stretch/>
            </p:blipFill>
            <p:spPr>
              <a:xfrm>
                <a:off x="5284800" y="1787760"/>
                <a:ext cx="1034640" cy="998640"/>
              </a:xfrm>
              <a:prstGeom prst="rect">
                <a:avLst/>
              </a:prstGeom>
              <a:ln>
                <a:noFill/>
              </a:ln>
            </p:spPr>
          </p:pic>
          <p:pic>
            <p:nvPicPr>
              <p:cNvPr id="103" name="Picture 1" descr="Symbol ymbelydredd"/>
              <p:cNvPicPr/>
              <p:nvPr/>
            </p:nvPicPr>
            <p:blipFill>
              <a:blip r:embed="rId10"/>
              <a:stretch/>
            </p:blipFill>
            <p:spPr>
              <a:xfrm>
                <a:off x="4071600" y="3085560"/>
                <a:ext cx="1034640" cy="998640"/>
              </a:xfrm>
              <a:prstGeom prst="rect">
                <a:avLst/>
              </a:prstGeom>
              <a:ln>
                <a:noFill/>
              </a:ln>
            </p:spPr>
          </p:pic>
          <p:pic>
            <p:nvPicPr>
              <p:cNvPr id="104" name="Picture 4" descr="Symbol ymbelydredd laser"/>
              <p:cNvPicPr/>
              <p:nvPr/>
            </p:nvPicPr>
            <p:blipFill>
              <a:blip r:embed="rId11"/>
              <a:stretch/>
            </p:blipFill>
            <p:spPr>
              <a:xfrm>
                <a:off x="1698480" y="1787760"/>
                <a:ext cx="1034280" cy="998640"/>
              </a:xfrm>
              <a:prstGeom prst="rect">
                <a:avLst/>
              </a:prstGeom>
              <a:ln>
                <a:noFill/>
              </a:ln>
            </p:spPr>
          </p:pic>
          <p:pic>
            <p:nvPicPr>
              <p:cNvPr id="105" name="Picture 20" descr="Person yn edrych ar berson arall ar sganiwr MRI"/>
              <p:cNvPicPr/>
              <p:nvPr/>
            </p:nvPicPr>
            <p:blipFill>
              <a:blip r:embed="rId12"/>
              <a:srcRect l="1596" t="14509" r="20225" b="3627"/>
              <a:stretch/>
            </p:blipFill>
            <p:spPr>
              <a:xfrm>
                <a:off x="6501600" y="1787760"/>
                <a:ext cx="1034640" cy="998640"/>
              </a:xfrm>
              <a:prstGeom prst="rect">
                <a:avLst/>
              </a:prstGeom>
              <a:ln>
                <a:noFill/>
              </a:ln>
            </p:spPr>
          </p:pic>
          <p:pic>
            <p:nvPicPr>
              <p:cNvPr id="106" name="Picture 17" descr="Digwyddiad serendipedd Prifysgol Bangor mewn neuadd PJ brysur 2017"/>
              <p:cNvPicPr/>
              <p:nvPr/>
            </p:nvPicPr>
            <p:blipFill>
              <a:blip r:embed="rId13"/>
              <a:srcRect r="23720"/>
              <a:stretch/>
            </p:blipFill>
            <p:spPr>
              <a:xfrm>
                <a:off x="506880" y="4383720"/>
                <a:ext cx="1036080" cy="998640"/>
              </a:xfrm>
              <a:prstGeom prst="rect">
                <a:avLst/>
              </a:prstGeom>
              <a:ln>
                <a:noFill/>
              </a:ln>
            </p:spPr>
          </p:pic>
          <p:pic>
            <p:nvPicPr>
              <p:cNvPr id="107" name="Picture 23" descr="Symbol maes magnetig"/>
              <p:cNvPicPr/>
              <p:nvPr/>
            </p:nvPicPr>
            <p:blipFill>
              <a:blip r:embed="rId14"/>
              <a:srcRect l="915" t="3871" r="1352"/>
              <a:stretch/>
            </p:blipFill>
            <p:spPr>
              <a:xfrm>
                <a:off x="1698120" y="4383720"/>
                <a:ext cx="1034640" cy="998640"/>
              </a:xfrm>
              <a:prstGeom prst="rect">
                <a:avLst/>
              </a:prstGeom>
              <a:ln>
                <a:noFill/>
              </a:ln>
            </p:spPr>
          </p:pic>
          <p:pic>
            <p:nvPicPr>
              <p:cNvPr id="108" name="Picture 24" descr="Llun o geblau a phlygiau trydanol blêr"/>
              <p:cNvPicPr/>
              <p:nvPr/>
            </p:nvPicPr>
            <p:blipFill>
              <a:blip r:embed="rId15"/>
              <a:srcRect l="5567" t="-760" r="9883" b="760"/>
              <a:stretch/>
            </p:blipFill>
            <p:spPr>
              <a:xfrm>
                <a:off x="2901960" y="4383720"/>
                <a:ext cx="1034640" cy="1000800"/>
              </a:xfrm>
              <a:prstGeom prst="rect">
                <a:avLst/>
              </a:prstGeom>
              <a:ln w="28440">
                <a:noFill/>
              </a:ln>
            </p:spPr>
          </p:pic>
          <p:pic>
            <p:nvPicPr>
              <p:cNvPr id="109" name="Picture 25" descr="Llun o ddrws Allanfa Dân wedi'i rwystro â sbwriel"/>
              <p:cNvPicPr/>
              <p:nvPr/>
            </p:nvPicPr>
            <p:blipFill>
              <a:blip r:embed="rId16"/>
              <a:srcRect l="16126" t="7016" r="2740" b="4748"/>
              <a:stretch/>
            </p:blipFill>
            <p:spPr>
              <a:xfrm>
                <a:off x="5271120" y="3083760"/>
                <a:ext cx="1034640" cy="1000800"/>
              </a:xfrm>
              <a:prstGeom prst="rect">
                <a:avLst/>
              </a:prstGeom>
              <a:ln w="28440">
                <a:noFill/>
              </a:ln>
            </p:spPr>
          </p:pic>
          <p:pic>
            <p:nvPicPr>
              <p:cNvPr id="110" name="Picture 2" descr="Dwy law wrth lyw car a'r ffordd ymlaen yn y cefndir"/>
              <p:cNvPicPr/>
              <p:nvPr/>
            </p:nvPicPr>
            <p:blipFill>
              <a:blip r:embed="rId17"/>
              <a:stretch/>
            </p:blipFill>
            <p:spPr>
              <a:xfrm>
                <a:off x="5295960" y="4404960"/>
                <a:ext cx="1034640" cy="1000800"/>
              </a:xfrm>
              <a:prstGeom prst="rect">
                <a:avLst/>
              </a:prstGeom>
              <a:ln>
                <a:noFill/>
              </a:ln>
            </p:spPr>
          </p:pic>
          <p:pic>
            <p:nvPicPr>
              <p:cNvPr id="111" name="Picture 4" descr="Sgrin cyfrifiadur ac adlewyrchiad y defnyddiwr"/>
              <p:cNvPicPr/>
              <p:nvPr/>
            </p:nvPicPr>
            <p:blipFill>
              <a:blip r:embed="rId18"/>
              <a:srcRect l="54836" t="14668" b="19424"/>
              <a:stretch/>
            </p:blipFill>
            <p:spPr>
              <a:xfrm>
                <a:off x="506880" y="3067920"/>
                <a:ext cx="1034640" cy="1000800"/>
              </a:xfrm>
              <a:prstGeom prst="rect">
                <a:avLst/>
              </a:prstGeom>
              <a:ln>
                <a:noFill/>
              </a:ln>
            </p:spPr>
          </p:pic>
        </p:grpSp>
        <p:pic>
          <p:nvPicPr>
            <p:cNvPr id="112" name="Picture 9" descr="Dau berson yn eistedd ar soffa, un ohonyn nhw'n llofnodi dogfen"/>
            <p:cNvPicPr/>
            <p:nvPr/>
          </p:nvPicPr>
          <p:blipFill>
            <a:blip r:embed="rId19"/>
            <a:stretch/>
          </p:blipFill>
          <p:spPr>
            <a:xfrm>
              <a:off x="4105440" y="4422600"/>
              <a:ext cx="1089720" cy="983160"/>
            </a:xfrm>
            <a:prstGeom prst="rect">
              <a:avLst/>
            </a:prstGeom>
            <a:ln>
              <a:noFill/>
            </a:ln>
          </p:spPr>
        </p:pic>
        <p:pic>
          <p:nvPicPr>
            <p:cNvPr id="113" name="Picture 10" descr="Delwedd o ddau person yn siarad"/>
            <p:cNvPicPr/>
            <p:nvPr/>
          </p:nvPicPr>
          <p:blipFill>
            <a:blip r:embed="rId20"/>
            <a:stretch/>
          </p:blipFill>
          <p:spPr>
            <a:xfrm>
              <a:off x="4106160" y="1794960"/>
              <a:ext cx="1089000" cy="998640"/>
            </a:xfrm>
            <a:prstGeom prst="rect">
              <a:avLst/>
            </a:prstGeom>
            <a:ln>
              <a:noFill/>
            </a:ln>
          </p:spPr>
        </p:pic>
      </p:grpSp>
      <p:pic>
        <p:nvPicPr>
          <p:cNvPr id="91" name="bangor_logo_c1_flush.pdf" descr="bangor_logo_c1_flush.pdf"/>
          <p:cNvPicPr/>
          <p:nvPr/>
        </p:nvPicPr>
        <p:blipFill>
          <a:blip r:embed="rId21"/>
          <a:stretch/>
        </p:blipFill>
        <p:spPr>
          <a:xfrm>
            <a:off x="466200" y="6164280"/>
            <a:ext cx="1318320" cy="372240"/>
          </a:xfrm>
          <a:prstGeom prst="rect">
            <a:avLst/>
          </a:prstGeom>
          <a:ln w="12600">
            <a:noFill/>
          </a:ln>
        </p:spPr>
      </p:pic>
      <p:pic>
        <p:nvPicPr>
          <p:cNvPr id="92" name="Image" descr="Image"/>
          <p:cNvPicPr/>
          <p:nvPr/>
        </p:nvPicPr>
        <p:blipFill>
          <a:blip r:embed="rId22"/>
          <a:stretch/>
        </p:blipFill>
        <p:spPr>
          <a:xfrm>
            <a:off x="6052680" y="0"/>
            <a:ext cx="2324160" cy="6857640"/>
          </a:xfrm>
          <a:prstGeom prst="rect">
            <a:avLst/>
          </a:prstGeom>
          <a:ln w="1260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1" name="Graphic 2" descr="Speech with solid fill"/>
          <p:cNvPicPr/>
          <p:nvPr/>
        </p:nvPicPr>
        <p:blipFill>
          <a:blip r:embed="rId3"/>
          <a:stretch/>
        </p:blipFill>
        <p:spPr>
          <a:xfrm>
            <a:off x="235440" y="991800"/>
            <a:ext cx="8220240" cy="5018040"/>
          </a:xfrm>
          <a:prstGeom prst="rect">
            <a:avLst/>
          </a:prstGeom>
          <a:ln>
            <a:noFill/>
          </a:ln>
        </p:spPr>
      </p:pic>
      <p:pic>
        <p:nvPicPr>
          <p:cNvPr id="272" name="Image" descr="Image"/>
          <p:cNvPicPr/>
          <p:nvPr/>
        </p:nvPicPr>
        <p:blipFill>
          <a:blip r:embed="rId4"/>
          <a:stretch/>
        </p:blipFill>
        <p:spPr>
          <a:xfrm>
            <a:off x="6027480" y="0"/>
            <a:ext cx="2324160" cy="6857640"/>
          </a:xfrm>
          <a:prstGeom prst="rect">
            <a:avLst/>
          </a:prstGeom>
          <a:ln w="12600">
            <a:noFill/>
          </a:ln>
        </p:spPr>
      </p:pic>
      <p:sp>
        <p:nvSpPr>
          <p:cNvPr id="273"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Bron</a:t>
            </a:r>
            <a:r>
              <a:rPr kumimoji="0" lang="en-GB" sz="2400" b="1" i="0" u="none" strike="noStrike" kern="1200" cap="none" spc="-1" normalizeH="0" baseline="0" noProof="0">
                <a:ln>
                  <a:noFill/>
                </a:ln>
                <a:solidFill>
                  <a:srgbClr val="003973"/>
                </a:solidFill>
                <a:effectLst/>
                <a:uLnTx/>
                <a:uFillTx/>
                <a:latin typeface="Arial"/>
                <a:ea typeface="+mn-ea"/>
                <a:cs typeface="+mn-cs"/>
              </a:rPr>
              <a:t> y gair </a:t>
            </a:r>
            <a:r>
              <a:rPr kumimoji="0" lang="en-GB" sz="2400" b="1" i="0" u="none" strike="noStrike" kern="1200" cap="none" spc="-1" normalizeH="0" baseline="0" noProof="0" err="1">
                <a:ln>
                  <a:noFill/>
                </a:ln>
                <a:solidFill>
                  <a:srgbClr val="003973"/>
                </a:solidFill>
                <a:effectLst/>
                <a:uLnTx/>
                <a:uFillTx/>
                <a:latin typeface="Arial"/>
                <a:ea typeface="+mn-ea"/>
                <a:cs typeface="+mn-cs"/>
              </a:rPr>
              <a:t>olaf</a:t>
            </a:r>
            <a:r>
              <a:rPr kumimoji="0" lang="en-GB" sz="2400" b="1" i="0" u="none" strike="noStrike" kern="1200" cap="none" spc="-1" normalizeH="0" baseline="0" noProof="0">
                <a:ln>
                  <a:noFill/>
                </a:ln>
                <a:solidFill>
                  <a:srgbClr val="003973"/>
                </a:solidFill>
                <a:effectLst/>
                <a:uLnTx/>
                <a:uFillTx/>
                <a:latin typeface="Arial"/>
                <a:ea typeface="+mn-ea"/>
                <a:cs typeface="+mn-cs"/>
              </a:rPr>
              <a:t>...!</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74" name="bangor_logo_c1_flush.pdf" descr="bangor_logo_c1_flush.pdf"/>
          <p:cNvPicPr/>
          <p:nvPr/>
        </p:nvPicPr>
        <p:blipFill>
          <a:blip r:embed="rId5"/>
          <a:stretch/>
        </p:blipFill>
        <p:spPr>
          <a:xfrm>
            <a:off x="466200" y="6164280"/>
            <a:ext cx="1318320" cy="372240"/>
          </a:xfrm>
          <a:prstGeom prst="rect">
            <a:avLst/>
          </a:prstGeom>
          <a:ln w="12600">
            <a:noFill/>
          </a:ln>
        </p:spPr>
      </p:pic>
      <p:sp>
        <p:nvSpPr>
          <p:cNvPr id="275" name="CustomShape 2"/>
          <p:cNvSpPr/>
          <p:nvPr/>
        </p:nvSpPr>
        <p:spPr>
          <a:xfrm>
            <a:off x="1685160" y="2270520"/>
            <a:ext cx="5229720" cy="1975320"/>
          </a:xfrm>
          <a:prstGeom prst="rect">
            <a:avLst/>
          </a:prstGeom>
          <a:noFill/>
          <a:ln>
            <a:noFill/>
          </a:ln>
        </p:spPr>
        <p:style>
          <a:lnRef idx="0">
            <a:scrgbClr r="0" g="0" b="0"/>
          </a:lnRef>
          <a:fillRef idx="0">
            <a:scrgbClr r="0" g="0" b="0"/>
          </a:fillRef>
          <a:effectRef idx="0">
            <a:scrgbClr r="0" g="0" b="0"/>
          </a:effectRef>
          <a:fontRef idx="minor"/>
        </p:style>
        <p:txBody>
          <a:bodyPr>
            <a:normAutofit fontScale="88000" lnSpcReduction="20000"/>
          </a:bodyPr>
          <a:lstStyle/>
          <a:p>
            <a:pPr algn="ctr">
              <a:lnSpc>
                <a:spcPct val="90000"/>
              </a:lnSpc>
              <a:spcBef>
                <a:spcPts val="1001"/>
              </a:spcBef>
              <a:tabLst>
                <a:tab pos="0" algn="l"/>
              </a:tabLst>
            </a:pPr>
            <a:r>
              <a:rPr lang="en-US" sz="3400" b="0" strike="noStrike" spc="-1">
                <a:solidFill>
                  <a:srgbClr val="5D1F77"/>
                </a:solidFill>
                <a:latin typeface="Arial"/>
              </a:rPr>
              <a:t>"</a:t>
            </a:r>
            <a:r>
              <a:rPr lang="en-US" sz="3400" b="0" strike="noStrike" spc="-1" err="1">
                <a:solidFill>
                  <a:srgbClr val="5D1F77"/>
                </a:solidFill>
                <a:latin typeface="Arial"/>
              </a:rPr>
              <a:t>Os</a:t>
            </a:r>
            <a:r>
              <a:rPr lang="en-US" sz="3400" b="0" strike="noStrike" spc="-1">
                <a:solidFill>
                  <a:srgbClr val="5D1F77"/>
                </a:solidFill>
                <a:latin typeface="Arial"/>
              </a:rPr>
              <a:t> </a:t>
            </a:r>
            <a:r>
              <a:rPr lang="en-US" sz="3400" b="0" strike="noStrike" spc="-1" err="1">
                <a:solidFill>
                  <a:srgbClr val="5D1F77"/>
                </a:solidFill>
                <a:latin typeface="Arial"/>
              </a:rPr>
              <a:t>yw'n</a:t>
            </a:r>
            <a:r>
              <a:rPr lang="en-US" sz="3400" b="0" strike="noStrike" spc="-1">
                <a:solidFill>
                  <a:srgbClr val="5D1F77"/>
                </a:solidFill>
                <a:latin typeface="Arial"/>
              </a:rPr>
              <a:t> </a:t>
            </a:r>
            <a:r>
              <a:rPr lang="en-US" sz="3400" b="0" strike="noStrike" spc="-1" err="1">
                <a:solidFill>
                  <a:srgbClr val="5D1F77"/>
                </a:solidFill>
                <a:latin typeface="Arial"/>
              </a:rPr>
              <a:t>edrych</a:t>
            </a:r>
            <a:r>
              <a:rPr lang="en-US" sz="3400" b="0" strike="noStrike" spc="-1">
                <a:solidFill>
                  <a:srgbClr val="5D1F77"/>
                </a:solidFill>
                <a:latin typeface="Arial"/>
              </a:rPr>
              <a:t> </a:t>
            </a:r>
            <a:r>
              <a:rPr lang="en-US" sz="3400" b="0" strike="noStrike" spc="-1" err="1">
                <a:solidFill>
                  <a:srgbClr val="5D1F77"/>
                </a:solidFill>
                <a:latin typeface="Arial"/>
              </a:rPr>
              <a:t>neu'n</a:t>
            </a:r>
            <a:r>
              <a:rPr lang="en-US" sz="3400" b="0" strike="noStrike" spc="-1">
                <a:solidFill>
                  <a:srgbClr val="5D1F77"/>
                </a:solidFill>
                <a:latin typeface="Arial"/>
              </a:rPr>
              <a:t> </a:t>
            </a:r>
            <a:r>
              <a:rPr lang="en-US" sz="3400" b="0" strike="noStrike" spc="-1" err="1">
                <a:solidFill>
                  <a:srgbClr val="5D1F77"/>
                </a:solidFill>
                <a:latin typeface="Arial"/>
              </a:rPr>
              <a:t>teimlo'n</a:t>
            </a:r>
            <a:r>
              <a:rPr lang="en-US" sz="3400" b="0" strike="noStrike" spc="-1">
                <a:solidFill>
                  <a:srgbClr val="5D1F77"/>
                </a:solidFill>
                <a:latin typeface="Arial"/>
              </a:rPr>
              <a:t> </a:t>
            </a:r>
            <a:r>
              <a:rPr lang="en-US" sz="3400" b="0" strike="noStrike" spc="-1" err="1">
                <a:solidFill>
                  <a:srgbClr val="5D1F77"/>
                </a:solidFill>
                <a:latin typeface="Arial"/>
              </a:rPr>
              <a:t>anniogel</a:t>
            </a:r>
            <a:r>
              <a:rPr lang="en-US" sz="3400" b="0" strike="noStrike" spc="-1">
                <a:solidFill>
                  <a:srgbClr val="5D1F77"/>
                </a:solidFill>
                <a:latin typeface="Arial"/>
              </a:rPr>
              <a:t>, </a:t>
            </a:r>
            <a:r>
              <a:rPr lang="en-US" sz="3400" b="0" strike="noStrike" spc="-1" err="1">
                <a:solidFill>
                  <a:srgbClr val="5D1F77"/>
                </a:solidFill>
                <a:latin typeface="Arial"/>
              </a:rPr>
              <a:t>mae'n</a:t>
            </a:r>
            <a:r>
              <a:rPr lang="en-US" sz="3400" b="0" strike="noStrike" spc="-1">
                <a:solidFill>
                  <a:srgbClr val="5D1F77"/>
                </a:solidFill>
                <a:latin typeface="Arial"/>
              </a:rPr>
              <a:t> </a:t>
            </a:r>
            <a:r>
              <a:rPr lang="en-US" sz="3400" b="0" strike="noStrike" spc="-1" err="1">
                <a:solidFill>
                  <a:srgbClr val="5D1F77"/>
                </a:solidFill>
                <a:latin typeface="Arial"/>
              </a:rPr>
              <a:t>debyg</a:t>
            </a:r>
            <a:r>
              <a:rPr lang="en-US" sz="3400" b="0" strike="noStrike" spc="-1">
                <a:solidFill>
                  <a:srgbClr val="5D1F77"/>
                </a:solidFill>
                <a:latin typeface="Arial"/>
              </a:rPr>
              <a:t> </a:t>
            </a:r>
            <a:r>
              <a:rPr lang="en-US" sz="3400" b="0" strike="noStrike" spc="-1" err="1">
                <a:solidFill>
                  <a:srgbClr val="5D1F77"/>
                </a:solidFill>
                <a:latin typeface="Arial"/>
              </a:rPr>
              <a:t>ei</a:t>
            </a:r>
            <a:r>
              <a:rPr lang="en-US" sz="3400" b="0" strike="noStrike" spc="-1">
                <a:solidFill>
                  <a:srgbClr val="5D1F77"/>
                </a:solidFill>
                <a:latin typeface="Arial"/>
              </a:rPr>
              <a:t> </a:t>
            </a:r>
            <a:r>
              <a:rPr lang="en-US" sz="3400" b="0" strike="noStrike" spc="-1" err="1">
                <a:solidFill>
                  <a:srgbClr val="5D1F77"/>
                </a:solidFill>
                <a:latin typeface="Arial"/>
              </a:rPr>
              <a:t>fod</a:t>
            </a:r>
            <a:r>
              <a:rPr lang="en-US" sz="3400" b="0" strike="noStrike" spc="-1">
                <a:solidFill>
                  <a:srgbClr val="5D1F77"/>
                </a:solidFill>
                <a:latin typeface="Arial"/>
              </a:rPr>
              <a:t>.</a:t>
            </a:r>
            <a:endParaRPr lang="en-US" sz="3400" b="0" strike="noStrike" spc="-1">
              <a:latin typeface="Arial"/>
            </a:endParaRPr>
          </a:p>
          <a:p>
            <a:pPr algn="ctr">
              <a:lnSpc>
                <a:spcPct val="90000"/>
              </a:lnSpc>
              <a:spcBef>
                <a:spcPts val="1001"/>
              </a:spcBef>
              <a:tabLst>
                <a:tab pos="0" algn="l"/>
              </a:tabLst>
            </a:pPr>
            <a:r>
              <a:rPr lang="en-US" sz="3400" b="0" strike="noStrike" spc="-1">
                <a:solidFill>
                  <a:srgbClr val="5D1F77"/>
                </a:solidFill>
                <a:latin typeface="Arial"/>
              </a:rPr>
              <a:t>Felly </a:t>
            </a:r>
            <a:r>
              <a:rPr lang="en-US" sz="3400" b="0" strike="noStrike" spc="-1" err="1">
                <a:solidFill>
                  <a:srgbClr val="5D1F77"/>
                </a:solidFill>
                <a:latin typeface="Arial"/>
              </a:rPr>
              <a:t>dywedwch</a:t>
            </a:r>
            <a:r>
              <a:rPr lang="en-US" sz="3400" b="0" strike="noStrike" spc="-1">
                <a:solidFill>
                  <a:srgbClr val="5D1F77"/>
                </a:solidFill>
                <a:latin typeface="Arial"/>
              </a:rPr>
              <a:t> </a:t>
            </a:r>
            <a:r>
              <a:rPr lang="en-US" sz="3400" b="0" strike="noStrike" spc="-1" err="1">
                <a:solidFill>
                  <a:srgbClr val="5D1F77"/>
                </a:solidFill>
                <a:latin typeface="Arial"/>
              </a:rPr>
              <a:t>wrthym</a:t>
            </a:r>
            <a:r>
              <a:rPr lang="en-US" sz="3400" b="0" strike="noStrike" spc="-1">
                <a:solidFill>
                  <a:srgbClr val="5D1F77"/>
                </a:solidFill>
                <a:latin typeface="Arial"/>
              </a:rPr>
              <a:t> </a:t>
            </a:r>
            <a:r>
              <a:rPr lang="en-US" sz="3400" b="0" strike="noStrike" spc="-1" err="1">
                <a:solidFill>
                  <a:srgbClr val="5D1F77"/>
                </a:solidFill>
                <a:latin typeface="Arial"/>
              </a:rPr>
              <a:t>amdano</a:t>
            </a:r>
            <a:r>
              <a:rPr lang="en-US" sz="3400" b="0" strike="noStrike" spc="-1">
                <a:solidFill>
                  <a:srgbClr val="5D1F77"/>
                </a:solidFill>
                <a:latin typeface="Arial"/>
              </a:rPr>
              <a:t>" </a:t>
            </a:r>
            <a:endParaRPr lang="en-US" sz="34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 descr="Image"/>
          <p:cNvPicPr/>
          <p:nvPr/>
        </p:nvPicPr>
        <p:blipFill>
          <a:blip r:embed="rId3"/>
          <a:stretch/>
        </p:blipFill>
        <p:spPr>
          <a:xfrm>
            <a:off x="5998297" y="360"/>
            <a:ext cx="2324160" cy="6857640"/>
          </a:xfrm>
          <a:prstGeom prst="rect">
            <a:avLst/>
          </a:prstGeom>
          <a:ln w="12600">
            <a:noFill/>
          </a:ln>
        </p:spPr>
      </p:pic>
      <p:sp>
        <p:nvSpPr>
          <p:cNvPr id="277" name="CustomShape 1"/>
          <p:cNvSpPr/>
          <p:nvPr/>
        </p:nvSpPr>
        <p:spPr>
          <a:xfrm>
            <a:off x="91609" y="242100"/>
            <a:ext cx="68576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1" strike="noStrike" spc="-1" err="1">
                <a:solidFill>
                  <a:srgbClr val="003973"/>
                </a:solidFill>
                <a:latin typeface="Arial"/>
              </a:rPr>
              <a:t>Cysylltiadau</a:t>
            </a:r>
            <a:r>
              <a:rPr lang="en-GB" sz="2400" b="1" strike="noStrike" spc="-1">
                <a:solidFill>
                  <a:srgbClr val="003973"/>
                </a:solidFill>
                <a:latin typeface="Arial"/>
              </a:rPr>
              <a:t> </a:t>
            </a:r>
            <a:r>
              <a:rPr lang="en-GB" sz="2400" b="1" strike="noStrike" spc="-1" err="1">
                <a:solidFill>
                  <a:srgbClr val="003973"/>
                </a:solidFill>
                <a:latin typeface="Arial"/>
              </a:rPr>
              <a:t>Defnyddiol</a:t>
            </a:r>
            <a:endParaRPr lang="en-US" sz="2400" b="0" strike="noStrike" spc="-1" err="1">
              <a:latin typeface="Arial"/>
            </a:endParaRPr>
          </a:p>
        </p:txBody>
      </p:sp>
      <p:pic>
        <p:nvPicPr>
          <p:cNvPr id="278"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79" name="CustomShape 2"/>
          <p:cNvSpPr>
            <a:spLocks noGrp="1"/>
          </p:cNvSpPr>
          <p:nvPr>
            <p:ph type="title" idx="4294967295"/>
          </p:nvPr>
        </p:nvSpPr>
        <p:spPr>
          <a:xfrm>
            <a:off x="223890" y="698220"/>
            <a:ext cx="7577693" cy="4321252"/>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lang="en-GB" sz="1800" spc="-1" err="1">
                <a:solidFill>
                  <a:srgbClr val="000000"/>
                </a:solidFill>
              </a:rPr>
              <a:t>Colegau</a:t>
            </a:r>
            <a:r>
              <a:rPr lang="cy-GB" sz="1800" spc="-1"/>
              <a:t> cliciwch ar y linc hon </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5"/>
              </a:rPr>
              <a:t>https://www.bangor.ac.uk/index.php.cy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lang="en-GB" sz="1800" spc="-1" err="1">
                <a:solidFill>
                  <a:srgbClr val="000000"/>
                </a:solidFill>
              </a:rPr>
              <a:t>Gwasanaethau</a:t>
            </a:r>
            <a:r>
              <a:rPr lang="en-GB" sz="1800" spc="-1">
                <a:solidFill>
                  <a:srgbClr val="000000"/>
                </a:solidFill>
              </a:rPr>
              <a:t> </a:t>
            </a:r>
            <a:r>
              <a:rPr lang="en-GB" sz="1800" spc="-1" err="1">
                <a:solidFill>
                  <a:srgbClr val="000000"/>
                </a:solidFill>
              </a:rPr>
              <a:t>Myfyrwyr</a:t>
            </a:r>
            <a:r>
              <a:rPr lang="en-GB" sz="1800" spc="-1">
                <a:solidFill>
                  <a:srgbClr val="000000"/>
                </a:solidFill>
              </a:rPr>
              <a:t> </a:t>
            </a:r>
            <a:r>
              <a:rPr lang="cy-GB" sz="1800" spc="-1"/>
              <a:t>cliciwch ar y linc hon</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6"/>
              </a:rPr>
              <a:t>https://www.bangor.ac.uk/studentservices/index.php.cy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kumimoji="0" lang="en-GB" sz="1800" b="0" i="0" u="none" strike="noStrike" kern="1200" cap="none" spc="-1" normalizeH="0" baseline="0" noProof="0">
                <a:ln>
                  <a:noFill/>
                </a:ln>
                <a:solidFill>
                  <a:srgbClr val="000000"/>
                </a:solidFill>
                <a:effectLst/>
                <a:uLnTx/>
                <a:uFillTx/>
                <a:latin typeface="Arial"/>
                <a:ea typeface="+mn-ea"/>
                <a:cs typeface="+mn-cs"/>
              </a:rPr>
              <a:t>Iechyd a </a:t>
            </a:r>
            <a:r>
              <a:rPr kumimoji="0" lang="en-GB" sz="1800" b="0" i="0" u="none" strike="noStrike" kern="1200" cap="none" spc="-1" normalizeH="0" baseline="0" noProof="0" err="1">
                <a:ln>
                  <a:noFill/>
                </a:ln>
                <a:solidFill>
                  <a:srgbClr val="000000"/>
                </a:solidFill>
                <a:effectLst/>
                <a:uLnTx/>
                <a:uFillTx/>
                <a:latin typeface="Arial"/>
                <a:ea typeface="+mn-ea"/>
                <a:cs typeface="+mn-cs"/>
              </a:rPr>
              <a:t>Diogelwch</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lang="cy-GB" sz="1800" spc="-1"/>
              <a:t>cliciwch ar y linc hon </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7"/>
              </a:rPr>
              <a:t>https://www.bangor.ac.uk/hss/index.php.cy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lang="en-GB" sz="1800" spc="-1" err="1">
                <a:solidFill>
                  <a:srgbClr val="000000"/>
                </a:solidFill>
              </a:rPr>
              <a:t>Undeb</a:t>
            </a:r>
            <a:r>
              <a:rPr lang="en-GB" sz="1800" spc="-1">
                <a:solidFill>
                  <a:srgbClr val="000000"/>
                </a:solidFill>
              </a:rPr>
              <a:t> y </a:t>
            </a:r>
            <a:r>
              <a:rPr lang="en-GB" sz="1800" spc="-1" err="1">
                <a:solidFill>
                  <a:srgbClr val="000000"/>
                </a:solidFill>
              </a:rPr>
              <a:t>Myfyrwyr</a:t>
            </a:r>
            <a:r>
              <a:rPr lang="en-GB" sz="1800" spc="-1">
                <a:solidFill>
                  <a:srgbClr val="000000"/>
                </a:solidFill>
              </a:rPr>
              <a:t> </a:t>
            </a:r>
            <a:r>
              <a:rPr lang="cy-GB" sz="1800" spc="-1"/>
              <a:t>cliciwch ar y linc hon </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8"/>
              </a:rPr>
              <a:t>https://www.undebbangor.com/cy/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lang="en-GB" sz="1800" spc="-1" err="1">
                <a:solidFill>
                  <a:srgbClr val="000000"/>
                </a:solidFill>
              </a:rPr>
              <a:t>Cynaliadwyedd</a:t>
            </a:r>
            <a:r>
              <a:rPr lang="en-GB" sz="1800" spc="-1">
                <a:solidFill>
                  <a:srgbClr val="000000"/>
                </a:solidFill>
              </a:rPr>
              <a:t> </a:t>
            </a:r>
            <a:r>
              <a:rPr lang="cy-GB" sz="1800" spc="-1"/>
              <a:t>cliciwch ar y linc hon </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9"/>
              </a:rPr>
              <a:t>https://www.bangor.ac.uk/sustainability/index.php.cy</a:t>
            </a:r>
            <a:r>
              <a:rPr kumimoji="0" lang="en-GB" sz="1800" b="0" i="0" u="none" strike="noStrike" kern="1200" cap="none" spc="-1" normalizeH="0" baseline="0" noProof="0">
                <a:ln>
                  <a:noFill/>
                </a:ln>
                <a:solidFill>
                  <a:srgbClr val="1F4E79"/>
                </a:solidFill>
                <a:effectLst/>
                <a:uLnTx/>
                <a:uFillTx/>
                <a:latin typeface="Arial"/>
                <a:ea typeface="+mn-ea"/>
                <a:cs typeface="+mn-cs"/>
              </a:rPr>
              <a:t> </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1349"/>
              </a:spcBef>
              <a:spcAft>
                <a:spcPts val="1349"/>
              </a:spcAft>
              <a:buClrTx/>
              <a:buSzTx/>
              <a:buFontTx/>
              <a:buNone/>
              <a:tabLst/>
              <a:defRPr/>
            </a:pPr>
            <a:endParaRPr kumimoji="0" lang="en-US" sz="1800" b="0" i="0" u="none" strike="noStrike" kern="1200" cap="none" spc="-1" normalizeH="0" baseline="0" noProof="0">
              <a:ln>
                <a:noFill/>
              </a:ln>
              <a:solidFill>
                <a:schemeClr val="tx1"/>
              </a:solidFill>
              <a:effectLst/>
              <a:uLnTx/>
              <a:uFillTx/>
              <a:latin typeface="Arial"/>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DC3E-4E18-3437-2607-C99698DA929C}"/>
              </a:ext>
            </a:extLst>
          </p:cNvPr>
          <p:cNvSpPr>
            <a:spLocks noGrp="1"/>
          </p:cNvSpPr>
          <p:nvPr>
            <p:ph type="title"/>
          </p:nvPr>
        </p:nvSpPr>
        <p:spPr/>
        <p:txBody>
          <a:bodyPr/>
          <a:lstStyle/>
          <a:p>
            <a:pPr algn="ctr"/>
            <a:r>
              <a:rPr lang="en-GB" sz="2800" b="1">
                <a:solidFill>
                  <a:srgbClr val="002060"/>
                </a:solidFill>
                <a:effectLst/>
                <a:ea typeface="Calibri"/>
                <a:cs typeface="Times New Roman"/>
              </a:rPr>
              <a:t>DIOLCH AM GYMRYD YR AMSER I DDARLLEN Y CYFLWYNIAD</a:t>
            </a:r>
            <a:br>
              <a:rPr lang="en-GB" sz="2800" b="1">
                <a:solidFill>
                  <a:srgbClr val="002060"/>
                </a:solidFill>
                <a:ea typeface="Calibri"/>
                <a:cs typeface="Times New Roman"/>
              </a:rPr>
            </a:br>
            <a:r>
              <a:rPr lang="en-GB" sz="2800" b="1">
                <a:solidFill>
                  <a:srgbClr val="002060"/>
                </a:solidFill>
                <a:effectLst/>
                <a:ea typeface="Calibri"/>
                <a:cs typeface="Times New Roman"/>
              </a:rPr>
              <a:t>.</a:t>
            </a:r>
            <a:br>
              <a:rPr lang="en-GB" sz="1800">
                <a:effectLst/>
                <a:latin typeface="Calibri" panose="020F0502020204030204" pitchFamily="34" charset="0"/>
                <a:ea typeface="Calibri" panose="020F0502020204030204" pitchFamily="34" charset="0"/>
                <a:cs typeface="Times New Roman" panose="02020603050405020304" pitchFamily="18" charset="0"/>
              </a:rPr>
            </a:br>
            <a:r>
              <a:rPr lang="en-GB" sz="4400" b="1" i="0" u="none" strike="noStrike">
                <a:solidFill>
                  <a:srgbClr val="003973"/>
                </a:solidFill>
                <a:effectLst/>
                <a:latin typeface="Arial"/>
              </a:rPr>
              <a:t>.</a:t>
            </a:r>
            <a:endParaRPr lang="en-GB">
              <a:latin typeface="Arial"/>
            </a:endParaRPr>
          </a:p>
        </p:txBody>
      </p:sp>
      <p:sp>
        <p:nvSpPr>
          <p:cNvPr id="3" name="Subtitle 2">
            <a:extLst>
              <a:ext uri="{FF2B5EF4-FFF2-40B4-BE49-F238E27FC236}">
                <a16:creationId xmlns:a16="http://schemas.microsoft.com/office/drawing/2014/main" id="{523F6DE9-A474-C7BD-8035-725B0C887424}"/>
              </a:ext>
            </a:extLst>
          </p:cNvPr>
          <p:cNvSpPr>
            <a:spLocks noGrp="1"/>
          </p:cNvSpPr>
          <p:nvPr>
            <p:ph type="subTitle"/>
          </p:nvPr>
        </p:nvSpPr>
        <p:spPr>
          <a:xfrm>
            <a:off x="428034" y="112533"/>
            <a:ext cx="8327677" cy="6172898"/>
          </a:xfrm>
        </p:spPr>
        <p:txBody>
          <a:bodyPr/>
          <a:lstStyle/>
          <a:p>
            <a:pPr marL="66675" indent="0">
              <a:lnSpc>
                <a:spcPct val="100000"/>
              </a:lnSpc>
              <a:spcBef>
                <a:spcPts val="1800"/>
              </a:spcBef>
              <a:spcAft>
                <a:spcPts val="1350"/>
              </a:spcAft>
              <a:buNone/>
            </a:pPr>
            <a:endParaRPr lang="en-GB" sz="2800" b="1" i="0" u="none" strike="noStrike">
              <a:effectLst/>
              <a:latin typeface="Arial" panose="020B0604020202020204" pitchFamily="34" charset="0"/>
            </a:endParaRPr>
          </a:p>
          <a:p>
            <a:pPr eaLnBrk="0" fontAlgn="base" hangingPunct="0">
              <a:lnSpc>
                <a:spcPct val="100000"/>
              </a:lnSpc>
              <a:spcAft>
                <a:spcPct val="0"/>
              </a:spcAft>
            </a:pPr>
            <a:endParaRPr lang="cy-GB" altLang="en-US" sz="2400" b="1">
              <a:solidFill>
                <a:srgbClr val="202124"/>
              </a:solidFill>
              <a:ea typeface="Times New Roman" panose="02020603050405020304" pitchFamily="18" charset="0"/>
              <a:cs typeface="Calibri"/>
            </a:endParaRPr>
          </a:p>
          <a:p>
            <a:pPr>
              <a:lnSpc>
                <a:spcPct val="100000"/>
              </a:lnSpc>
              <a:spcAft>
                <a:spcPct val="0"/>
              </a:spcAft>
            </a:pPr>
            <a:endParaRPr lang="cy-GB" altLang="en-US" sz="2400" b="1">
              <a:solidFill>
                <a:srgbClr val="202124"/>
              </a:solidFill>
              <a:ea typeface="Times New Roman" panose="02020603050405020304" pitchFamily="18" charset="0"/>
              <a:cs typeface="Calibri"/>
            </a:endParaRPr>
          </a:p>
          <a:p>
            <a:pPr>
              <a:lnSpc>
                <a:spcPct val="100000"/>
              </a:lnSpc>
              <a:spcAft>
                <a:spcPct val="0"/>
              </a:spcAft>
            </a:pPr>
            <a:endParaRPr lang="cy-GB" altLang="en-US" sz="2400" b="1">
              <a:solidFill>
                <a:srgbClr val="202124"/>
              </a:solidFill>
              <a:ea typeface="Times New Roman" panose="02020603050405020304" pitchFamily="18" charset="0"/>
              <a:cs typeface="Calibri"/>
            </a:endParaRPr>
          </a:p>
          <a:p>
            <a:pPr>
              <a:lnSpc>
                <a:spcPct val="100000"/>
              </a:lnSpc>
              <a:spcAft>
                <a:spcPct val="0"/>
              </a:spcAft>
            </a:pPr>
            <a:r>
              <a:rPr kumimoji="0" lang="cy-GB" altLang="en-US" sz="2400" b="1" i="0" u="none" strike="noStrike" cap="none" normalizeH="0" baseline="0" dirty="0">
                <a:ln>
                  <a:noFill/>
                </a:ln>
                <a:solidFill>
                  <a:srgbClr val="202124"/>
                </a:solidFill>
                <a:effectLst/>
                <a:latin typeface="+mj-lt"/>
                <a:ea typeface="Times New Roman" panose="02020603050405020304" pitchFamily="18" charset="0"/>
                <a:cs typeface="Calibri"/>
              </a:rPr>
              <a:t>Rŵan,</a:t>
            </a:r>
            <a:r>
              <a:rPr kumimoji="0" lang="cy-GB" altLang="en-US" sz="2400" b="0" i="0" u="none" strike="noStrike" cap="none" normalizeH="0" baseline="0" dirty="0">
                <a:ln>
                  <a:noFill/>
                </a:ln>
                <a:solidFill>
                  <a:srgbClr val="202124"/>
                </a:solidFill>
                <a:effectLst/>
                <a:latin typeface="+mj-lt"/>
                <a:ea typeface="Times New Roman" panose="02020603050405020304" pitchFamily="18" charset="0"/>
                <a:cs typeface="Calibri"/>
              </a:rPr>
              <a:t> </a:t>
            </a:r>
            <a:r>
              <a:rPr kumimoji="0" lang="cy-GB" altLang="en-US" sz="2400" b="1" i="0" u="none" strike="noStrike" cap="none" normalizeH="0" baseline="0" dirty="0">
                <a:ln>
                  <a:noFill/>
                </a:ln>
                <a:solidFill>
                  <a:srgbClr val="202124"/>
                </a:solidFill>
                <a:effectLst/>
                <a:latin typeface="+mj-lt"/>
                <a:ea typeface="Times New Roman" panose="02020603050405020304" pitchFamily="18" charset="0"/>
                <a:cs typeface="Calibri"/>
              </a:rPr>
              <a:t>cwblhewch y ffurflen trwy'r </a:t>
            </a:r>
            <a:r>
              <a:rPr kumimoji="0" lang="cy-GB" altLang="en-US" sz="2400" b="1" i="0" u="none" strike="noStrike" cap="none" normalizeH="0" baseline="0" dirty="0">
                <a:ln>
                  <a:noFill/>
                </a:ln>
                <a:solidFill>
                  <a:srgbClr val="202124"/>
                </a:solidFill>
                <a:effectLst/>
                <a:latin typeface="+mj-lt"/>
                <a:ea typeface="Times New Roman" panose="02020603050405020304" pitchFamily="18" charset="0"/>
                <a:cs typeface="Calibri"/>
                <a:hlinkClick r:id="rId2"/>
              </a:rPr>
              <a:t>ddolen hon</a:t>
            </a:r>
            <a:r>
              <a:rPr lang="cy-GB" altLang="en-US" sz="2400" b="1" dirty="0">
                <a:solidFill>
                  <a:srgbClr val="202124"/>
                </a:solidFill>
                <a:ea typeface="Times New Roman" panose="02020603050405020304" pitchFamily="18" charset="0"/>
                <a:cs typeface="Calibri"/>
                <a:hlinkClick r:id="rId2"/>
              </a:rPr>
              <a:t> </a:t>
            </a:r>
            <a:r>
              <a:rPr lang="cy-GB" altLang="en-US" sz="2400" b="1" dirty="0">
                <a:solidFill>
                  <a:srgbClr val="202124"/>
                </a:solidFill>
                <a:ea typeface="Times New Roman" panose="02020603050405020304" pitchFamily="18" charset="0"/>
                <a:cs typeface="Calibri"/>
              </a:rPr>
              <a:t>  </a:t>
            </a:r>
            <a:r>
              <a:rPr kumimoji="0" lang="cy-GB" altLang="en-US" sz="2400" b="1" i="0" u="none" strike="noStrike" cap="none" normalizeH="0" baseline="0" dirty="0">
                <a:ln>
                  <a:noFill/>
                </a:ln>
                <a:solidFill>
                  <a:srgbClr val="202124"/>
                </a:solidFill>
                <a:effectLst/>
                <a:latin typeface="+mj-lt"/>
                <a:ea typeface="Times New Roman" panose="02020603050405020304" pitchFamily="18" charset="0"/>
                <a:cs typeface="Calibri"/>
              </a:rPr>
              <a:t>i gadarnhau eich bod wedi gwneud hynny </a:t>
            </a:r>
            <a:endParaRPr lang="en-GB" dirty="0">
              <a:solidFill>
                <a:srgbClr val="000000"/>
              </a:solidFill>
              <a:ea typeface="Times New Roman" panose="02020603050405020304" pitchFamily="18" charset="0"/>
              <a:cs typeface="Calibri"/>
            </a:endParaRPr>
          </a:p>
          <a:p>
            <a:pPr>
              <a:lnSpc>
                <a:spcPct val="100000"/>
              </a:lnSpc>
              <a:spcAft>
                <a:spcPct val="0"/>
              </a:spcAft>
            </a:pPr>
            <a:r>
              <a:rPr kumimoji="0" lang="cy-GB" altLang="en-US" sz="2400" b="1" i="0" u="none" strike="noStrike" cap="none" normalizeH="0" baseline="0" dirty="0">
                <a:ln>
                  <a:noFill/>
                </a:ln>
                <a:solidFill>
                  <a:srgbClr val="202124"/>
                </a:solidFill>
                <a:effectLst/>
                <a:latin typeface="+mj-lt"/>
                <a:ea typeface="Times New Roman" panose="02020603050405020304" pitchFamily="18" charset="0"/>
                <a:cs typeface="Calibri"/>
              </a:rPr>
              <a:t>(caiff y cyfraddau ymateb eu monitro).</a:t>
            </a:r>
            <a:endParaRPr lang="en-GB" altLang="en-US" dirty="0"/>
          </a:p>
          <a:p>
            <a:pPr marL="0" marR="0" lvl="0" indent="0" algn="l" defTabSz="914400">
              <a:lnSpc>
                <a:spcPct val="100000"/>
              </a:lnSpc>
              <a:spcBef>
                <a:spcPct val="0"/>
              </a:spcBef>
              <a:spcAft>
                <a:spcPct val="0"/>
              </a:spcAft>
              <a:buClrTx/>
              <a:buSzTx/>
              <a:buFontTx/>
              <a:buNone/>
              <a:tabLst/>
            </a:pPr>
            <a:endParaRPr lang="en-GB" altLang="en-US" b="0" i="0" u="none" strike="noStrike" cap="none" normalizeH="0" baseline="0">
              <a:ln>
                <a:noFill/>
              </a:ln>
              <a:solidFill>
                <a:schemeClr val="tx1"/>
              </a:solidFill>
              <a:effectLst/>
              <a:latin typeface="+mj-lt"/>
            </a:endParaRPr>
          </a:p>
          <a:p>
            <a:pPr algn="ctr">
              <a:lnSpc>
                <a:spcPct val="100000"/>
              </a:lnSpc>
              <a:spcAft>
                <a:spcPct val="0"/>
              </a:spcAft>
            </a:pPr>
            <a:endParaRPr lang="en-GB" altLang="en-US">
              <a:ea typeface="Times New Roman" panose="02020603050405020304" pitchFamily="18" charset="0"/>
              <a:cs typeface="Times New Roman" panose="02020603050405020304" pitchFamily="18" charset="0"/>
            </a:endParaRPr>
          </a:p>
          <a:p>
            <a:pPr eaLnBrk="0" fontAlgn="base" hangingPunct="0">
              <a:lnSpc>
                <a:spcPct val="100000"/>
              </a:lnSpc>
              <a:spcAft>
                <a:spcPct val="0"/>
              </a:spcAft>
            </a:pPr>
            <a:endParaRPr lang="en-GB" altLang="en-US">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en-GB" b="1">
              <a:solidFill>
                <a:srgbClr val="000000"/>
              </a:solidFill>
              <a:ea typeface="Times New Roman" panose="02020603050405020304" pitchFamily="18" charset="0"/>
              <a:cs typeface="Times New Roman"/>
            </a:endParaRPr>
          </a:p>
          <a:p>
            <a:pPr marL="0" indent="0">
              <a:lnSpc>
                <a:spcPct val="107000"/>
              </a:lnSpc>
              <a:spcAft>
                <a:spcPts val="800"/>
              </a:spcAft>
              <a:buNone/>
            </a:pPr>
            <a:r>
              <a:rPr lang="en-GB" b="1" dirty="0" err="1">
                <a:solidFill>
                  <a:srgbClr val="000000"/>
                </a:solidFill>
                <a:effectLst/>
                <a:latin typeface="+mj-lt"/>
                <a:ea typeface="Times New Roman" panose="02020603050405020304" pitchFamily="18" charset="0"/>
                <a:cs typeface="Times New Roman"/>
              </a:rPr>
              <a:t>Pob</a:t>
            </a:r>
            <a:r>
              <a:rPr lang="en-GB" b="1" dirty="0">
                <a:solidFill>
                  <a:srgbClr val="000000"/>
                </a:solidFill>
                <a:effectLst/>
                <a:latin typeface="+mj-lt"/>
                <a:ea typeface="Times New Roman" panose="02020603050405020304" pitchFamily="18" charset="0"/>
                <a:cs typeface="Times New Roman"/>
              </a:rPr>
              <a:t> </a:t>
            </a:r>
            <a:r>
              <a:rPr lang="en-GB" b="1" dirty="0" err="1">
                <a:solidFill>
                  <a:srgbClr val="000000"/>
                </a:solidFill>
                <a:effectLst/>
                <a:latin typeface="+mj-lt"/>
                <a:ea typeface="Times New Roman" panose="02020603050405020304" pitchFamily="18" charset="0"/>
                <a:cs typeface="Times New Roman"/>
              </a:rPr>
              <a:t>lwc</a:t>
            </a:r>
            <a:r>
              <a:rPr lang="en-GB" b="1" dirty="0">
                <a:solidFill>
                  <a:srgbClr val="000000"/>
                </a:solidFill>
                <a:effectLst/>
                <a:latin typeface="+mj-lt"/>
                <a:ea typeface="Times New Roman" panose="02020603050405020304" pitchFamily="18" charset="0"/>
                <a:cs typeface="Times New Roman"/>
              </a:rPr>
              <a:t> </a:t>
            </a:r>
            <a:r>
              <a:rPr lang="en-GB" b="1" dirty="0" err="1">
                <a:solidFill>
                  <a:srgbClr val="000000"/>
                </a:solidFill>
                <a:effectLst/>
                <a:latin typeface="+mj-lt"/>
                <a:ea typeface="Times New Roman" panose="02020603050405020304" pitchFamily="18" charset="0"/>
                <a:cs typeface="Times New Roman"/>
              </a:rPr>
              <a:t>ar</a:t>
            </a:r>
            <a:r>
              <a:rPr lang="en-GB" b="1" dirty="0">
                <a:solidFill>
                  <a:srgbClr val="000000"/>
                </a:solidFill>
                <a:effectLst/>
                <a:latin typeface="+mj-lt"/>
                <a:ea typeface="Times New Roman" panose="02020603050405020304" pitchFamily="18" charset="0"/>
                <a:cs typeface="Times New Roman"/>
              </a:rPr>
              <a:t> </a:t>
            </a:r>
            <a:r>
              <a:rPr lang="en-GB" b="1" dirty="0" err="1">
                <a:solidFill>
                  <a:srgbClr val="000000"/>
                </a:solidFill>
                <a:effectLst/>
                <a:latin typeface="+mj-lt"/>
                <a:ea typeface="Times New Roman" panose="02020603050405020304" pitchFamily="18" charset="0"/>
                <a:cs typeface="Times New Roman"/>
              </a:rPr>
              <a:t>eich</a:t>
            </a:r>
            <a:r>
              <a:rPr lang="en-GB" b="1" dirty="0">
                <a:solidFill>
                  <a:srgbClr val="000000"/>
                </a:solidFill>
                <a:effectLst/>
                <a:latin typeface="+mj-lt"/>
                <a:ea typeface="Times New Roman" panose="02020603050405020304" pitchFamily="18" charset="0"/>
                <a:cs typeface="Times New Roman"/>
              </a:rPr>
              <a:t> </a:t>
            </a:r>
            <a:r>
              <a:rPr lang="en-GB" b="1" dirty="0" err="1">
                <a:solidFill>
                  <a:srgbClr val="000000"/>
                </a:solidFill>
                <a:effectLst/>
                <a:latin typeface="+mj-lt"/>
                <a:ea typeface="Times New Roman" panose="02020603050405020304" pitchFamily="18" charset="0"/>
                <a:cs typeface="Times New Roman"/>
              </a:rPr>
              <a:t>astudiaethau</a:t>
            </a:r>
            <a:r>
              <a:rPr lang="en-GB" b="1" dirty="0">
                <a:solidFill>
                  <a:srgbClr val="000000"/>
                </a:solidFill>
                <a:effectLst/>
                <a:latin typeface="+mj-lt"/>
                <a:ea typeface="Times New Roman" panose="02020603050405020304" pitchFamily="18" charset="0"/>
                <a:cs typeface="Times New Roman"/>
              </a:rPr>
              <a:t>!</a:t>
            </a:r>
            <a:endParaRPr lang="en-GB" dirty="0">
              <a:effectLst/>
              <a:latin typeface="+mj-lt"/>
              <a:ea typeface="Calibri" panose="020F0502020204030204" pitchFamily="34" charset="0"/>
              <a:cs typeface="Times New Roman"/>
            </a:endParaRPr>
          </a:p>
          <a:p>
            <a:endParaRPr lang="en-GB"/>
          </a:p>
        </p:txBody>
      </p:sp>
      <p:sp>
        <p:nvSpPr>
          <p:cNvPr id="5" name="Rectangle 2">
            <a:extLst>
              <a:ext uri="{FF2B5EF4-FFF2-40B4-BE49-F238E27FC236}">
                <a16:creationId xmlns:a16="http://schemas.microsoft.com/office/drawing/2014/main" id="{F9B4708E-F077-7107-D811-EC8ED5712174}"/>
              </a:ext>
            </a:extLst>
          </p:cNvPr>
          <p:cNvSpPr>
            <a:spLocks noChangeArrowheads="1"/>
          </p:cNvSpPr>
          <p:nvPr/>
        </p:nvSpPr>
        <p:spPr bwMode="auto">
          <a:xfrm>
            <a:off x="152400" y="2194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qr code with a black background&#10;&#10;AI-generated content may be incorrect.">
            <a:extLst>
              <a:ext uri="{FF2B5EF4-FFF2-40B4-BE49-F238E27FC236}">
                <a16:creationId xmlns:a16="http://schemas.microsoft.com/office/drawing/2014/main" id="{9850F684-B57E-1A76-C882-EC1D79D62730}"/>
              </a:ext>
            </a:extLst>
          </p:cNvPr>
          <p:cNvPicPr>
            <a:picLocks noChangeAspect="1"/>
          </p:cNvPicPr>
          <p:nvPr/>
        </p:nvPicPr>
        <p:blipFill>
          <a:blip r:embed="rId3"/>
          <a:stretch>
            <a:fillRect/>
          </a:stretch>
        </p:blipFill>
        <p:spPr>
          <a:xfrm>
            <a:off x="3128210" y="2677026"/>
            <a:ext cx="2416343" cy="2416343"/>
          </a:xfrm>
          <a:prstGeom prst="rect">
            <a:avLst/>
          </a:prstGeom>
        </p:spPr>
      </p:pic>
    </p:spTree>
    <p:extLst>
      <p:ext uri="{BB962C8B-B14F-4D97-AF65-F5344CB8AC3E}">
        <p14:creationId xmlns:p14="http://schemas.microsoft.com/office/powerpoint/2010/main" val="178194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CustomShape 1"/>
          <p:cNvSpPr>
            <a:spLocks noGrp="1"/>
          </p:cNvSpPr>
          <p:nvPr>
            <p:ph type="title" idx="4294967295"/>
          </p:nvPr>
        </p:nvSpPr>
        <p:spPr>
          <a:xfrm>
            <a:off x="720720" y="880200"/>
            <a:ext cx="7141680" cy="73188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Iechyd a </a:t>
            </a:r>
            <a:r>
              <a:rPr kumimoji="0" lang="en-GB" sz="2400" b="1" i="0" u="none" strike="noStrike" kern="1200" cap="none" spc="-1" normalizeH="0" baseline="0" noProof="0" err="1">
                <a:ln>
                  <a:noFill/>
                </a:ln>
                <a:solidFill>
                  <a:srgbClr val="003973"/>
                </a:solidFill>
                <a:effectLst/>
                <a:uLnTx/>
                <a:uFillTx/>
                <a:latin typeface="Arial"/>
                <a:ea typeface="+mn-ea"/>
                <a:cs typeface="+mn-cs"/>
              </a:rPr>
              <a:t>Diogelwch</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ym</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Mhrifysgol</a:t>
            </a:r>
            <a:r>
              <a:rPr kumimoji="0" lang="en-GB" sz="2400" b="1" i="0" u="none" strike="noStrike" kern="1200" cap="none" spc="-1" normalizeH="0" baseline="0" noProof="0">
                <a:ln>
                  <a:noFill/>
                </a:ln>
                <a:solidFill>
                  <a:srgbClr val="003973"/>
                </a:solidFill>
                <a:effectLst/>
                <a:uLnTx/>
                <a:uFillTx/>
                <a:latin typeface="Arial"/>
                <a:ea typeface="+mn-ea"/>
                <a:cs typeface="+mn-cs"/>
              </a:rPr>
              <a:t> Bangor</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115" name="bangor_logo_c1_flush.pdf" descr="bangor_logo_c1_flush.pdf"/>
          <p:cNvPicPr/>
          <p:nvPr/>
        </p:nvPicPr>
        <p:blipFill>
          <a:blip r:embed="rId3"/>
          <a:stretch/>
        </p:blipFill>
        <p:spPr>
          <a:xfrm>
            <a:off x="466200" y="6164280"/>
            <a:ext cx="1318320" cy="372240"/>
          </a:xfrm>
          <a:prstGeom prst="rect">
            <a:avLst/>
          </a:prstGeom>
          <a:ln w="12600">
            <a:noFill/>
          </a:ln>
        </p:spPr>
      </p:pic>
      <p:pic>
        <p:nvPicPr>
          <p:cNvPr id="116" name="Image" descr="Image"/>
          <p:cNvPicPr/>
          <p:nvPr/>
        </p:nvPicPr>
        <p:blipFill>
          <a:blip r:embed="rId4"/>
          <a:stretch/>
        </p:blipFill>
        <p:spPr>
          <a:xfrm>
            <a:off x="6052680" y="0"/>
            <a:ext cx="2324160" cy="6857640"/>
          </a:xfrm>
          <a:prstGeom prst="rect">
            <a:avLst/>
          </a:prstGeom>
          <a:ln w="12600">
            <a:noFill/>
          </a:ln>
        </p:spPr>
      </p:pic>
      <p:sp>
        <p:nvSpPr>
          <p:cNvPr id="117" name="CustomShape 2"/>
          <p:cNvSpPr/>
          <p:nvPr/>
        </p:nvSpPr>
        <p:spPr>
          <a:xfrm>
            <a:off x="1050120" y="1818720"/>
            <a:ext cx="6554520" cy="2743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ctr">
              <a:lnSpc>
                <a:spcPct val="120000"/>
              </a:lnSpc>
              <a:spcBef>
                <a:spcPts val="1001"/>
              </a:spcBef>
              <a:tabLst>
                <a:tab pos="0" algn="l"/>
              </a:tabLst>
            </a:pPr>
            <a:r>
              <a:rPr lang="en-GB" sz="2200" b="0" strike="noStrike" spc="-1">
                <a:solidFill>
                  <a:srgbClr val="404040"/>
                </a:solidFill>
                <a:latin typeface="Arial"/>
              </a:rPr>
              <a:t>Rydym yn gwybod bod iechyd a diogelwch wedi bod dan y chwyddwydr yn ystod y misoedd diwethaf ac mae digonedd o ddeddfwriaeth iechyd a diogelwch ar waith.</a:t>
            </a:r>
            <a:endParaRPr lang="en-US" sz="2200" b="0" strike="noStrike" spc="-1">
              <a:latin typeface="Arial"/>
            </a:endParaRPr>
          </a:p>
          <a:p>
            <a:pPr algn="ctr">
              <a:lnSpc>
                <a:spcPct val="120000"/>
              </a:lnSpc>
              <a:spcBef>
                <a:spcPts val="1001"/>
              </a:spcBef>
              <a:tabLst>
                <a:tab pos="0" algn="l"/>
              </a:tabLst>
            </a:pPr>
            <a:r>
              <a:rPr lang="en-GB" sz="2200" b="0" strike="noStrike" spc="-1">
                <a:solidFill>
                  <a:srgbClr val="404040"/>
                </a:solidFill>
                <a:latin typeface="Arial"/>
              </a:rPr>
              <a:t>Yn sgil hynny, mae gan Brifysgol Bangor ddyletswyddau diamwys o dan y gyfraith iechyd a diogelwch o ran iechyd, diogelwch a lles ei myfyrwyr, staff ac ymwelwyr. </a:t>
            </a:r>
            <a:endParaRPr lang="en-US" sz="22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8" name="Image" descr="Image"/>
          <p:cNvPicPr/>
          <p:nvPr/>
        </p:nvPicPr>
        <p:blipFill>
          <a:blip r:embed="rId3"/>
          <a:stretch/>
        </p:blipFill>
        <p:spPr>
          <a:xfrm>
            <a:off x="6027480" y="0"/>
            <a:ext cx="2324160" cy="6857640"/>
          </a:xfrm>
          <a:prstGeom prst="rect">
            <a:avLst/>
          </a:prstGeom>
          <a:ln w="12600">
            <a:noFill/>
          </a:ln>
        </p:spPr>
      </p:pic>
      <p:sp>
        <p:nvSpPr>
          <p:cNvPr id="119" name="CustomShape 1"/>
          <p:cNvSpPr>
            <a:spLocks noGrp="1"/>
          </p:cNvSpPr>
          <p:nvPr>
            <p:ph type="title" idx="4294967295"/>
          </p:nvPr>
        </p:nvSpPr>
        <p:spPr>
          <a:xfrm>
            <a:off x="792000" y="540000"/>
            <a:ext cx="6857640" cy="52614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Eich</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Cyfrifoldebau</a:t>
            </a:r>
            <a:r>
              <a:rPr kumimoji="0" lang="en-GB" sz="2400" b="1" i="0" u="none" strike="noStrike" kern="1200" cap="none" spc="-1" normalizeH="0" baseline="0" noProof="0">
                <a:ln>
                  <a:noFill/>
                </a:ln>
                <a:solidFill>
                  <a:srgbClr val="003973"/>
                </a:solidFill>
                <a:effectLst/>
                <a:uLnTx/>
                <a:uFillTx/>
                <a:latin typeface="Arial"/>
                <a:ea typeface="+mn-ea"/>
                <a:cs typeface="+mn-cs"/>
              </a:rPr>
              <a:t> Iechyd a </a:t>
            </a:r>
            <a:r>
              <a:rPr kumimoji="0" lang="en-GB" sz="2400" b="1" i="0" u="none" strike="noStrike" kern="1200" cap="none" spc="-1" normalizeH="0" baseline="0" noProof="0" err="1">
                <a:ln>
                  <a:noFill/>
                </a:ln>
                <a:solidFill>
                  <a:srgbClr val="003973"/>
                </a:solidFill>
                <a:effectLst/>
                <a:uLnTx/>
                <a:uFillTx/>
                <a:latin typeface="Arial"/>
                <a:ea typeface="+mn-ea"/>
                <a:cs typeface="+mn-cs"/>
              </a:rPr>
              <a:t>Diogelwch</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799"/>
              </a:spcAft>
              <a:buClrTx/>
              <a:buSzTx/>
              <a:buFontTx/>
              <a:buNone/>
              <a:tabLst/>
              <a:defRPr/>
            </a:pPr>
            <a:r>
              <a:rPr kumimoji="0" lang="cy-GB" sz="1800" b="1" i="0" u="none" strike="noStrike" kern="1200" cap="none" spc="-1" normalizeH="0" baseline="0" noProof="0">
                <a:ln>
                  <a:noFill/>
                </a:ln>
                <a:solidFill>
                  <a:srgbClr val="404040"/>
                </a:solidFill>
                <a:effectLst/>
                <a:uLnTx/>
                <a:uFillTx/>
                <a:latin typeface="Arial"/>
                <a:ea typeface="+mn-ea"/>
                <a:cs typeface="+mn-cs"/>
              </a:rPr>
              <a:t>Er mwyn ein cefnogi, gofynnwn eich bod yn gwneud y canlynol: </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Peidio â gwneud unrhyw beth sy'n peryglu eich iechyd a diogelwch eich hun nac unrhyw un arall</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Cydweithredu ag eraill fel y </a:t>
            </a:r>
            <a:r>
              <a:rPr kumimoji="0" lang="cy-GB" sz="1800" b="0" i="0" u="none" strike="noStrike" kern="1200" cap="none" spc="-1" normalizeH="0" baseline="0" noProof="0" err="1">
                <a:ln>
                  <a:noFill/>
                </a:ln>
                <a:solidFill>
                  <a:srgbClr val="404040"/>
                </a:solidFill>
                <a:effectLst/>
                <a:uLnTx/>
                <a:uFillTx/>
                <a:latin typeface="Arial"/>
                <a:ea typeface="+mn-ea"/>
                <a:cs typeface="+mn-cs"/>
              </a:rPr>
              <a:t>gallant</a:t>
            </a:r>
            <a:r>
              <a:rPr kumimoji="0" lang="cy-GB" sz="1800" b="0" i="0" u="none" strike="noStrike" kern="1200" cap="none" spc="-1" normalizeH="0" baseline="0" noProof="0">
                <a:ln>
                  <a:noFill/>
                </a:ln>
                <a:solidFill>
                  <a:srgbClr val="404040"/>
                </a:solidFill>
                <a:effectLst/>
                <a:uLnTx/>
                <a:uFillTx/>
                <a:latin typeface="Arial"/>
                <a:ea typeface="+mn-ea"/>
                <a:cs typeface="+mn-cs"/>
              </a:rPr>
              <a:t> gyflawni eu dyletswyddau iechyd a diogelwch eu hunain</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Dilyn cyfarwyddiadau, gwybodaeth a hyfforddiant iechyd a diogelwch</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Peidio byth â chamddefnyddio unrhyw beth a ddarperir ar gyfer iechyd a diogelwch</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Yn dod ag unrhyw bryderon iechyd a diogelwch at sylw eich Ysgol</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Adrodd am bob damwain a digwyddiad i'ch ysgol</a:t>
            </a:r>
            <a:endParaRPr kumimoji="0" lang="en-US" sz="1800" b="0" i="0" u="none" strike="noStrike" kern="1200" cap="none" spc="-1" normalizeH="0" baseline="0" noProof="0">
              <a:ln>
                <a:noFill/>
              </a:ln>
              <a:solidFill>
                <a:schemeClr val="tx1"/>
              </a:solidFill>
              <a:effectLst/>
              <a:uLnTx/>
              <a:uFillTx/>
              <a:latin typeface="Arial"/>
              <a:ea typeface="+mn-ea"/>
              <a:cs typeface="+mn-cs"/>
            </a:endParaRPr>
          </a:p>
        </p:txBody>
      </p:sp>
      <p:pic>
        <p:nvPicPr>
          <p:cNvPr id="120" name="bangor_logo_c1_flush.pdf" descr="bangor_logo_c1_flush.pdf"/>
          <p:cNvPicPr/>
          <p:nvPr/>
        </p:nvPicPr>
        <p:blipFill>
          <a:blip r:embed="rId4"/>
          <a:stretch/>
        </p:blipFill>
        <p:spPr>
          <a:xfrm>
            <a:off x="466200" y="6164280"/>
            <a:ext cx="1318320" cy="372240"/>
          </a:xfrm>
          <a:prstGeom prst="rect">
            <a:avLst/>
          </a:prstGeom>
          <a:ln w="1260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p:nvPr/>
        </p:nvPicPr>
        <p:blipFill>
          <a:blip r:embed="rId3"/>
          <a:stretch/>
        </p:blipFill>
        <p:spPr>
          <a:xfrm>
            <a:off x="6027480" y="0"/>
            <a:ext cx="2324160" cy="6857640"/>
          </a:xfrm>
          <a:prstGeom prst="rect">
            <a:avLst/>
          </a:prstGeom>
          <a:ln w="12600">
            <a:noFill/>
          </a:ln>
        </p:spPr>
      </p:pic>
      <p:sp>
        <p:nvSpPr>
          <p:cNvPr id="122" name="CustomShape 1"/>
          <p:cNvSpPr>
            <a:spLocks noGrp="1"/>
          </p:cNvSpPr>
          <p:nvPr>
            <p:ph type="title" idx="4294967295"/>
          </p:nvPr>
        </p:nvSpPr>
        <p:spPr>
          <a:xfrm>
            <a:off x="792000" y="540000"/>
            <a:ext cx="6857640" cy="465804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Beth </a:t>
            </a:r>
            <a:r>
              <a:rPr kumimoji="0" lang="en-GB" sz="2400" b="1" i="0" u="none" strike="noStrike" kern="1200" cap="none" spc="-1" normalizeH="0" baseline="0" noProof="0" err="1">
                <a:ln>
                  <a:noFill/>
                </a:ln>
                <a:solidFill>
                  <a:srgbClr val="003973"/>
                </a:solidFill>
                <a:effectLst/>
                <a:uLnTx/>
                <a:uFillTx/>
                <a:latin typeface="Arial"/>
                <a:ea typeface="+mn-ea"/>
                <a:cs typeface="+mn-cs"/>
              </a:rPr>
              <a:t>allwch</a:t>
            </a:r>
            <a:r>
              <a:rPr kumimoji="0" lang="en-GB" sz="2400" b="1" i="0" u="none" strike="noStrike" kern="1200" cap="none" spc="-1" normalizeH="0" baseline="0" noProof="0">
                <a:ln>
                  <a:noFill/>
                </a:ln>
                <a:solidFill>
                  <a:srgbClr val="003973"/>
                </a:solidFill>
                <a:effectLst/>
                <a:uLnTx/>
                <a:uFillTx/>
                <a:latin typeface="Arial"/>
                <a:ea typeface="+mn-ea"/>
                <a:cs typeface="+mn-cs"/>
              </a:rPr>
              <a:t> chi ei </a:t>
            </a:r>
            <a:r>
              <a:rPr kumimoji="0" lang="en-GB" sz="2400" b="1" i="0" u="none" strike="noStrike" kern="1200" cap="none" spc="-1" normalizeH="0" baseline="0" noProof="0" err="1">
                <a:ln>
                  <a:noFill/>
                </a:ln>
                <a:solidFill>
                  <a:srgbClr val="003973"/>
                </a:solidFill>
                <a:effectLst/>
                <a:uLnTx/>
                <a:uFillTx/>
                <a:latin typeface="Arial"/>
                <a:ea typeface="+mn-ea"/>
                <a:cs typeface="+mn-cs"/>
              </a:rPr>
              <a:t>ddisgwyl</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gan</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eich</a:t>
            </a:r>
            <a:r>
              <a:rPr kumimoji="0" lang="en-GB" sz="2400" b="1" i="0" u="none" strike="noStrike" kern="1200" cap="none" spc="-1" normalizeH="0" baseline="0" noProof="0">
                <a:ln>
                  <a:noFill/>
                </a:ln>
                <a:solidFill>
                  <a:srgbClr val="003973"/>
                </a:solidFill>
                <a:effectLst/>
                <a:uLnTx/>
                <a:uFillTx/>
                <a:latin typeface="Arial"/>
                <a:ea typeface="+mn-ea"/>
                <a:cs typeface="+mn-cs"/>
              </a:rPr>
              <a:t> Coleg</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Tx/>
              <a:buSzTx/>
              <a:buFontTx/>
              <a:buNone/>
              <a:tabLst>
                <a:tab pos="0" algn="l"/>
              </a:tabLst>
              <a:defRPr/>
            </a:pPr>
            <a:r>
              <a:rPr kumimoji="0" lang="en-GB" sz="1800" b="1" i="0" u="none" strike="noStrike" kern="1200" cap="none" spc="-1" normalizeH="0" baseline="0" noProof="0" err="1">
                <a:ln>
                  <a:noFill/>
                </a:ln>
                <a:solidFill>
                  <a:srgbClr val="404040"/>
                </a:solidFill>
                <a:effectLst/>
                <a:uLnTx/>
                <a:uFillTx/>
                <a:latin typeface="Arial"/>
                <a:ea typeface="+mn-ea"/>
                <a:cs typeface="+mn-cs"/>
              </a:rPr>
              <a:t>Bydd</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eich</a:t>
            </a:r>
            <a:r>
              <a:rPr kumimoji="0" lang="en-GB" sz="1800" b="1" i="0" u="none" strike="noStrike" kern="1200" cap="none" spc="-1" normalizeH="0" baseline="0" noProof="0">
                <a:ln>
                  <a:noFill/>
                </a:ln>
                <a:solidFill>
                  <a:srgbClr val="404040"/>
                </a:solidFill>
                <a:effectLst/>
                <a:uLnTx/>
                <a:uFillTx/>
                <a:latin typeface="Arial"/>
                <a:ea typeface="+mn-ea"/>
                <a:cs typeface="+mn-cs"/>
              </a:rPr>
              <a:t> Coleg yn:</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Darparu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gwybodaeth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cyfarwyddyd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hyfforddiant</a:t>
            </a:r>
            <a:r>
              <a:rPr kumimoji="0" lang="en-GB" sz="1800" b="0" i="0" u="none" strike="noStrike" kern="1200" cap="none" spc="-1" normalizeH="0" baseline="0" noProof="0">
                <a:ln>
                  <a:noFill/>
                </a:ln>
                <a:solidFill>
                  <a:srgbClr val="404040"/>
                </a:solidFill>
                <a:effectLst/>
                <a:uLnTx/>
                <a:uFillTx/>
                <a:latin typeface="Arial"/>
                <a:ea typeface="+mn-ea"/>
                <a:cs typeface="+mn-cs"/>
              </a:rPr>
              <a:t> a </a:t>
            </a:r>
            <a:r>
              <a:rPr kumimoji="0" lang="en-GB" sz="1800" b="0" i="0" u="none" strike="noStrike" kern="1200" cap="none" spc="-1" normalizeH="0" baseline="0" noProof="0" err="1">
                <a:ln>
                  <a:noFill/>
                </a:ln>
                <a:solidFill>
                  <a:srgbClr val="404040"/>
                </a:solidFill>
                <a:effectLst/>
                <a:uLnTx/>
                <a:uFillTx/>
                <a:latin typeface="Arial"/>
                <a:ea typeface="+mn-ea"/>
                <a:cs typeface="+mn-cs"/>
              </a:rPr>
              <a:t>goruchwyliaeth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briodol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sicrhau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iechyd a </a:t>
            </a:r>
            <a:r>
              <a:rPr kumimoji="0" lang="en-GB" sz="1800" b="0" i="0" u="none" strike="noStrike" kern="1200" cap="none" spc="-1" normalizeH="0" baseline="0" noProof="0" err="1">
                <a:ln>
                  <a:noFill/>
                </a:ln>
                <a:solidFill>
                  <a:srgbClr val="404040"/>
                </a:solidFill>
                <a:effectLst/>
                <a:uLnTx/>
                <a:uFillTx/>
                <a:latin typeface="Arial"/>
                <a:ea typeface="+mn-ea"/>
                <a:cs typeface="+mn-cs"/>
              </a:rPr>
              <a:t>diogelwch</a:t>
            </a:r>
            <a:r>
              <a:rPr kumimoji="0" lang="en-GB" sz="1800" b="0" i="0" u="none" strike="noStrike" kern="1200" cap="none" spc="-1" normalizeH="0" baseline="0" noProof="0">
                <a:ln>
                  <a:noFill/>
                </a:ln>
                <a:solidFill>
                  <a:srgbClr val="404040"/>
                </a:solidFill>
                <a:effectLst/>
                <a:uLnTx/>
                <a:uFillTx/>
                <a:latin typeface="Arial"/>
                <a:ea typeface="+mn-ea"/>
                <a:cs typeface="+mn-cs"/>
              </a:rPr>
              <a:t> </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Asesu'r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risgiau</a:t>
            </a:r>
            <a:r>
              <a:rPr kumimoji="0" lang="en-GB" sz="1800" b="0" i="0" u="none" strike="noStrike" kern="1200" cap="none" spc="-1" normalizeH="0" baseline="0" noProof="0">
                <a:ln>
                  <a:noFill/>
                </a:ln>
                <a:solidFill>
                  <a:srgbClr val="404040"/>
                </a:solidFill>
                <a:effectLst/>
                <a:uLnTx/>
                <a:uFillTx/>
                <a:latin typeface="Arial"/>
                <a:ea typeface="+mn-ea"/>
                <a:cs typeface="+mn-cs"/>
              </a:rPr>
              <a:t> a </a:t>
            </a:r>
            <a:r>
              <a:rPr kumimoji="0" lang="en-GB" sz="1800" b="0" i="0" u="none" strike="noStrike" kern="1200" cap="none" spc="-1" normalizeH="0" baseline="0" noProof="0" err="1">
                <a:ln>
                  <a:noFill/>
                </a:ln>
                <a:solidFill>
                  <a:srgbClr val="404040"/>
                </a:solidFill>
                <a:effectLst/>
                <a:uLnTx/>
                <a:uFillTx/>
                <a:latin typeface="Arial"/>
                <a:ea typeface="+mn-ea"/>
                <a:cs typeface="+mn-cs"/>
              </a:rPr>
              <a:t>allai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godi</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ystod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astudiaethau</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Rhoi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mesurau</a:t>
            </a:r>
            <a:r>
              <a:rPr kumimoji="0" lang="en-GB" sz="1800" b="0" i="0" u="none" strike="noStrike" kern="1200" cap="none" spc="-1" normalizeH="0" baseline="0" noProof="0">
                <a:ln>
                  <a:noFill/>
                </a:ln>
                <a:solidFill>
                  <a:srgbClr val="404040"/>
                </a:solidFill>
                <a:effectLst/>
                <a:uLnTx/>
                <a:uFillTx/>
                <a:latin typeface="Arial"/>
                <a:ea typeface="+mn-ea"/>
                <a:cs typeface="+mn-cs"/>
              </a:rPr>
              <a:t> iechyd a </a:t>
            </a:r>
            <a:r>
              <a:rPr kumimoji="0" lang="en-GB" sz="1800" b="0" i="0" u="none" strike="noStrike" kern="1200" cap="none" spc="-1" normalizeH="0" baseline="0" noProof="0" err="1">
                <a:ln>
                  <a:noFill/>
                </a:ln>
                <a:solidFill>
                  <a:srgbClr val="404040"/>
                </a:solidFill>
                <a:effectLst/>
                <a:uLnTx/>
                <a:uFillTx/>
                <a:latin typeface="Arial"/>
                <a:ea typeface="+mn-ea"/>
                <a:cs typeface="+mn-cs"/>
              </a:rPr>
              <a:t>diogelwch</a:t>
            </a:r>
            <a:r>
              <a:rPr kumimoji="0" lang="en-GB" sz="1800" b="0" i="0" u="none" strike="noStrike" kern="1200" cap="none" spc="-1" normalizeH="0" baseline="0" noProof="0">
                <a:ln>
                  <a:noFill/>
                </a:ln>
                <a:solidFill>
                  <a:srgbClr val="404040"/>
                </a:solidFill>
                <a:effectLst/>
                <a:uLnTx/>
                <a:uFillTx/>
                <a:latin typeface="Arial"/>
                <a:ea typeface="+mn-ea"/>
                <a:cs typeface="+mn-cs"/>
              </a:rPr>
              <a:t> addas </a:t>
            </a:r>
            <a:r>
              <a:rPr kumimoji="0" lang="en-GB" sz="1800" b="0" i="0" u="none" strike="noStrike" kern="1200" cap="none" spc="-1" normalizeH="0" baseline="0" noProof="0" err="1">
                <a:ln>
                  <a:noFill/>
                </a:ln>
                <a:solidFill>
                  <a:srgbClr val="404040"/>
                </a:solidFill>
                <a:effectLst/>
                <a:uLnTx/>
                <a:uFillTx/>
                <a:latin typeface="Arial"/>
                <a:ea typeface="+mn-ea"/>
                <a:cs typeface="+mn-cs"/>
              </a:rPr>
              <a:t>ar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waith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ddiogelu</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erbyn</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risgiau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hynny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Cofnodi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canfyddiadau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arwyddocaol</a:t>
            </a:r>
            <a:r>
              <a:rPr kumimoji="0" lang="en-GB" sz="1800" b="0" i="0" u="none" strike="noStrike" kern="1200" cap="none" spc="-1" normalizeH="0" baseline="0" noProof="0">
                <a:ln>
                  <a:noFill/>
                </a:ln>
                <a:solidFill>
                  <a:srgbClr val="404040"/>
                </a:solidFill>
                <a:effectLst/>
                <a:uLnTx/>
                <a:uFillTx/>
                <a:latin typeface="Arial"/>
                <a:ea typeface="+mn-ea"/>
                <a:cs typeface="+mn-cs"/>
              </a:rPr>
              <a:t> - '</a:t>
            </a:r>
            <a:r>
              <a:rPr kumimoji="0" lang="en-GB" sz="1800" b="0" i="0" u="none" strike="noStrike" kern="1200" cap="none" spc="-1" normalizeH="0" baseline="0" noProof="0" err="1">
                <a:ln>
                  <a:noFill/>
                </a:ln>
                <a:solidFill>
                  <a:srgbClr val="404040"/>
                </a:solidFill>
                <a:effectLst/>
                <a:uLnTx/>
                <a:uFillTx/>
                <a:latin typeface="Arial"/>
                <a:ea typeface="+mn-ea"/>
                <a:cs typeface="+mn-cs"/>
              </a:rPr>
              <a:t>Asesiadau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Risg</a:t>
            </a:r>
            <a:r>
              <a:rPr kumimoji="0" lang="en-GB" sz="1800" b="0" i="0" u="none" strike="noStrike" kern="1200" cap="none" spc="-1" normalizeH="0" baseline="0" noProof="0">
                <a:ln>
                  <a:noFill/>
                </a:ln>
                <a:solidFill>
                  <a:srgbClr val="404040"/>
                </a:solidFill>
                <a:effectLst/>
                <a:uLnTx/>
                <a:uFillTx/>
                <a:latin typeface="Arial"/>
                <a:ea typeface="+mn-ea"/>
                <a:cs typeface="+mn-cs"/>
              </a:rPr>
              <a:t>'</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hysbysu</a:t>
            </a:r>
            <a:r>
              <a:rPr kumimoji="0" lang="en-GB" sz="1800" b="0" i="0" u="none" strike="noStrike" kern="1200" cap="none" spc="-1" normalizeH="0" baseline="0" noProof="0">
                <a:ln>
                  <a:noFill/>
                </a:ln>
                <a:solidFill>
                  <a:srgbClr val="404040"/>
                </a:solidFill>
                <a:effectLst/>
                <a:uLnTx/>
                <a:uFillTx/>
                <a:latin typeface="Arial"/>
                <a:ea typeface="+mn-ea"/>
                <a:cs typeface="+mn-cs"/>
              </a:rPr>
              <a:t> am </a:t>
            </a:r>
            <a:r>
              <a:rPr kumimoji="0" lang="en-GB" sz="1800" b="0" i="0" u="none" strike="noStrike" kern="1200" cap="none" spc="-1" normalizeH="0" baseline="0" noProof="0" err="1">
                <a:ln>
                  <a:noFill/>
                </a:ln>
                <a:solidFill>
                  <a:srgbClr val="404040"/>
                </a:solidFill>
                <a:effectLst/>
                <a:uLnTx/>
                <a:uFillTx/>
                <a:latin typeface="Arial"/>
                <a:ea typeface="+mn-ea"/>
                <a:cs typeface="+mn-cs"/>
              </a:rPr>
              <a:t>Asesiadau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Risg</a:t>
            </a:r>
            <a:r>
              <a:rPr kumimoji="0" lang="en-GB" sz="1800" b="0" i="0" u="none" strike="noStrike" kern="1200" cap="none" spc="-1" normalizeH="0" baseline="0" noProof="0">
                <a:ln>
                  <a:noFill/>
                </a:ln>
                <a:solidFill>
                  <a:srgbClr val="404040"/>
                </a:solidFill>
                <a:effectLst/>
                <a:uLnTx/>
                <a:uFillTx/>
                <a:latin typeface="Arial"/>
                <a:ea typeface="+mn-ea"/>
                <a:cs typeface="+mn-cs"/>
              </a:rPr>
              <a:t> ac </a:t>
            </a:r>
            <a:r>
              <a:rPr kumimoji="0" lang="en-GB" sz="1800" b="0" i="0" u="none" strike="noStrike" kern="1200" cap="none" spc="-1" normalizeH="0" baseline="0" noProof="0" err="1">
                <a:ln>
                  <a:noFill/>
                </a:ln>
                <a:solidFill>
                  <a:srgbClr val="404040"/>
                </a:solidFill>
                <a:effectLst/>
                <a:uLnTx/>
                <a:uFillTx/>
                <a:latin typeface="Arial"/>
                <a:ea typeface="+mn-ea"/>
                <a:cs typeface="+mn-cs"/>
              </a:rPr>
              <a:t>unrhyw</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wybodaeth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gysylltiedig</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sy'n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berthnasol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chi</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Rhoi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gwybod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chi am </a:t>
            </a:r>
            <a:r>
              <a:rPr kumimoji="0" lang="en-GB" sz="1800" b="0" i="0" u="none" strike="noStrike" kern="1200" cap="none" spc="-1" normalizeH="0" baseline="0" noProof="0" err="1">
                <a:ln>
                  <a:noFill/>
                </a:ln>
                <a:solidFill>
                  <a:srgbClr val="404040"/>
                </a:solidFill>
                <a:effectLst/>
                <a:uLnTx/>
                <a:uFillTx/>
                <a:latin typeface="Arial"/>
                <a:ea typeface="+mn-ea"/>
                <a:cs typeface="+mn-cs"/>
              </a:rPr>
              <a:t>unrhyw</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newidiadau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diweddariadau</a:t>
            </a:r>
            <a:r>
              <a:rPr kumimoji="0" lang="en-GB" sz="1800" b="0" i="0" u="none" strike="noStrike" kern="1200" cap="none" spc="-1" normalizeH="0" baseline="0" noProof="0">
                <a:ln>
                  <a:noFill/>
                </a:ln>
                <a:solidFill>
                  <a:srgbClr val="404040"/>
                </a:solidFill>
                <a:effectLst/>
                <a:uLnTx/>
                <a:uFillTx/>
                <a:latin typeface="Arial"/>
                <a:ea typeface="+mn-ea"/>
                <a:cs typeface="+mn-cs"/>
              </a:rPr>
              <a:t> ac </a:t>
            </a:r>
            <a:r>
              <a:rPr kumimoji="0" lang="en-GB" sz="1800" b="0" i="0" u="none" strike="noStrike" kern="1200" cap="none" spc="-1" normalizeH="0" baseline="0" noProof="0" err="1">
                <a:ln>
                  <a:noFill/>
                </a:ln>
                <a:solidFill>
                  <a:srgbClr val="404040"/>
                </a:solidFill>
                <a:effectLst/>
                <a:uLnTx/>
                <a:uFillTx/>
                <a:latin typeface="Arial"/>
                <a:ea typeface="+mn-ea"/>
                <a:cs typeface="+mn-cs"/>
              </a:rPr>
              <a:t>ati</a:t>
            </a:r>
            <a:endParaRPr kumimoji="0" lang="en-US" sz="1800" b="0" i="0" u="none" strike="noStrike" kern="1200" cap="none" spc="-1" normalizeH="0" baseline="0" noProof="0" err="1">
              <a:ln>
                <a:noFill/>
              </a:ln>
              <a:solidFill>
                <a:schemeClr val="tx1"/>
              </a:solidFill>
              <a:effectLst/>
              <a:uLnTx/>
              <a:uFillTx/>
              <a:latin typeface="Arial"/>
              <a:ea typeface="+mn-ea"/>
              <a:cs typeface="+mn-cs"/>
            </a:endParaRPr>
          </a:p>
        </p:txBody>
      </p:sp>
      <p:pic>
        <p:nvPicPr>
          <p:cNvPr id="123" name="bangor_logo_c1_flush.pdf" descr="bangor_logo_c1_flush.pdf"/>
          <p:cNvPicPr/>
          <p:nvPr/>
        </p:nvPicPr>
        <p:blipFill>
          <a:blip r:embed="rId4"/>
          <a:stretch/>
        </p:blipFill>
        <p:spPr>
          <a:xfrm>
            <a:off x="466200" y="6164280"/>
            <a:ext cx="1318320" cy="372240"/>
          </a:xfrm>
          <a:prstGeom prst="rect">
            <a:avLst/>
          </a:prstGeom>
          <a:ln w="1260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 descr="Image"/>
          <p:cNvPicPr/>
          <p:nvPr/>
        </p:nvPicPr>
        <p:blipFill>
          <a:blip r:embed="rId3"/>
          <a:stretch/>
        </p:blipFill>
        <p:spPr>
          <a:xfrm>
            <a:off x="6027480" y="0"/>
            <a:ext cx="2324160" cy="6857640"/>
          </a:xfrm>
          <a:prstGeom prst="rect">
            <a:avLst/>
          </a:prstGeom>
          <a:ln w="12600">
            <a:noFill/>
          </a:ln>
        </p:spPr>
      </p:pic>
      <p:sp>
        <p:nvSpPr>
          <p:cNvPr id="125" name="CustomShape 1"/>
          <p:cNvSpPr>
            <a:spLocks noGrp="1"/>
          </p:cNvSpPr>
          <p:nvPr>
            <p:ph type="title" idx="4294967295"/>
          </p:nvPr>
        </p:nvSpPr>
        <p:spPr>
          <a:xfrm>
            <a:off x="792000" y="540000"/>
            <a:ext cx="6993720" cy="541188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Ond</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dylai</a:t>
            </a:r>
            <a:r>
              <a:rPr kumimoji="0" lang="en-GB" sz="2400" b="1" i="0" u="none" strike="noStrike" kern="1200" cap="none" spc="-1" normalizeH="0" baseline="0" noProof="0">
                <a:ln>
                  <a:noFill/>
                </a:ln>
                <a:solidFill>
                  <a:srgbClr val="003973"/>
                </a:solidFill>
                <a:effectLst/>
                <a:uLnTx/>
                <a:uFillTx/>
                <a:latin typeface="Arial"/>
                <a:ea typeface="+mn-ea"/>
                <a:cs typeface="+mn-cs"/>
              </a:rPr>
              <a:t> iechyd a </a:t>
            </a:r>
            <a:r>
              <a:rPr kumimoji="0" lang="en-GB" sz="2400" b="1" i="0" u="none" strike="noStrike" kern="1200" cap="none" spc="-1" normalizeH="0" baseline="0" noProof="0" err="1">
                <a:ln>
                  <a:noFill/>
                </a:ln>
                <a:solidFill>
                  <a:srgbClr val="003973"/>
                </a:solidFill>
                <a:effectLst/>
                <a:uLnTx/>
                <a:uFillTx/>
                <a:latin typeface="Arial"/>
                <a:ea typeface="+mn-ea"/>
                <a:cs typeface="+mn-cs"/>
              </a:rPr>
              <a:t>diogelwch</a:t>
            </a:r>
            <a:r>
              <a:rPr kumimoji="0" lang="en-GB" sz="2400" b="1" i="0" u="none" strike="noStrike" kern="1200" cap="none" spc="-1" normalizeH="0" baseline="0" noProof="0">
                <a:ln>
                  <a:noFill/>
                </a:ln>
                <a:solidFill>
                  <a:srgbClr val="003973"/>
                </a:solidFill>
                <a:effectLst/>
                <a:uLnTx/>
                <a:uFillTx/>
                <a:latin typeface="Arial"/>
                <a:ea typeface="+mn-ea"/>
                <a:cs typeface="+mn-cs"/>
              </a:rPr>
              <a:t> fod yn </a:t>
            </a:r>
            <a:r>
              <a:rPr kumimoji="0" lang="en-GB" sz="2400" b="1" i="0" u="none" strike="noStrike" kern="1200" cap="none" spc="-1" normalizeH="0" baseline="0" noProof="0" err="1">
                <a:ln>
                  <a:noFill/>
                </a:ln>
                <a:solidFill>
                  <a:srgbClr val="003973"/>
                </a:solidFill>
                <a:effectLst/>
                <a:uLnTx/>
                <a:uFillTx/>
                <a:latin typeface="Arial"/>
                <a:ea typeface="+mn-ea"/>
                <a:cs typeface="+mn-cs"/>
              </a:rPr>
              <a:t>ymarferol</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Meddyliwch</a:t>
            </a:r>
            <a:r>
              <a:rPr kumimoji="0" lang="en-GB" sz="1800" b="0" i="0" u="none" strike="noStrike" kern="1200" cap="none" spc="-1" normalizeH="0" baseline="0" noProof="0">
                <a:ln>
                  <a:noFill/>
                </a:ln>
                <a:solidFill>
                  <a:srgbClr val="404040"/>
                </a:solidFill>
                <a:effectLst/>
                <a:uLnTx/>
                <a:uFillTx/>
                <a:latin typeface="Arial"/>
                <a:ea typeface="+mn-ea"/>
                <a:cs typeface="+mn-cs"/>
              </a:rPr>
              <a:t> am </a:t>
            </a:r>
            <a:r>
              <a:rPr kumimoji="0" lang="en-GB" sz="1800" b="0" i="0" u="none" strike="noStrike" kern="1200" cap="none" spc="-1" normalizeH="0" baseline="0" noProof="0" err="1">
                <a:ln>
                  <a:noFill/>
                </a:ln>
                <a:solidFill>
                  <a:srgbClr val="404040"/>
                </a:solidFill>
                <a:effectLst/>
                <a:uLnTx/>
                <a:uFillTx/>
                <a:latin typeface="Arial"/>
                <a:ea typeface="+mn-ea"/>
                <a:cs typeface="+mn-cs"/>
              </a:rPr>
              <a:t>yr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rydych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eisiau</a:t>
            </a:r>
            <a:r>
              <a:rPr kumimoji="0" lang="en-GB" sz="1800" b="0" i="0" u="none" strike="noStrike" kern="1200" cap="none" spc="-1" normalizeH="0" baseline="0" noProof="0">
                <a:ln>
                  <a:noFill/>
                </a:ln>
                <a:solidFill>
                  <a:srgbClr val="404040"/>
                </a:solidFill>
                <a:effectLst/>
                <a:uLnTx/>
                <a:uFillTx/>
                <a:latin typeface="Arial"/>
                <a:ea typeface="+mn-ea"/>
                <a:cs typeface="+mn-cs"/>
              </a:rPr>
              <a:t> ei </a:t>
            </a:r>
            <a:r>
              <a:rPr kumimoji="0" lang="en-GB" sz="1800" b="0" i="0" u="none" strike="noStrike" kern="1200" cap="none" spc="-1" normalizeH="0" baseline="0" noProof="0" err="1">
                <a:ln>
                  <a:noFill/>
                </a:ln>
                <a:solidFill>
                  <a:srgbClr val="404040"/>
                </a:solidFill>
                <a:effectLst/>
                <a:uLnTx/>
                <a:uFillTx/>
                <a:latin typeface="Arial"/>
                <a:ea typeface="+mn-ea"/>
                <a:cs typeface="+mn-cs"/>
              </a:rPr>
              <a:t>wneud</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Ble’r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ydych</a:t>
            </a:r>
            <a:r>
              <a:rPr kumimoji="0" lang="en-GB" sz="1800" b="0" i="0" u="none" strike="noStrike" kern="1200" cap="none" spc="-1" normalizeH="0" baseline="0" noProof="0">
                <a:ln>
                  <a:noFill/>
                </a:ln>
                <a:solidFill>
                  <a:srgbClr val="404040"/>
                </a:solidFill>
                <a:effectLst/>
                <a:uLnTx/>
                <a:uFillTx/>
                <a:latin typeface="Arial"/>
                <a:ea typeface="+mn-ea"/>
                <a:cs typeface="+mn-cs"/>
              </a:rPr>
              <a:t> chi </a:t>
            </a:r>
            <a:r>
              <a:rPr kumimoji="0" lang="en-GB" sz="1800" b="0" i="0" u="none" strike="noStrike" kern="1200" cap="none" spc="-1" normalizeH="0" baseline="0" noProof="0" err="1">
                <a:ln>
                  <a:noFill/>
                </a:ln>
                <a:solidFill>
                  <a:srgbClr val="404040"/>
                </a:solidFill>
                <a:effectLst/>
                <a:uLnTx/>
                <a:uFillTx/>
                <a:latin typeface="Arial"/>
                <a:ea typeface="+mn-ea"/>
                <a:cs typeface="+mn-cs"/>
              </a:rPr>
              <a:t>e.e.</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tu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mewn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tu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allan</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agos</a:t>
            </a:r>
            <a:r>
              <a:rPr kumimoji="0" lang="en-GB" sz="1800" b="0" i="0" u="none" strike="noStrike" kern="1200" cap="none" spc="-1" normalizeH="0" baseline="0" noProof="0">
                <a:ln>
                  <a:noFill/>
                </a:ln>
                <a:solidFill>
                  <a:srgbClr val="404040"/>
                </a:solidFill>
                <a:effectLst/>
                <a:uLnTx/>
                <a:uFillTx/>
                <a:latin typeface="Arial"/>
                <a:ea typeface="+mn-ea"/>
                <a:cs typeface="+mn-cs"/>
              </a:rPr>
              <a:t> at </a:t>
            </a:r>
            <a:r>
              <a:rPr kumimoji="0" lang="en-GB" sz="1800" b="0" i="0" u="none" strike="noStrike" kern="1200" cap="none" spc="-1" normalizeH="0" baseline="0" noProof="0" err="1">
                <a:ln>
                  <a:noFill/>
                </a:ln>
                <a:solidFill>
                  <a:srgbClr val="404040"/>
                </a:solidFill>
                <a:effectLst/>
                <a:uLnTx/>
                <a:uFillTx/>
                <a:latin typeface="Arial"/>
                <a:ea typeface="+mn-ea"/>
                <a:cs typeface="+mn-cs"/>
              </a:rPr>
              <a:t>eraill</a:t>
            </a:r>
            <a:r>
              <a:rPr kumimoji="0" lang="en-GB" sz="1800" b="0" i="0" u="none" strike="noStrike" kern="1200" cap="none" spc="-1" normalizeH="0" baseline="0" noProof="0">
                <a:ln>
                  <a:noFill/>
                </a:ln>
                <a:solidFill>
                  <a:srgbClr val="404040"/>
                </a:solidFill>
                <a:effectLst/>
                <a:uLnTx/>
                <a:uFillTx/>
                <a:latin typeface="Arial"/>
                <a:ea typeface="+mn-ea"/>
                <a:cs typeface="+mn-cs"/>
              </a:rPr>
              <a:t> neu </a:t>
            </a:r>
            <a:r>
              <a:rPr kumimoji="0" lang="en-GB" sz="1800" b="0" i="0" u="none" strike="noStrike" kern="1200" cap="none" spc="-1" normalizeH="0" baseline="0" noProof="0" err="1">
                <a:ln>
                  <a:noFill/>
                </a:ln>
                <a:solidFill>
                  <a:srgbClr val="404040"/>
                </a:solidFill>
                <a:effectLst/>
                <a:uLnTx/>
                <a:uFillTx/>
                <a:latin typeface="Arial"/>
                <a:ea typeface="+mn-ea"/>
                <a:cs typeface="+mn-cs"/>
              </a:rPr>
              <a:t>ar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pen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hun</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Ystyriwch</a:t>
            </a:r>
            <a:r>
              <a:rPr kumimoji="0" lang="en-GB" sz="1800" b="0" i="0" u="none" strike="noStrike" kern="1200" cap="none" spc="-1" normalizeH="0" baseline="0" noProof="0">
                <a:ln>
                  <a:noFill/>
                </a:ln>
                <a:solidFill>
                  <a:srgbClr val="404040"/>
                </a:solidFill>
                <a:effectLst/>
                <a:uLnTx/>
                <a:uFillTx/>
                <a:latin typeface="Arial"/>
                <a:ea typeface="+mn-ea"/>
                <a:cs typeface="+mn-cs"/>
              </a:rPr>
              <a:t> gyda </a:t>
            </a:r>
            <a:r>
              <a:rPr kumimoji="0" lang="en-GB" sz="1800" b="0" i="0" u="none" strike="noStrike" kern="1200" cap="none" spc="-1" normalizeH="0" baseline="0" noProof="0" err="1">
                <a:ln>
                  <a:noFill/>
                </a:ln>
                <a:solidFill>
                  <a:srgbClr val="404040"/>
                </a:solidFill>
                <a:effectLst/>
                <a:uLnTx/>
                <a:uFillTx/>
                <a:latin typeface="Arial"/>
                <a:ea typeface="+mn-ea"/>
                <a:cs typeface="+mn-cs"/>
              </a:rPr>
              <a:t>phwy</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ydych</a:t>
            </a:r>
            <a:r>
              <a:rPr kumimoji="0" lang="en-GB" sz="1800" b="0" i="0" u="none" strike="noStrike" kern="1200" cap="none" spc="-1" normalizeH="0" baseline="0" noProof="0">
                <a:ln>
                  <a:noFill/>
                </a:ln>
                <a:solidFill>
                  <a:srgbClr val="404040"/>
                </a:solidFill>
                <a:effectLst/>
                <a:uLnTx/>
                <a:uFillTx/>
                <a:latin typeface="Arial"/>
                <a:ea typeface="+mn-ea"/>
                <a:cs typeface="+mn-cs"/>
              </a:rPr>
              <a:t> chi, neu </a:t>
            </a:r>
            <a:r>
              <a:rPr kumimoji="0" lang="en-GB" sz="1800" b="0" i="0" u="none" strike="noStrike" kern="1200" cap="none" spc="-1" normalizeH="0" baseline="0" noProof="0" err="1">
                <a:ln>
                  <a:noFill/>
                </a:ln>
                <a:solidFill>
                  <a:srgbClr val="404040"/>
                </a:solidFill>
                <a:effectLst/>
                <a:uLnTx/>
                <a:uFillTx/>
                <a:latin typeface="Arial"/>
                <a:ea typeface="+mn-ea"/>
                <a:cs typeface="+mn-cs"/>
              </a:rPr>
              <a:t>bwy</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arall</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gallai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gael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heffeithio</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arnynt</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Paratowch</a:t>
            </a:r>
            <a:r>
              <a:rPr kumimoji="0" lang="en-GB" sz="1800" b="0" i="0" u="none" strike="noStrike" kern="1200" cap="none" spc="-1" normalizeH="0" baseline="0" noProof="0">
                <a:ln>
                  <a:noFill/>
                </a:ln>
                <a:solidFill>
                  <a:srgbClr val="404040"/>
                </a:solidFill>
                <a:effectLst/>
                <a:uLnTx/>
                <a:uFillTx/>
                <a:latin typeface="Arial"/>
                <a:ea typeface="+mn-ea"/>
                <a:cs typeface="+mn-cs"/>
              </a:rPr>
              <a:t> - </a:t>
            </a:r>
            <a:r>
              <a:rPr kumimoji="0" lang="en-GB" sz="1800" b="0" i="0" u="none" strike="noStrike" kern="1200" cap="none" spc="-1" normalizeH="0" baseline="0" noProof="0" err="1">
                <a:ln>
                  <a:noFill/>
                </a:ln>
                <a:solidFill>
                  <a:srgbClr val="404040"/>
                </a:solidFill>
                <a:effectLst/>
                <a:uLnTx/>
                <a:uFillTx/>
                <a:latin typeface="Arial"/>
                <a:ea typeface="+mn-ea"/>
                <a:cs typeface="+mn-cs"/>
              </a:rPr>
              <a:t>gwnewch</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siŵr</a:t>
            </a:r>
            <a:r>
              <a:rPr kumimoji="0" lang="en-GB" sz="1800" b="0" i="0" u="none" strike="noStrike" kern="1200" cap="none" spc="-1" normalizeH="0" baseline="0" noProof="0">
                <a:ln>
                  <a:noFill/>
                </a:ln>
                <a:solidFill>
                  <a:srgbClr val="404040"/>
                </a:solidFill>
                <a:effectLst/>
                <a:uLnTx/>
                <a:uFillTx/>
                <a:latin typeface="Arial"/>
                <a:ea typeface="+mn-ea"/>
                <a:cs typeface="+mn-cs"/>
              </a:rPr>
              <a:t> fod </a:t>
            </a:r>
            <a:r>
              <a:rPr kumimoji="0" lang="en-GB" sz="1800" b="0" i="0" u="none" strike="noStrike" kern="1200" cap="none" spc="-1" normalizeH="0" baseline="0" noProof="0" err="1">
                <a:ln>
                  <a:noFill/>
                </a:ln>
                <a:solidFill>
                  <a:srgbClr val="404040"/>
                </a:solidFill>
                <a:effectLst/>
                <a:uLnTx/>
                <a:uFillTx/>
                <a:latin typeface="Arial"/>
                <a:ea typeface="+mn-ea"/>
                <a:cs typeface="+mn-cs"/>
              </a:rPr>
              <a:t>gennych</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pethau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cywir</a:t>
            </a:r>
            <a:r>
              <a:rPr kumimoji="0" lang="en-GB" sz="1800" b="0" i="0" u="none" strike="noStrike" kern="1200" cap="none" spc="-1" normalizeH="0" baseline="0" noProof="0">
                <a:ln>
                  <a:noFill/>
                </a:ln>
                <a:solidFill>
                  <a:srgbClr val="404040"/>
                </a:solidFill>
                <a:effectLst/>
                <a:uLnTx/>
                <a:uFillTx/>
                <a:latin typeface="Arial"/>
                <a:ea typeface="+mn-ea"/>
                <a:cs typeface="+mn-cs"/>
              </a:rPr>
              <a:t>: offer, </a:t>
            </a:r>
            <a:r>
              <a:rPr kumimoji="0" lang="en-GB" sz="1800" b="0" i="0" u="none" strike="noStrike" kern="1200" cap="none" spc="-1" normalizeH="0" baseline="0" noProof="0" err="1">
                <a:ln>
                  <a:noFill/>
                </a:ln>
                <a:solidFill>
                  <a:srgbClr val="404040"/>
                </a:solidFill>
                <a:effectLst/>
                <a:uLnTx/>
                <a:uFillTx/>
                <a:latin typeface="Arial"/>
                <a:ea typeface="+mn-ea"/>
                <a:cs typeface="+mn-cs"/>
              </a:rPr>
              <a:t>dillad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bwyd</a:t>
            </a:r>
            <a:r>
              <a:rPr kumimoji="0" lang="en-GB" sz="1800" b="0" i="0" u="none" strike="noStrike" kern="1200" cap="none" spc="-1" normalizeH="0" baseline="0" noProof="0">
                <a:ln>
                  <a:noFill/>
                </a:ln>
                <a:solidFill>
                  <a:srgbClr val="404040"/>
                </a:solidFill>
                <a:effectLst/>
                <a:uLnTx/>
                <a:uFillTx/>
                <a:latin typeface="Arial"/>
                <a:ea typeface="+mn-ea"/>
                <a:cs typeface="+mn-cs"/>
              </a:rPr>
              <a:t> a </a:t>
            </a:r>
            <a:r>
              <a:rPr kumimoji="0" lang="en-GB" sz="1800" b="0" i="0" u="none" strike="noStrike" kern="1200" cap="none" spc="-1" normalizeH="0" baseline="0" noProof="0" err="1">
                <a:ln>
                  <a:noFill/>
                </a:ln>
                <a:solidFill>
                  <a:srgbClr val="404040"/>
                </a:solidFill>
                <a:effectLst/>
                <a:uLnTx/>
                <a:uFillTx/>
                <a:latin typeface="Arial"/>
                <a:ea typeface="+mn-ea"/>
                <a:cs typeface="+mn-cs"/>
              </a:rPr>
              <a:t>diod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arian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ffôn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symudol</a:t>
            </a:r>
            <a:r>
              <a:rPr kumimoji="0" lang="en-GB" sz="1800" b="0" i="0" u="none" strike="noStrike" kern="1200" cap="none" spc="-1" normalizeH="0" baseline="0" noProof="0">
                <a:ln>
                  <a:noFill/>
                </a:ln>
                <a:solidFill>
                  <a:srgbClr val="404040"/>
                </a:solidFill>
                <a:effectLst/>
                <a:uLnTx/>
                <a:uFillTx/>
                <a:latin typeface="Arial"/>
                <a:ea typeface="+mn-ea"/>
                <a:cs typeface="+mn-cs"/>
              </a:rPr>
              <a:t>…</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Gwnewch</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siŵr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bod yn </a:t>
            </a:r>
            <a:r>
              <a:rPr kumimoji="0" lang="en-GB" sz="1800" b="0" i="0" u="none" strike="noStrike" kern="1200" cap="none" spc="-1" normalizeH="0" baseline="0" noProof="0" err="1">
                <a:ln>
                  <a:noFill/>
                </a:ln>
                <a:solidFill>
                  <a:srgbClr val="404040"/>
                </a:solidFill>
                <a:effectLst/>
                <a:uLnTx/>
                <a:uFillTx/>
                <a:latin typeface="Arial"/>
                <a:ea typeface="+mn-ea"/>
                <a:cs typeface="+mn-cs"/>
              </a:rPr>
              <a:t>ymddwyn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mewn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ffordd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ddiogel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fel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nad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oes</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unrhyw</a:t>
            </a:r>
            <a:r>
              <a:rPr kumimoji="0" lang="en-GB" sz="1800" b="0" i="0" u="none" strike="noStrike" kern="1200" cap="none" spc="-1" normalizeH="0" baseline="0" noProof="0">
                <a:ln>
                  <a:noFill/>
                </a:ln>
                <a:solidFill>
                  <a:srgbClr val="404040"/>
                </a:solidFill>
                <a:effectLst/>
                <a:uLnTx/>
                <a:uFillTx/>
                <a:latin typeface="Arial"/>
                <a:ea typeface="+mn-ea"/>
                <a:cs typeface="+mn-cs"/>
              </a:rPr>
              <a:t> un yn cael </a:t>
            </a:r>
            <a:r>
              <a:rPr kumimoji="0" lang="en-GB" sz="1800" b="0" i="0" u="none" strike="noStrike" kern="1200" cap="none" spc="-1" normalizeH="0" baseline="0" noProof="0" err="1">
                <a:ln>
                  <a:noFill/>
                </a:ln>
                <a:solidFill>
                  <a:srgbClr val="404040"/>
                </a:solidFill>
                <a:effectLst/>
                <a:uLnTx/>
                <a:uFillTx/>
                <a:latin typeface="Arial"/>
                <a:ea typeface="+mn-ea"/>
                <a:cs typeface="+mn-cs"/>
              </a:rPr>
              <a:t>eu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niweidio</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gan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rydych</a:t>
            </a:r>
            <a:r>
              <a:rPr kumimoji="0" lang="en-GB" sz="1800" b="0" i="0" u="none" strike="noStrike" kern="1200" cap="none" spc="-1" normalizeH="0" baseline="0" noProof="0">
                <a:ln>
                  <a:noFill/>
                </a:ln>
                <a:solidFill>
                  <a:srgbClr val="404040"/>
                </a:solidFill>
                <a:effectLst/>
                <a:uLnTx/>
                <a:uFillTx/>
                <a:latin typeface="Arial"/>
                <a:ea typeface="+mn-ea"/>
                <a:cs typeface="+mn-cs"/>
              </a:rPr>
              <a:t> yn ei </a:t>
            </a:r>
            <a:r>
              <a:rPr kumimoji="0" lang="en-GB" sz="1800" b="0" i="0" u="none" strike="noStrike" kern="1200" cap="none" spc="-1" normalizeH="0" baseline="0" noProof="0" err="1">
                <a:ln>
                  <a:noFill/>
                </a:ln>
                <a:solidFill>
                  <a:srgbClr val="404040"/>
                </a:solidFill>
                <a:effectLst/>
                <a:uLnTx/>
                <a:uFillTx/>
                <a:latin typeface="Arial"/>
                <a:ea typeface="+mn-ea"/>
                <a:cs typeface="+mn-cs"/>
              </a:rPr>
              <a:t>wneud</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Dilynwch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unrhyw</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gyfarwyddyd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gwybodaeth</a:t>
            </a:r>
            <a:r>
              <a:rPr kumimoji="0" lang="en-GB" sz="1800" b="0" i="0" u="none" strike="noStrike" kern="1200" cap="none" spc="-1" normalizeH="0" baseline="0" noProof="0">
                <a:ln>
                  <a:noFill/>
                </a:ln>
                <a:solidFill>
                  <a:srgbClr val="404040"/>
                </a:solidFill>
                <a:effectLst/>
                <a:uLnTx/>
                <a:uFillTx/>
                <a:latin typeface="Arial"/>
                <a:ea typeface="+mn-ea"/>
                <a:cs typeface="+mn-cs"/>
              </a:rPr>
              <a:t> neu </a:t>
            </a:r>
            <a:r>
              <a:rPr kumimoji="0" lang="en-GB" sz="1800" b="0" i="0" u="none" strike="noStrike" kern="1200" cap="none" spc="-1" normalizeH="0" baseline="0" noProof="0" err="1">
                <a:ln>
                  <a:noFill/>
                </a:ln>
                <a:solidFill>
                  <a:srgbClr val="404040"/>
                </a:solidFill>
                <a:effectLst/>
                <a:uLnTx/>
                <a:uFillTx/>
                <a:latin typeface="Arial"/>
                <a:ea typeface="+mn-ea"/>
                <a:cs typeface="+mn-cs"/>
              </a:rPr>
              <a:t>hyfforddiant</a:t>
            </a:r>
            <a:r>
              <a:rPr kumimoji="0" lang="en-GB" sz="1800" b="0" i="0" u="none" strike="noStrike" kern="1200" cap="none" spc="-1" normalizeH="0" baseline="0" noProof="0">
                <a:ln>
                  <a:noFill/>
                </a:ln>
                <a:solidFill>
                  <a:srgbClr val="404040"/>
                </a:solidFill>
                <a:effectLst/>
                <a:uLnTx/>
                <a:uFillTx/>
                <a:latin typeface="Arial"/>
                <a:ea typeface="+mn-ea"/>
                <a:cs typeface="+mn-cs"/>
              </a:rPr>
              <a:t> a </a:t>
            </a:r>
            <a:r>
              <a:rPr kumimoji="0" lang="en-GB" sz="1800" b="0" i="0" u="none" strike="noStrike" kern="1200" cap="none" spc="-1" normalizeH="0" baseline="0" noProof="0" err="1">
                <a:ln>
                  <a:noFill/>
                </a:ln>
                <a:solidFill>
                  <a:srgbClr val="404040"/>
                </a:solidFill>
                <a:effectLst/>
                <a:uLnTx/>
                <a:uFillTx/>
                <a:latin typeface="Arial"/>
                <a:ea typeface="+mn-ea"/>
                <a:cs typeface="+mn-cs"/>
              </a:rPr>
              <a:t>roddwyd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chi</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sng" strike="noStrike" kern="1200" cap="none" spc="-1" normalizeH="0" baseline="0" noProof="0">
                <a:ln>
                  <a:noFill/>
                </a:ln>
                <a:solidFill>
                  <a:srgbClr val="404040"/>
                </a:solidFill>
                <a:effectLst/>
                <a:uLnTx/>
                <a:uFillTx/>
                <a:latin typeface="Arial"/>
                <a:ea typeface="+mn-ea"/>
                <a:cs typeface="+mn-cs"/>
              </a:rPr>
              <a:t>AC OS OES GENNYCH UNRHYW AMHEUAETH GOFYNNWCH</a:t>
            </a:r>
            <a:endParaRPr kumimoji="0" lang="en-US" sz="1800" b="0" i="0" u="none" strike="noStrike" kern="1200" cap="none" spc="-1" normalizeH="0" baseline="0" noProof="0">
              <a:ln>
                <a:noFill/>
              </a:ln>
              <a:solidFill>
                <a:schemeClr val="tx1"/>
              </a:solidFill>
              <a:effectLst/>
              <a:uLnTx/>
              <a:uFillTx/>
              <a:latin typeface="Arial"/>
              <a:ea typeface="+mn-ea"/>
              <a:cs typeface="+mn-cs"/>
            </a:endParaRPr>
          </a:p>
        </p:txBody>
      </p:sp>
      <p:pic>
        <p:nvPicPr>
          <p:cNvPr id="126" name="bangor_logo_c1_flush.pdf" descr="bangor_logo_c1_flush.pdf"/>
          <p:cNvPicPr/>
          <p:nvPr/>
        </p:nvPicPr>
        <p:blipFill>
          <a:blip r:embed="rId4"/>
          <a:stretch/>
        </p:blipFill>
        <p:spPr>
          <a:xfrm>
            <a:off x="466200" y="6164280"/>
            <a:ext cx="1318320" cy="372240"/>
          </a:xfrm>
          <a:prstGeom prst="rect">
            <a:avLst/>
          </a:prstGeom>
          <a:ln w="1260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 descr="Delwedd o Arwydd Dim Smygu'r Brifysgol a logo Dim Smygu Cymru"/>
          <p:cNvGrpSpPr/>
          <p:nvPr/>
        </p:nvGrpSpPr>
        <p:grpSpPr>
          <a:xfrm>
            <a:off x="2189880" y="4782240"/>
            <a:ext cx="4763880" cy="1656360"/>
            <a:chOff x="2189880" y="4782240"/>
            <a:chExt cx="4763880" cy="1656360"/>
          </a:xfrm>
        </p:grpSpPr>
        <p:pic>
          <p:nvPicPr>
            <p:cNvPr id="128" name="Picture 2" descr="https://www.bangor.ac.uk/hss/wellness/images/stop%20smoking%20wales.gif"/>
            <p:cNvPicPr/>
            <p:nvPr/>
          </p:nvPicPr>
          <p:blipFill>
            <a:blip r:embed="rId3"/>
            <a:stretch/>
          </p:blipFill>
          <p:spPr>
            <a:xfrm>
              <a:off x="4994280" y="4782240"/>
              <a:ext cx="1959480" cy="1616400"/>
            </a:xfrm>
            <a:prstGeom prst="rect">
              <a:avLst/>
            </a:prstGeom>
            <a:ln>
              <a:noFill/>
            </a:ln>
          </p:spPr>
        </p:pic>
        <p:pic>
          <p:nvPicPr>
            <p:cNvPr id="129" name="Picture 6"/>
            <p:cNvPicPr/>
            <p:nvPr/>
          </p:nvPicPr>
          <p:blipFill>
            <a:blip r:embed="rId4"/>
            <a:stretch/>
          </p:blipFill>
          <p:spPr>
            <a:xfrm>
              <a:off x="2189880" y="4822200"/>
              <a:ext cx="2354040" cy="1616400"/>
            </a:xfrm>
            <a:prstGeom prst="rect">
              <a:avLst/>
            </a:prstGeom>
            <a:ln>
              <a:solidFill>
                <a:srgbClr val="D9D9D9"/>
              </a:solidFill>
            </a:ln>
          </p:spPr>
        </p:pic>
      </p:grpSp>
      <p:pic>
        <p:nvPicPr>
          <p:cNvPr id="130" name="Image" descr="Image"/>
          <p:cNvPicPr/>
          <p:nvPr/>
        </p:nvPicPr>
        <p:blipFill>
          <a:blip r:embed="rId5"/>
          <a:stretch/>
        </p:blipFill>
        <p:spPr>
          <a:xfrm>
            <a:off x="6027480" y="0"/>
            <a:ext cx="2324160" cy="6857640"/>
          </a:xfrm>
          <a:prstGeom prst="rect">
            <a:avLst/>
          </a:prstGeom>
          <a:ln w="12600">
            <a:noFill/>
          </a:ln>
        </p:spPr>
      </p:pic>
      <p:sp>
        <p:nvSpPr>
          <p:cNvPr id="131" name="CustomShape 2"/>
          <p:cNvSpPr>
            <a:spLocks noGrp="1"/>
          </p:cNvSpPr>
          <p:nvPr>
            <p:ph type="title" idx="4294967295"/>
          </p:nvPr>
        </p:nvSpPr>
        <p:spPr>
          <a:xfrm>
            <a:off x="792000" y="540000"/>
            <a:ext cx="6631560" cy="43837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Polisi’r</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Brifysgol</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ar</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Ddim</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Ysmygu</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0" i="0" u="none" strike="noStrike" kern="1200" cap="none" spc="-1" normalizeH="0" baseline="0" noProof="0">
                <a:ln>
                  <a:noFill/>
                </a:ln>
                <a:solidFill>
                  <a:srgbClr val="404040"/>
                </a:solidFill>
                <a:effectLst/>
                <a:uLnTx/>
                <a:uFillTx/>
                <a:latin typeface="Arial"/>
                <a:ea typeface="+mn-ea"/>
                <a:cs typeface="+mn-cs"/>
              </a:rPr>
              <a:t>Mae </a:t>
            </a:r>
            <a:r>
              <a:rPr kumimoji="0" lang="en-GB" sz="1800" b="0" i="0" u="none" strike="noStrike" kern="1200" cap="none" spc="-1" normalizeH="0" baseline="0" noProof="0" err="1">
                <a:ln>
                  <a:noFill/>
                </a:ln>
                <a:solidFill>
                  <a:srgbClr val="404040"/>
                </a:solidFill>
                <a:effectLst/>
                <a:uLnTx/>
                <a:uFillTx/>
                <a:latin typeface="Arial"/>
                <a:ea typeface="+mn-ea"/>
                <a:cs typeface="+mn-cs"/>
              </a:rPr>
              <a:t>polisi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llym</a:t>
            </a:r>
            <a:r>
              <a:rPr kumimoji="0" lang="en-GB" sz="1800" b="0" i="0" u="none" strike="noStrike" kern="1200" cap="none" spc="-1" normalizeH="0" baseline="0" noProof="0">
                <a:ln>
                  <a:noFill/>
                </a:ln>
                <a:solidFill>
                  <a:srgbClr val="404040"/>
                </a:solidFill>
                <a:effectLst/>
                <a:uLnTx/>
                <a:uFillTx/>
                <a:latin typeface="Arial"/>
                <a:ea typeface="+mn-ea"/>
                <a:cs typeface="+mn-cs"/>
              </a:rPr>
              <a:t> Dim </a:t>
            </a:r>
            <a:r>
              <a:rPr kumimoji="0" lang="en-GB" sz="1800" b="0" i="0" u="none" strike="noStrike" kern="1200" cap="none" spc="-1" normalizeH="0" baseline="0" noProof="0" err="1">
                <a:ln>
                  <a:noFill/>
                </a:ln>
                <a:solidFill>
                  <a:srgbClr val="404040"/>
                </a:solidFill>
                <a:effectLst/>
                <a:uLnTx/>
                <a:uFillTx/>
                <a:latin typeface="Arial"/>
                <a:ea typeface="+mn-ea"/>
                <a:cs typeface="+mn-cs"/>
              </a:rPr>
              <a:t>Ysmygu</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holl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adeiladau'r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brifysgol</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Gwaherddir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ysmygu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hefyd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safleoedd</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brifysgol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ble</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ceir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mannau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ysmygu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dynodedig</a:t>
            </a:r>
            <a:r>
              <a:rPr kumimoji="0" lang="en-GB" sz="1800" b="0" i="0" u="none" strike="noStrike" kern="1200" cap="none" spc="-1" normalizeH="0" baseline="0" noProof="0">
                <a:ln>
                  <a:noFill/>
                </a:ln>
                <a:solidFill>
                  <a:srgbClr val="404040"/>
                </a:solidFill>
                <a:effectLst/>
                <a:uLnTx/>
                <a:uFillTx/>
                <a:latin typeface="Arial"/>
                <a:ea typeface="+mn-ea"/>
                <a:cs typeface="+mn-cs"/>
              </a:rPr>
              <a:t> ac o </a:t>
            </a:r>
            <a:r>
              <a:rPr kumimoji="0" lang="en-GB" sz="1800" b="0" i="0" u="none" strike="noStrike" kern="1200" cap="none" spc="-1" normalizeH="0" baseline="0" noProof="0" err="1">
                <a:ln>
                  <a:noFill/>
                </a:ln>
                <a:solidFill>
                  <a:srgbClr val="404040"/>
                </a:solidFill>
                <a:effectLst/>
                <a:uLnTx/>
                <a:uFillTx/>
                <a:latin typeface="Arial"/>
                <a:ea typeface="+mn-ea"/>
                <a:cs typeface="+mn-cs"/>
              </a:rPr>
              <a:t>fewn</a:t>
            </a:r>
            <a:r>
              <a:rPr kumimoji="0" lang="en-GB" sz="1800" b="0" i="0" u="none" strike="noStrike" kern="1200" cap="none" spc="-1" normalizeH="0" baseline="0" noProof="0">
                <a:ln>
                  <a:noFill/>
                </a:ln>
                <a:solidFill>
                  <a:srgbClr val="404040"/>
                </a:solidFill>
                <a:effectLst/>
                <a:uLnTx/>
                <a:uFillTx/>
                <a:latin typeface="Arial"/>
                <a:ea typeface="+mn-ea"/>
                <a:cs typeface="+mn-cs"/>
              </a:rPr>
              <a:t> 5m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holl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adeiladau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eraill</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brifysgol</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Yr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ardal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ysmygu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ddynodedig</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gyfer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Prif</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Adeilad</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Brifysgol</a:t>
            </a:r>
            <a:r>
              <a:rPr kumimoji="0" lang="en-GB" sz="1800" b="0" i="0" u="none" strike="noStrike" kern="1200" cap="none" spc="-1" normalizeH="0" baseline="0" noProof="0">
                <a:ln>
                  <a:noFill/>
                </a:ln>
                <a:solidFill>
                  <a:srgbClr val="404040"/>
                </a:solidFill>
                <a:effectLst/>
                <a:uLnTx/>
                <a:uFillTx/>
                <a:latin typeface="Arial"/>
                <a:ea typeface="+mn-ea"/>
                <a:cs typeface="+mn-cs"/>
              </a:rPr>
              <a:t> yw: O dan y Bwa </a:t>
            </a:r>
            <a:r>
              <a:rPr kumimoji="0" lang="en-GB" sz="1800" b="0" i="0" u="none" strike="noStrike" kern="1200" cap="none" spc="-1" normalizeH="0" baseline="0" noProof="0" err="1">
                <a:ln>
                  <a:noFill/>
                </a:ln>
                <a:solidFill>
                  <a:srgbClr val="404040"/>
                </a:solidFill>
                <a:effectLst/>
                <a:uLnTx/>
                <a:uFillTx/>
                <a:latin typeface="Arial"/>
                <a:ea typeface="+mn-ea"/>
                <a:cs typeface="+mn-cs"/>
              </a:rPr>
              <a:t>sy'n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arwain</a:t>
            </a:r>
            <a:r>
              <a:rPr kumimoji="0" lang="en-GB" sz="1800" b="0" i="0" u="none" strike="noStrike" kern="1200" cap="none" spc="-1" normalizeH="0" baseline="0" noProof="0">
                <a:ln>
                  <a:noFill/>
                </a:ln>
                <a:solidFill>
                  <a:srgbClr val="404040"/>
                </a:solidFill>
                <a:effectLst/>
                <a:uLnTx/>
                <a:uFillTx/>
                <a:latin typeface="Arial"/>
                <a:ea typeface="+mn-ea"/>
                <a:cs typeface="+mn-cs"/>
              </a:rPr>
              <a:t> at y </a:t>
            </a:r>
            <a:r>
              <a:rPr kumimoji="0" lang="en-GB" sz="1800" b="0" i="0" u="none" strike="noStrike" kern="1200" cap="none" spc="-1" normalizeH="0" baseline="0" noProof="0" err="1">
                <a:ln>
                  <a:noFill/>
                </a:ln>
                <a:solidFill>
                  <a:srgbClr val="404040"/>
                </a:solidFill>
                <a:effectLst/>
                <a:uLnTx/>
                <a:uFillTx/>
                <a:latin typeface="Arial"/>
                <a:ea typeface="+mn-ea"/>
                <a:cs typeface="+mn-cs"/>
              </a:rPr>
              <a:t>Prif</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Gwad</a:t>
            </a:r>
            <a:r>
              <a:rPr kumimoji="0" lang="en-GB" sz="1800" b="0" i="0" u="none" strike="noStrike" kern="1200" cap="none" spc="-1" normalizeH="0" baseline="0" noProof="0">
                <a:ln>
                  <a:noFill/>
                </a:ln>
                <a:solidFill>
                  <a:srgbClr val="404040"/>
                </a:solidFill>
                <a:effectLst/>
                <a:uLnTx/>
                <a:uFillTx/>
                <a:latin typeface="Arial"/>
                <a:ea typeface="+mn-ea"/>
                <a:cs typeface="+mn-cs"/>
              </a:rPr>
              <a:t> ac </a:t>
            </a:r>
            <a:r>
              <a:rPr kumimoji="0" lang="en-GB" sz="1800" b="0" i="0" u="none" strike="noStrike" kern="1200" cap="none" spc="-1" normalizeH="0" baseline="0" noProof="0" err="1">
                <a:ln>
                  <a:noFill/>
                </a:ln>
                <a:solidFill>
                  <a:srgbClr val="404040"/>
                </a:solidFill>
                <a:effectLst/>
                <a:uLnTx/>
                <a:uFillTx/>
                <a:latin typeface="Arial"/>
                <a:ea typeface="+mn-ea"/>
                <a:cs typeface="+mn-cs"/>
              </a:rPr>
              <a:t>wrth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ymyl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Adeilad</a:t>
            </a:r>
            <a:r>
              <a:rPr kumimoji="0" lang="en-GB" sz="1800" b="0" i="0" u="none" strike="noStrike" kern="1200" cap="none" spc="-1" normalizeH="0" baseline="0" noProof="0">
                <a:ln>
                  <a:noFill/>
                </a:ln>
                <a:solidFill>
                  <a:srgbClr val="404040"/>
                </a:solidFill>
                <a:effectLst/>
                <a:uLnTx/>
                <a:uFillTx/>
                <a:latin typeface="Arial"/>
                <a:ea typeface="+mn-ea"/>
                <a:cs typeface="+mn-cs"/>
              </a:rPr>
              <a:t> Lloyd ger y Teras </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1" i="0" u="none" strike="noStrike" kern="1200" cap="none" spc="-1" normalizeH="0" baseline="0" noProof="0" err="1">
                <a:ln>
                  <a:noFill/>
                </a:ln>
                <a:solidFill>
                  <a:srgbClr val="404040"/>
                </a:solidFill>
                <a:effectLst/>
                <a:uLnTx/>
                <a:uFillTx/>
                <a:latin typeface="Arial"/>
                <a:ea typeface="+mn-ea"/>
                <a:cs typeface="+mn-cs"/>
              </a:rPr>
              <a:t>Mae'r</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uchod</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hefyd</a:t>
            </a:r>
            <a:r>
              <a:rPr kumimoji="0" lang="en-GB" sz="1800" b="1" i="0" u="none" strike="noStrike" kern="1200" cap="none" spc="-1" normalizeH="0" baseline="0" noProof="0">
                <a:ln>
                  <a:noFill/>
                </a:ln>
                <a:solidFill>
                  <a:srgbClr val="404040"/>
                </a:solidFill>
                <a:effectLst/>
                <a:uLnTx/>
                <a:uFillTx/>
                <a:latin typeface="Arial"/>
                <a:ea typeface="+mn-ea"/>
                <a:cs typeface="+mn-cs"/>
              </a:rPr>
              <a:t> yn </a:t>
            </a:r>
            <a:r>
              <a:rPr kumimoji="0" lang="en-GB" sz="1800" b="1" i="0" u="none" strike="noStrike" kern="1200" cap="none" spc="-1" normalizeH="0" baseline="0" noProof="0" err="1">
                <a:ln>
                  <a:noFill/>
                </a:ln>
                <a:solidFill>
                  <a:srgbClr val="404040"/>
                </a:solidFill>
                <a:effectLst/>
                <a:uLnTx/>
                <a:uFillTx/>
                <a:latin typeface="Arial"/>
                <a:ea typeface="+mn-ea"/>
                <a:cs typeface="+mn-cs"/>
              </a:rPr>
              <a:t>cynnwys</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defnyddio</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Sigaréts</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Electronig</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199"/>
              </a:spcAft>
              <a:buClrTx/>
              <a:buSzTx/>
              <a:buFontTx/>
              <a:buNone/>
              <a:tabLst/>
              <a:defRPr/>
            </a:pPr>
            <a:endParaRPr kumimoji="0" lang="en-US" sz="1800" b="0" i="0" u="none" strike="noStrike" kern="1200" cap="none" spc="-1" normalizeH="0" baseline="0" noProof="0">
              <a:ln>
                <a:noFill/>
              </a:ln>
              <a:solidFill>
                <a:schemeClr val="tx1"/>
              </a:solidFill>
              <a:effectLst/>
              <a:uLnTx/>
              <a:uFillTx/>
              <a:latin typeface="Arial"/>
              <a:ea typeface="+mn-ea"/>
              <a:cs typeface="+mn-cs"/>
            </a:endParaRPr>
          </a:p>
        </p:txBody>
      </p:sp>
      <p:pic>
        <p:nvPicPr>
          <p:cNvPr id="132" name="bangor_logo_c1_flush.pdf" descr="bangor_logo_c1_flush.pdf"/>
          <p:cNvPicPr/>
          <p:nvPr/>
        </p:nvPicPr>
        <p:blipFill>
          <a:blip r:embed="rId6"/>
          <a:stretch/>
        </p:blipFill>
        <p:spPr>
          <a:xfrm>
            <a:off x="466200" y="6164280"/>
            <a:ext cx="1318320" cy="372240"/>
          </a:xfrm>
          <a:prstGeom prst="rect">
            <a:avLst/>
          </a:prstGeom>
          <a:ln w="1260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Tân - </a:t>
            </a:r>
            <a:r>
              <a:rPr kumimoji="0" lang="en-GB" sz="2400" b="1" i="0" u="none" strike="noStrike" kern="1200" cap="none" spc="-1" normalizeH="0" baseline="0" noProof="0" err="1">
                <a:ln>
                  <a:noFill/>
                </a:ln>
                <a:solidFill>
                  <a:srgbClr val="003973"/>
                </a:solidFill>
                <a:effectLst/>
                <a:uLnTx/>
                <a:uFillTx/>
                <a:latin typeface="Arial"/>
                <a:ea typeface="+mn-ea"/>
                <a:cs typeface="+mn-cs"/>
              </a:rPr>
              <a:t>Gweithredu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Brys</a:t>
            </a:r>
            <a:r>
              <a:rPr kumimoji="0" lang="en-GB" sz="2400" b="1" i="0" u="none" strike="noStrike" kern="1200" cap="none" spc="-1" normalizeH="0" baseline="0" noProof="0">
                <a:ln>
                  <a:noFill/>
                </a:ln>
                <a:solidFill>
                  <a:srgbClr val="003973"/>
                </a:solidFill>
                <a:effectLst/>
                <a:uLnTx/>
                <a:uFillTx/>
                <a:latin typeface="Arial"/>
                <a:ea typeface="+mn-ea"/>
                <a:cs typeface="+mn-cs"/>
              </a:rPr>
              <a:t> </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sp>
        <p:nvSpPr>
          <p:cNvPr id="136" name="CustomShape 2"/>
          <p:cNvSpPr/>
          <p:nvPr/>
        </p:nvSpPr>
        <p:spPr>
          <a:xfrm>
            <a:off x="720000" y="1440000"/>
            <a:ext cx="5798160" cy="3456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90000"/>
              </a:lnSpc>
              <a:spcBef>
                <a:spcPts val="1001"/>
              </a:spcBef>
              <a:tabLst>
                <a:tab pos="0" algn="l"/>
              </a:tabLst>
            </a:pPr>
            <a:r>
              <a:rPr lang="cy-GB" sz="1800" b="1" strike="noStrike" spc="-1">
                <a:solidFill>
                  <a:srgbClr val="404040"/>
                </a:solidFill>
                <a:latin typeface="Arial"/>
              </a:rPr>
              <a:t>Os byddwch chi'n cychwyn neu'n darganfod tân:</a:t>
            </a:r>
            <a:endParaRPr lang="en-US" sz="1800" b="0" strike="noStrike" spc="-1">
              <a:latin typeface="Arial"/>
            </a:endParaRPr>
          </a:p>
        </p:txBody>
      </p:sp>
      <p:sp>
        <p:nvSpPr>
          <p:cNvPr id="137" name="CustomShape 3"/>
          <p:cNvSpPr/>
          <p:nvPr/>
        </p:nvSpPr>
        <p:spPr>
          <a:xfrm>
            <a:off x="2155320" y="200556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Seiniwch</a:t>
            </a:r>
            <a:r>
              <a:rPr lang="en-GB" sz="1600" b="0" strike="noStrike" spc="-1">
                <a:solidFill>
                  <a:srgbClr val="404040"/>
                </a:solidFill>
                <a:latin typeface="Arial"/>
                <a:ea typeface="Malgun Gothic"/>
              </a:rPr>
              <a:t> y </a:t>
            </a:r>
            <a:r>
              <a:rPr lang="en-GB" sz="1600" b="0" strike="noStrike" spc="-1" err="1">
                <a:solidFill>
                  <a:srgbClr val="404040"/>
                </a:solidFill>
                <a:latin typeface="Arial"/>
                <a:ea typeface="Malgun Gothic"/>
              </a:rPr>
              <a:t>larwm</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yn</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syth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trwy</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ddefnyddio</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Blwch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Larwm</a:t>
            </a:r>
            <a:endParaRPr lang="en-US" sz="1600" b="0" strike="noStrike" spc="-1" err="1">
              <a:latin typeface="Arial"/>
            </a:endParaRPr>
          </a:p>
        </p:txBody>
      </p:sp>
      <p:grpSp>
        <p:nvGrpSpPr>
          <p:cNvPr id="138" name="Group 4">
            <a:extLst>
              <a:ext uri="{C183D7F6-B498-43B3-948B-1728B52AA6E4}">
                <adec:decorative xmlns:adec="http://schemas.microsoft.com/office/drawing/2017/decorative" val="1"/>
              </a:ext>
            </a:extLst>
          </p:cNvPr>
          <p:cNvGrpSpPr/>
          <p:nvPr/>
        </p:nvGrpSpPr>
        <p:grpSpPr>
          <a:xfrm>
            <a:off x="1878840" y="1968480"/>
            <a:ext cx="610200" cy="593640"/>
            <a:chOff x="1878840" y="1968480"/>
            <a:chExt cx="610200" cy="593640"/>
          </a:xfrm>
        </p:grpSpPr>
        <p:sp>
          <p:nvSpPr>
            <p:cNvPr id="139" name="CustomShape 5"/>
            <p:cNvSpPr/>
            <p:nvPr/>
          </p:nvSpPr>
          <p:spPr>
            <a:xfrm>
              <a:off x="1973880" y="20289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40" name="Picture 37"/>
            <p:cNvPicPr/>
            <p:nvPr/>
          </p:nvPicPr>
          <p:blipFill>
            <a:blip r:embed="rId3"/>
            <a:stretch/>
          </p:blipFill>
          <p:spPr>
            <a:xfrm>
              <a:off x="1878840" y="1968480"/>
              <a:ext cx="610200" cy="593640"/>
            </a:xfrm>
            <a:prstGeom prst="rect">
              <a:avLst/>
            </a:prstGeom>
            <a:ln>
              <a:noFill/>
            </a:ln>
          </p:spPr>
        </p:pic>
      </p:grpSp>
      <p:pic>
        <p:nvPicPr>
          <p:cNvPr id="133" name="Image" descr="Image"/>
          <p:cNvPicPr/>
          <p:nvPr/>
        </p:nvPicPr>
        <p:blipFill>
          <a:blip r:embed="rId4"/>
          <a:stretch/>
        </p:blipFill>
        <p:spPr>
          <a:xfrm>
            <a:off x="6027480" y="0"/>
            <a:ext cx="2324160" cy="6857640"/>
          </a:xfrm>
          <a:prstGeom prst="rect">
            <a:avLst/>
          </a:prstGeom>
          <a:ln w="12600">
            <a:noFill/>
          </a:ln>
        </p:spPr>
      </p:pic>
      <p:sp>
        <p:nvSpPr>
          <p:cNvPr id="141" name="CustomShape 6"/>
          <p:cNvSpPr/>
          <p:nvPr/>
        </p:nvSpPr>
        <p:spPr>
          <a:xfrm>
            <a:off x="2155320" y="275112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indent="1800">
              <a:lnSpc>
                <a:spcPct val="100000"/>
              </a:lnSpc>
              <a:tabLst>
                <a:tab pos="0" algn="l"/>
              </a:tabLst>
            </a:pPr>
            <a:r>
              <a:rPr lang="en-GB" sz="1600" b="1" strike="noStrike" spc="-1">
                <a:solidFill>
                  <a:srgbClr val="404040"/>
                </a:solidFill>
                <a:latin typeface="Arial"/>
                <a:ea typeface="Malgun Gothic"/>
              </a:rPr>
              <a:t>PEIDIWCH </a:t>
            </a:r>
            <a:r>
              <a:rPr lang="en-GB" sz="1600" b="0" strike="noStrike" spc="-1" err="1">
                <a:solidFill>
                  <a:srgbClr val="404040"/>
                </a:solidFill>
                <a:latin typeface="Arial"/>
                <a:ea typeface="Malgun Gothic"/>
              </a:rPr>
              <a:t>stopio</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i</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ddiffodd</a:t>
            </a:r>
            <a:r>
              <a:rPr lang="en-GB" sz="1600" b="0" strike="noStrike" spc="-1">
                <a:solidFill>
                  <a:srgbClr val="404040"/>
                </a:solidFill>
                <a:latin typeface="Arial"/>
                <a:ea typeface="Malgun Gothic"/>
              </a:rPr>
              <a:t> y </a:t>
            </a:r>
            <a:r>
              <a:rPr lang="en-GB" sz="1600" b="0" strike="noStrike" spc="-1" err="1">
                <a:solidFill>
                  <a:srgbClr val="404040"/>
                </a:solidFill>
                <a:latin typeface="Arial"/>
                <a:ea typeface="Malgun Gothic"/>
              </a:rPr>
              <a:t>tân</a:t>
            </a:r>
            <a:endParaRPr lang="en-US" sz="1600" b="0" strike="noStrike" spc="-1" err="1">
              <a:latin typeface="Arial"/>
            </a:endParaRPr>
          </a:p>
        </p:txBody>
      </p:sp>
      <p:grpSp>
        <p:nvGrpSpPr>
          <p:cNvPr id="142" name="Group 7">
            <a:extLst>
              <a:ext uri="{C183D7F6-B498-43B3-948B-1728B52AA6E4}">
                <adec:decorative xmlns:adec="http://schemas.microsoft.com/office/drawing/2017/decorative" val="1"/>
              </a:ext>
            </a:extLst>
          </p:cNvPr>
          <p:cNvGrpSpPr/>
          <p:nvPr/>
        </p:nvGrpSpPr>
        <p:grpSpPr>
          <a:xfrm>
            <a:off x="1878840" y="2714040"/>
            <a:ext cx="610200" cy="593640"/>
            <a:chOff x="1878840" y="2714040"/>
            <a:chExt cx="610200" cy="593640"/>
          </a:xfrm>
        </p:grpSpPr>
        <p:sp>
          <p:nvSpPr>
            <p:cNvPr id="143" name="CustomShape 8"/>
            <p:cNvSpPr/>
            <p:nvPr/>
          </p:nvSpPr>
          <p:spPr>
            <a:xfrm>
              <a:off x="1973880" y="277452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44" name="Picture 41"/>
            <p:cNvPicPr/>
            <p:nvPr/>
          </p:nvPicPr>
          <p:blipFill>
            <a:blip r:embed="rId3"/>
            <a:stretch/>
          </p:blipFill>
          <p:spPr>
            <a:xfrm>
              <a:off x="1878840" y="2714040"/>
              <a:ext cx="610200" cy="593640"/>
            </a:xfrm>
            <a:prstGeom prst="rect">
              <a:avLst/>
            </a:prstGeom>
            <a:ln>
              <a:noFill/>
            </a:ln>
          </p:spPr>
        </p:pic>
      </p:grpSp>
      <p:sp>
        <p:nvSpPr>
          <p:cNvPr id="145" name="CustomShape 9"/>
          <p:cNvSpPr/>
          <p:nvPr/>
        </p:nvSpPr>
        <p:spPr>
          <a:xfrm>
            <a:off x="2155320" y="350604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tabLst>
                <a:tab pos="302760" algn="l"/>
              </a:tabLst>
            </a:pPr>
            <a:r>
              <a:rPr lang="en-GB" sz="1600" b="1" strike="noStrike" spc="-1" err="1">
                <a:solidFill>
                  <a:srgbClr val="404040"/>
                </a:solidFill>
                <a:latin typeface="Arial"/>
                <a:ea typeface="Malgun Gothic"/>
              </a:rPr>
              <a:t>Ewch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allan</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drwy’r</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ddihangfa</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agosaf</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fwyaf</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diogel</a:t>
            </a:r>
            <a:endParaRPr lang="en-US" sz="1600" b="0" strike="noStrike" spc="-1" err="1">
              <a:latin typeface="Arial"/>
            </a:endParaRPr>
          </a:p>
        </p:txBody>
      </p:sp>
      <p:grpSp>
        <p:nvGrpSpPr>
          <p:cNvPr id="146" name="Group 10">
            <a:extLst>
              <a:ext uri="{C183D7F6-B498-43B3-948B-1728B52AA6E4}">
                <adec:decorative xmlns:adec="http://schemas.microsoft.com/office/drawing/2017/decorative" val="1"/>
              </a:ext>
            </a:extLst>
          </p:cNvPr>
          <p:cNvGrpSpPr/>
          <p:nvPr/>
        </p:nvGrpSpPr>
        <p:grpSpPr>
          <a:xfrm>
            <a:off x="1878840" y="3469320"/>
            <a:ext cx="610200" cy="593640"/>
            <a:chOff x="1878840" y="3469320"/>
            <a:chExt cx="610200" cy="593640"/>
          </a:xfrm>
        </p:grpSpPr>
        <p:sp>
          <p:nvSpPr>
            <p:cNvPr id="147" name="CustomShape 11"/>
            <p:cNvSpPr/>
            <p:nvPr/>
          </p:nvSpPr>
          <p:spPr>
            <a:xfrm>
              <a:off x="1973880" y="352944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48" name="Picture 45"/>
            <p:cNvPicPr/>
            <p:nvPr/>
          </p:nvPicPr>
          <p:blipFill>
            <a:blip r:embed="rId3"/>
            <a:stretch/>
          </p:blipFill>
          <p:spPr>
            <a:xfrm>
              <a:off x="1878840" y="3469320"/>
              <a:ext cx="610200" cy="593640"/>
            </a:xfrm>
            <a:prstGeom prst="rect">
              <a:avLst/>
            </a:prstGeom>
            <a:ln>
              <a:noFill/>
            </a:ln>
          </p:spPr>
        </p:pic>
      </p:grpSp>
      <p:sp>
        <p:nvSpPr>
          <p:cNvPr id="149" name="CustomShape 12"/>
          <p:cNvSpPr/>
          <p:nvPr/>
        </p:nvSpPr>
        <p:spPr>
          <a:xfrm>
            <a:off x="2154600" y="424476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Os</a:t>
            </a:r>
            <a:r>
              <a:rPr lang="en-GB" sz="1600" b="1" strike="noStrike" spc="-1">
                <a:solidFill>
                  <a:srgbClr val="404040"/>
                </a:solidFill>
                <a:latin typeface="Arial"/>
                <a:ea typeface="Malgun Gothic"/>
              </a:rPr>
              <a:t> </a:t>
            </a:r>
            <a:r>
              <a:rPr lang="en-GB" sz="1600" b="1" strike="noStrike" spc="-1" err="1">
                <a:solidFill>
                  <a:srgbClr val="404040"/>
                </a:solidFill>
                <a:latin typeface="Arial"/>
                <a:ea typeface="Malgun Gothic"/>
              </a:rPr>
              <a:t>yn</a:t>
            </a:r>
            <a:r>
              <a:rPr lang="en-GB" sz="1600" b="1" strike="noStrike" spc="-1">
                <a:solidFill>
                  <a:srgbClr val="404040"/>
                </a:solidFill>
                <a:latin typeface="Arial"/>
                <a:ea typeface="Malgun Gothic"/>
              </a:rPr>
              <a:t> </a:t>
            </a:r>
            <a:r>
              <a:rPr lang="en-GB" sz="1600" b="1" strike="noStrike" spc="-1" err="1">
                <a:solidFill>
                  <a:srgbClr val="404040"/>
                </a:solidFill>
                <a:latin typeface="Arial"/>
                <a:ea typeface="Malgun Gothic"/>
              </a:rPr>
              <a:t>bosib</a:t>
            </a:r>
            <a:r>
              <a:rPr lang="en-GB" sz="1600" b="1" strike="noStrike" spc="-1">
                <a:solidFill>
                  <a:srgbClr val="404040"/>
                </a:solidFill>
                <a:latin typeface="Arial"/>
                <a:ea typeface="Malgun Gothic"/>
              </a:rPr>
              <a:t> </a:t>
            </a:r>
            <a:r>
              <a:rPr lang="en-GB" sz="1600" b="0" strike="noStrike" spc="-1" err="1">
                <a:solidFill>
                  <a:srgbClr val="404040"/>
                </a:solidFill>
                <a:latin typeface="Arial"/>
                <a:ea typeface="Malgun Gothic"/>
              </a:rPr>
              <a:t>caewch</a:t>
            </a:r>
            <a:r>
              <a:rPr lang="en-GB" sz="1600" b="0" strike="noStrike" spc="-1">
                <a:solidFill>
                  <a:srgbClr val="404040"/>
                </a:solidFill>
                <a:latin typeface="Arial"/>
                <a:ea typeface="Malgun Gothic"/>
              </a:rPr>
              <a:t> y </a:t>
            </a:r>
            <a:r>
              <a:rPr lang="en-GB" sz="1600" b="0" strike="noStrike" spc="-1" err="1">
                <a:solidFill>
                  <a:srgbClr val="404040"/>
                </a:solidFill>
                <a:latin typeface="Arial"/>
                <a:ea typeface="Malgun Gothic"/>
              </a:rPr>
              <a:t>drysau</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wrth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i</a:t>
            </a:r>
            <a:r>
              <a:rPr lang="en-GB" sz="1600" b="0" strike="noStrike" spc="-1">
                <a:solidFill>
                  <a:srgbClr val="404040"/>
                </a:solidFill>
                <a:latin typeface="Arial"/>
                <a:ea typeface="Malgun Gothic"/>
              </a:rPr>
              <a:t> chi </a:t>
            </a:r>
            <a:r>
              <a:rPr lang="en-GB" sz="1600" b="0" strike="noStrike" spc="-1" err="1">
                <a:solidFill>
                  <a:srgbClr val="404040"/>
                </a:solidFill>
                <a:latin typeface="Arial"/>
                <a:ea typeface="Malgun Gothic"/>
              </a:rPr>
              <a:t>adael</a:t>
            </a:r>
            <a:endParaRPr lang="en-US" sz="1600" b="0" strike="noStrike" spc="-1" err="1">
              <a:latin typeface="Arial"/>
            </a:endParaRPr>
          </a:p>
        </p:txBody>
      </p:sp>
      <p:grpSp>
        <p:nvGrpSpPr>
          <p:cNvPr id="150" name="Group 13">
            <a:extLst>
              <a:ext uri="{C183D7F6-B498-43B3-948B-1728B52AA6E4}">
                <adec:decorative xmlns:adec="http://schemas.microsoft.com/office/drawing/2017/decorative" val="1"/>
              </a:ext>
            </a:extLst>
          </p:cNvPr>
          <p:cNvGrpSpPr/>
          <p:nvPr/>
        </p:nvGrpSpPr>
        <p:grpSpPr>
          <a:xfrm>
            <a:off x="1878480" y="4208040"/>
            <a:ext cx="610200" cy="593640"/>
            <a:chOff x="1878480" y="4208040"/>
            <a:chExt cx="610200" cy="593640"/>
          </a:xfrm>
        </p:grpSpPr>
        <p:sp>
          <p:nvSpPr>
            <p:cNvPr id="151" name="CustomShape 14"/>
            <p:cNvSpPr/>
            <p:nvPr/>
          </p:nvSpPr>
          <p:spPr>
            <a:xfrm>
              <a:off x="1973520" y="42681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52" name="Picture 49"/>
            <p:cNvPicPr/>
            <p:nvPr/>
          </p:nvPicPr>
          <p:blipFill>
            <a:blip r:embed="rId3"/>
            <a:stretch/>
          </p:blipFill>
          <p:spPr>
            <a:xfrm>
              <a:off x="1878480" y="4208040"/>
              <a:ext cx="610200" cy="593640"/>
            </a:xfrm>
            <a:prstGeom prst="rect">
              <a:avLst/>
            </a:prstGeom>
            <a:ln>
              <a:noFill/>
            </a:ln>
          </p:spPr>
        </p:pic>
      </p:grpSp>
      <p:pic>
        <p:nvPicPr>
          <p:cNvPr id="135" name="bangor_logo_c1_flush.pdf" descr="bangor_logo_c1_flush.pdf"/>
          <p:cNvPicPr/>
          <p:nvPr/>
        </p:nvPicPr>
        <p:blipFill>
          <a:blip r:embed="rId5"/>
          <a:stretch/>
        </p:blipFill>
        <p:spPr>
          <a:xfrm>
            <a:off x="466200" y="6164280"/>
            <a:ext cx="1318320" cy="372240"/>
          </a:xfrm>
          <a:prstGeom prst="rect">
            <a:avLst/>
          </a:prstGeom>
          <a:ln w="12600">
            <a:noFill/>
          </a:ln>
        </p:spPr>
      </p:pic>
      <p:sp>
        <p:nvSpPr>
          <p:cNvPr id="156" name="CustomShape 17"/>
          <p:cNvSpPr/>
          <p:nvPr/>
        </p:nvSpPr>
        <p:spPr>
          <a:xfrm>
            <a:off x="2154600" y="499968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Ewch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i'r</a:t>
            </a:r>
            <a:r>
              <a:rPr lang="en-GB" sz="1600" b="0" strike="noStrike" spc="-1">
                <a:solidFill>
                  <a:srgbClr val="404040"/>
                </a:solidFill>
                <a:latin typeface="Arial"/>
                <a:ea typeface="Malgun Gothic"/>
              </a:rPr>
              <a:t> Man </a:t>
            </a:r>
            <a:r>
              <a:rPr lang="en-GB" sz="1600" b="0" strike="noStrike" spc="-1" err="1">
                <a:solidFill>
                  <a:srgbClr val="404040"/>
                </a:solidFill>
                <a:latin typeface="Arial"/>
                <a:ea typeface="Malgun Gothic"/>
              </a:rPr>
              <a:t>Ymgynnull</a:t>
            </a:r>
            <a:endParaRPr lang="en-US" sz="1600" b="0" strike="noStrike" spc="-1" err="1">
              <a:latin typeface="Arial"/>
            </a:endParaRPr>
          </a:p>
        </p:txBody>
      </p:sp>
      <p:grpSp>
        <p:nvGrpSpPr>
          <p:cNvPr id="157" name="Group 18">
            <a:extLst>
              <a:ext uri="{C183D7F6-B498-43B3-948B-1728B52AA6E4}">
                <adec:decorative xmlns:adec="http://schemas.microsoft.com/office/drawing/2017/decorative" val="1"/>
              </a:ext>
            </a:extLst>
          </p:cNvPr>
          <p:cNvGrpSpPr/>
          <p:nvPr/>
        </p:nvGrpSpPr>
        <p:grpSpPr>
          <a:xfrm>
            <a:off x="1878480" y="4962960"/>
            <a:ext cx="610200" cy="593640"/>
            <a:chOff x="1878480" y="4962960"/>
            <a:chExt cx="610200" cy="593640"/>
          </a:xfrm>
        </p:grpSpPr>
        <p:sp>
          <p:nvSpPr>
            <p:cNvPr id="158" name="CustomShape 19"/>
            <p:cNvSpPr/>
            <p:nvPr/>
          </p:nvSpPr>
          <p:spPr>
            <a:xfrm>
              <a:off x="1973520" y="502308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59" name="Picture 56"/>
            <p:cNvPicPr/>
            <p:nvPr/>
          </p:nvPicPr>
          <p:blipFill>
            <a:blip r:embed="rId3"/>
            <a:stretch/>
          </p:blipFill>
          <p:spPr>
            <a:xfrm>
              <a:off x="1878480" y="4962960"/>
              <a:ext cx="610200" cy="593640"/>
            </a:xfrm>
            <a:prstGeom prst="rect">
              <a:avLst/>
            </a:prstGeom>
            <a:ln>
              <a:noFill/>
            </a:ln>
          </p:spPr>
        </p:pic>
      </p:grpSp>
      <p:grpSp>
        <p:nvGrpSpPr>
          <p:cNvPr id="153" name="Group 15" descr="Llun o Bwynt Galw Tân"/>
          <p:cNvGrpSpPr/>
          <p:nvPr/>
        </p:nvGrpSpPr>
        <p:grpSpPr>
          <a:xfrm>
            <a:off x="525600" y="2120040"/>
            <a:ext cx="1141920" cy="1660680"/>
            <a:chOff x="525600" y="2120040"/>
            <a:chExt cx="1141920" cy="1660680"/>
          </a:xfrm>
        </p:grpSpPr>
        <p:pic>
          <p:nvPicPr>
            <p:cNvPr id="154" name="Picture 2"/>
            <p:cNvPicPr/>
            <p:nvPr/>
          </p:nvPicPr>
          <p:blipFill>
            <a:blip r:embed="rId6"/>
            <a:srcRect l="7596" t="9519" r="7514" b="11079"/>
            <a:stretch/>
          </p:blipFill>
          <p:spPr>
            <a:xfrm>
              <a:off x="537120" y="2120040"/>
              <a:ext cx="1118880" cy="1101960"/>
            </a:xfrm>
            <a:prstGeom prst="rect">
              <a:avLst/>
            </a:prstGeom>
            <a:ln>
              <a:noFill/>
            </a:ln>
          </p:spPr>
        </p:pic>
        <p:sp>
          <p:nvSpPr>
            <p:cNvPr id="155" name="CustomShape 16"/>
            <p:cNvSpPr/>
            <p:nvPr/>
          </p:nvSpPr>
          <p:spPr>
            <a:xfrm>
              <a:off x="525600" y="3233880"/>
              <a:ext cx="1141920" cy="54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500" b="1" strike="noStrike" spc="-1" err="1">
                  <a:solidFill>
                    <a:srgbClr val="000000"/>
                  </a:solidFill>
                  <a:latin typeface="Arial"/>
                </a:rPr>
                <a:t>Blwch</a:t>
              </a:r>
              <a:r>
                <a:rPr lang="en-GB" sz="1500" b="1" strike="noStrike" spc="-1">
                  <a:solidFill>
                    <a:srgbClr val="000000"/>
                  </a:solidFill>
                  <a:latin typeface="Arial"/>
                </a:rPr>
                <a:t> </a:t>
              </a:r>
              <a:r>
                <a:rPr lang="en-GB" sz="1500" b="1" strike="noStrike" spc="-1" err="1">
                  <a:solidFill>
                    <a:srgbClr val="000000"/>
                  </a:solidFill>
                  <a:latin typeface="Arial"/>
                </a:rPr>
                <a:t>Larwm</a:t>
              </a:r>
              <a:endParaRPr lang="en-US" sz="1500" b="0" strike="noStrike" spc="-1" err="1">
                <a:latin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Tân - </a:t>
            </a:r>
            <a:r>
              <a:rPr kumimoji="0" lang="en-GB" sz="2400" b="1" i="0" u="none" strike="noStrike" kern="1200" cap="none" spc="-1" normalizeH="0" baseline="0" noProof="0" err="1">
                <a:ln>
                  <a:noFill/>
                </a:ln>
                <a:solidFill>
                  <a:srgbClr val="003973"/>
                </a:solidFill>
                <a:effectLst/>
                <a:uLnTx/>
                <a:uFillTx/>
                <a:latin typeface="Arial"/>
                <a:ea typeface="+mn-ea"/>
                <a:cs typeface="+mn-cs"/>
              </a:rPr>
              <a:t>Gweithredu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Brys</a:t>
            </a:r>
            <a:r>
              <a:rPr kumimoji="0" lang="en-GB" sz="2400" b="1" i="0" u="none" strike="noStrike" kern="1200" cap="none" spc="-1" normalizeH="0" baseline="0" noProof="0">
                <a:ln>
                  <a:noFill/>
                </a:ln>
                <a:solidFill>
                  <a:srgbClr val="003973"/>
                </a:solidFill>
                <a:effectLst/>
                <a:uLnTx/>
                <a:uFillTx/>
                <a:latin typeface="Arial"/>
                <a:ea typeface="+mn-ea"/>
                <a:cs typeface="+mn-cs"/>
              </a:rPr>
              <a:t> </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sp>
        <p:nvSpPr>
          <p:cNvPr id="163" name="CustomShape 2"/>
          <p:cNvSpPr/>
          <p:nvPr/>
        </p:nvSpPr>
        <p:spPr>
          <a:xfrm>
            <a:off x="720000" y="1440000"/>
            <a:ext cx="7038360" cy="34488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noAutofit/>
          </a:bodyPr>
          <a:lstStyle/>
          <a:p>
            <a:pPr>
              <a:lnSpc>
                <a:spcPct val="90000"/>
              </a:lnSpc>
              <a:spcBef>
                <a:spcPts val="1001"/>
              </a:spcBef>
              <a:tabLst>
                <a:tab pos="0" algn="l"/>
              </a:tabLst>
            </a:pPr>
            <a:r>
              <a:rPr lang="en-GB" sz="1800" b="1" strike="noStrike" spc="-1" err="1">
                <a:solidFill>
                  <a:srgbClr val="404040"/>
                </a:solidFill>
                <a:latin typeface="Arial"/>
              </a:rPr>
              <a:t>Os</a:t>
            </a:r>
            <a:r>
              <a:rPr lang="en-GB" sz="1800" b="1" strike="noStrike" spc="-1">
                <a:solidFill>
                  <a:srgbClr val="404040"/>
                </a:solidFill>
                <a:latin typeface="Arial"/>
              </a:rPr>
              <a:t> </a:t>
            </a:r>
            <a:r>
              <a:rPr lang="en-GB" sz="1800" b="1" strike="noStrike" spc="-1" err="1">
                <a:solidFill>
                  <a:srgbClr val="404040"/>
                </a:solidFill>
                <a:latin typeface="Arial"/>
              </a:rPr>
              <a:t>ydych</a:t>
            </a:r>
            <a:r>
              <a:rPr lang="en-GB" sz="1800" b="1" strike="noStrike" spc="-1">
                <a:solidFill>
                  <a:srgbClr val="404040"/>
                </a:solidFill>
                <a:latin typeface="Arial"/>
              </a:rPr>
              <a:t> </a:t>
            </a:r>
            <a:r>
              <a:rPr lang="en-GB" sz="1800" b="1" strike="noStrike" spc="-1" err="1">
                <a:solidFill>
                  <a:srgbClr val="404040"/>
                </a:solidFill>
                <a:latin typeface="Arial"/>
              </a:rPr>
              <a:t>yn</a:t>
            </a:r>
            <a:r>
              <a:rPr lang="en-GB" sz="1800" b="1" strike="noStrike" spc="-1">
                <a:solidFill>
                  <a:srgbClr val="404040"/>
                </a:solidFill>
                <a:latin typeface="Arial"/>
              </a:rPr>
              <a:t> </a:t>
            </a:r>
            <a:r>
              <a:rPr lang="en-GB" sz="1800" b="1" strike="noStrike" spc="-1" err="1">
                <a:solidFill>
                  <a:srgbClr val="404040"/>
                </a:solidFill>
                <a:latin typeface="Arial"/>
              </a:rPr>
              <a:t>clywed</a:t>
            </a:r>
            <a:r>
              <a:rPr lang="en-GB" sz="1800" b="1" strike="noStrike" spc="-1">
                <a:solidFill>
                  <a:srgbClr val="404040"/>
                </a:solidFill>
                <a:latin typeface="Arial"/>
              </a:rPr>
              <a:t> </a:t>
            </a:r>
            <a:r>
              <a:rPr lang="en-GB" sz="1800" b="1" strike="noStrike" spc="-1" err="1">
                <a:solidFill>
                  <a:srgbClr val="404040"/>
                </a:solidFill>
                <a:latin typeface="Arial"/>
              </a:rPr>
              <a:t>larwm</a:t>
            </a:r>
            <a:r>
              <a:rPr lang="en-GB" sz="1800" b="1" strike="noStrike" spc="-1">
                <a:solidFill>
                  <a:srgbClr val="404040"/>
                </a:solidFill>
                <a:latin typeface="Arial"/>
              </a:rPr>
              <a:t> </a:t>
            </a:r>
            <a:r>
              <a:rPr lang="en-GB" sz="1800" b="1" strike="noStrike" spc="-1" err="1">
                <a:solidFill>
                  <a:srgbClr val="404040"/>
                </a:solidFill>
                <a:latin typeface="Arial"/>
              </a:rPr>
              <a:t>tân</a:t>
            </a:r>
            <a:r>
              <a:rPr lang="en-GB" sz="1800" b="1" strike="noStrike" spc="-1">
                <a:solidFill>
                  <a:srgbClr val="404040"/>
                </a:solidFill>
                <a:latin typeface="Arial"/>
              </a:rPr>
              <a:t> - GWNEWCH FEL A GANLYN:</a:t>
            </a:r>
            <a:endParaRPr lang="en-US" sz="1800" b="0" strike="noStrike" spc="-1">
              <a:latin typeface="Arial"/>
            </a:endParaRPr>
          </a:p>
        </p:txBody>
      </p:sp>
      <p:sp>
        <p:nvSpPr>
          <p:cNvPr id="166" name="CustomShape 3"/>
          <p:cNvSpPr/>
          <p:nvPr/>
        </p:nvSpPr>
        <p:spPr>
          <a:xfrm>
            <a:off x="1344600" y="1972800"/>
            <a:ext cx="458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Stopiwch</a:t>
            </a:r>
            <a:r>
              <a:rPr lang="en-GB" sz="1600" b="1" strike="noStrike" spc="-1">
                <a:solidFill>
                  <a:srgbClr val="404040"/>
                </a:solidFill>
                <a:latin typeface="Arial"/>
                <a:ea typeface="Malgun Gothic"/>
              </a:rPr>
              <a:t> </a:t>
            </a:r>
            <a:r>
              <a:rPr lang="en-GB" sz="1600" b="0" strike="noStrike" spc="-1" err="1">
                <a:solidFill>
                  <a:srgbClr val="404040"/>
                </a:solidFill>
                <a:latin typeface="Arial"/>
                <a:ea typeface="Malgun Gothic"/>
              </a:rPr>
              <a:t>yr</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hyn</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rydych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yn</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ei</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wneud</a:t>
            </a:r>
            <a:endParaRPr lang="en-US" sz="1600" b="0" strike="noStrike" spc="-1" err="1">
              <a:latin typeface="Arial"/>
            </a:endParaRPr>
          </a:p>
        </p:txBody>
      </p:sp>
      <p:sp>
        <p:nvSpPr>
          <p:cNvPr id="167" name="CustomShape 4"/>
          <p:cNvSpPr/>
          <p:nvPr/>
        </p:nvSpPr>
        <p:spPr>
          <a:xfrm>
            <a:off x="1344600" y="2732760"/>
            <a:ext cx="4589640" cy="611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indent="1800">
              <a:lnSpc>
                <a:spcPct val="100000"/>
              </a:lnSpc>
              <a:tabLst>
                <a:tab pos="0" algn="l"/>
              </a:tabLst>
            </a:pPr>
            <a:r>
              <a:rPr lang="en-GB" sz="1600" b="1" strike="noStrike" spc="-1" err="1">
                <a:solidFill>
                  <a:srgbClr val="404040"/>
                </a:solidFill>
                <a:latin typeface="Arial"/>
                <a:ea typeface="Malgun Gothic"/>
              </a:rPr>
              <a:t>Gadewch</a:t>
            </a:r>
            <a:r>
              <a:rPr lang="en-GB" sz="1600" b="1" strike="noStrike" spc="-1">
                <a:solidFill>
                  <a:srgbClr val="404040"/>
                </a:solidFill>
                <a:latin typeface="Arial"/>
                <a:ea typeface="Malgun Gothic"/>
              </a:rPr>
              <a:t> </a:t>
            </a:r>
            <a:r>
              <a:rPr lang="en-GB" sz="1600" b="0" strike="noStrike" spc="-1" err="1">
                <a:solidFill>
                  <a:srgbClr val="404040"/>
                </a:solidFill>
                <a:latin typeface="Arial"/>
                <a:ea typeface="Malgun Gothic"/>
              </a:rPr>
              <a:t>drwy'r</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allanfa</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agosaf</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fwyaf</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diogel</a:t>
            </a:r>
            <a:endParaRPr lang="en-US" sz="1600" b="0" strike="noStrike" spc="-1" err="1">
              <a:latin typeface="Arial"/>
            </a:endParaRPr>
          </a:p>
        </p:txBody>
      </p:sp>
      <p:pic>
        <p:nvPicPr>
          <p:cNvPr id="160" name="Image" descr="Image"/>
          <p:cNvPicPr/>
          <p:nvPr/>
        </p:nvPicPr>
        <p:blipFill>
          <a:blip r:embed="rId3"/>
          <a:stretch/>
        </p:blipFill>
        <p:spPr>
          <a:xfrm>
            <a:off x="6027480" y="0"/>
            <a:ext cx="2324160" cy="6857640"/>
          </a:xfrm>
          <a:prstGeom prst="rect">
            <a:avLst/>
          </a:prstGeom>
          <a:ln w="12600">
            <a:noFill/>
          </a:ln>
        </p:spPr>
      </p:pic>
      <p:grpSp>
        <p:nvGrpSpPr>
          <p:cNvPr id="168" name="Group 5">
            <a:extLst>
              <a:ext uri="{C183D7F6-B498-43B3-948B-1728B52AA6E4}">
                <adec:decorative xmlns:adec="http://schemas.microsoft.com/office/drawing/2017/decorative" val="0"/>
              </a:ext>
            </a:extLst>
          </p:cNvPr>
          <p:cNvGrpSpPr/>
          <p:nvPr/>
        </p:nvGrpSpPr>
        <p:grpSpPr>
          <a:xfrm>
            <a:off x="641160" y="2777760"/>
            <a:ext cx="610200" cy="593640"/>
            <a:chOff x="972360" y="2696040"/>
            <a:chExt cx="610200" cy="593640"/>
          </a:xfrm>
        </p:grpSpPr>
        <p:sp>
          <p:nvSpPr>
            <p:cNvPr id="169" name="CustomShape 6"/>
            <p:cNvSpPr/>
            <p:nvPr/>
          </p:nvSpPr>
          <p:spPr>
            <a:xfrm>
              <a:off x="1067400" y="27561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70" name="Picture 27"/>
            <p:cNvPicPr/>
            <p:nvPr/>
          </p:nvPicPr>
          <p:blipFill>
            <a:blip r:embed="rId4"/>
            <a:stretch/>
          </p:blipFill>
          <p:spPr>
            <a:xfrm>
              <a:off x="972360" y="2696040"/>
              <a:ext cx="610200" cy="593640"/>
            </a:xfrm>
            <a:prstGeom prst="rect">
              <a:avLst/>
            </a:prstGeom>
            <a:ln>
              <a:noFill/>
            </a:ln>
          </p:spPr>
        </p:pic>
      </p:grpSp>
      <p:grpSp>
        <p:nvGrpSpPr>
          <p:cNvPr id="172" name="Group 8">
            <a:extLst>
              <a:ext uri="{C183D7F6-B498-43B3-948B-1728B52AA6E4}">
                <adec:decorative xmlns:adec="http://schemas.microsoft.com/office/drawing/2017/decorative" val="0"/>
              </a:ext>
            </a:extLst>
          </p:cNvPr>
          <p:cNvGrpSpPr/>
          <p:nvPr/>
        </p:nvGrpSpPr>
        <p:grpSpPr>
          <a:xfrm>
            <a:off x="687420" y="3533400"/>
            <a:ext cx="610200" cy="593640"/>
            <a:chOff x="972360" y="3533400"/>
            <a:chExt cx="610200" cy="593640"/>
          </a:xfrm>
        </p:grpSpPr>
        <p:sp>
          <p:nvSpPr>
            <p:cNvPr id="173" name="CustomShape 9"/>
            <p:cNvSpPr/>
            <p:nvPr/>
          </p:nvSpPr>
          <p:spPr>
            <a:xfrm>
              <a:off x="1067400" y="359352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74" name="Picture 31"/>
            <p:cNvPicPr/>
            <p:nvPr/>
          </p:nvPicPr>
          <p:blipFill>
            <a:blip r:embed="rId4"/>
            <a:stretch/>
          </p:blipFill>
          <p:spPr>
            <a:xfrm>
              <a:off x="972360" y="3533400"/>
              <a:ext cx="610200" cy="593640"/>
            </a:xfrm>
            <a:prstGeom prst="rect">
              <a:avLst/>
            </a:prstGeom>
            <a:ln>
              <a:noFill/>
            </a:ln>
          </p:spPr>
        </p:pic>
      </p:grpSp>
      <p:sp>
        <p:nvSpPr>
          <p:cNvPr id="171" name="CustomShape 7"/>
          <p:cNvSpPr/>
          <p:nvPr/>
        </p:nvSpPr>
        <p:spPr>
          <a:xfrm>
            <a:off x="1344600" y="3559680"/>
            <a:ext cx="458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Caewch</a:t>
            </a:r>
            <a:r>
              <a:rPr lang="en-GB" sz="1600" b="1" strike="noStrike" spc="-1">
                <a:solidFill>
                  <a:srgbClr val="404040"/>
                </a:solidFill>
                <a:latin typeface="Arial"/>
                <a:ea typeface="Malgun Gothic"/>
              </a:rPr>
              <a:t> </a:t>
            </a:r>
            <a:r>
              <a:rPr lang="en-GB" sz="1600" b="0" strike="noStrike" spc="-1">
                <a:solidFill>
                  <a:srgbClr val="404040"/>
                </a:solidFill>
                <a:latin typeface="Arial"/>
                <a:ea typeface="Malgun Gothic"/>
              </a:rPr>
              <a:t>y </a:t>
            </a:r>
            <a:r>
              <a:rPr lang="en-GB" sz="1600" b="0" strike="noStrike" spc="-1" err="1">
                <a:solidFill>
                  <a:srgbClr val="404040"/>
                </a:solidFill>
                <a:latin typeface="Arial"/>
                <a:ea typeface="Malgun Gothic"/>
              </a:rPr>
              <a:t>drysau</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wrth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i</a:t>
            </a:r>
            <a:r>
              <a:rPr lang="en-GB" sz="1600" b="0" strike="noStrike" spc="-1">
                <a:solidFill>
                  <a:srgbClr val="404040"/>
                </a:solidFill>
                <a:latin typeface="Arial"/>
                <a:ea typeface="Malgun Gothic"/>
              </a:rPr>
              <a:t> chi </a:t>
            </a:r>
            <a:r>
              <a:rPr lang="en-GB" sz="1600" b="0" strike="noStrike" spc="-1" err="1">
                <a:solidFill>
                  <a:srgbClr val="404040"/>
                </a:solidFill>
                <a:latin typeface="Arial"/>
                <a:ea typeface="Malgun Gothic"/>
              </a:rPr>
              <a:t>adael</a:t>
            </a:r>
            <a:endParaRPr lang="en-US" sz="1600" b="0" strike="noStrike" spc="-1" err="1">
              <a:latin typeface="Arial"/>
            </a:endParaRPr>
          </a:p>
        </p:txBody>
      </p:sp>
      <p:grpSp>
        <p:nvGrpSpPr>
          <p:cNvPr id="176" name="Group 11">
            <a:extLst>
              <a:ext uri="{C183D7F6-B498-43B3-948B-1728B52AA6E4}">
                <adec:decorative xmlns:adec="http://schemas.microsoft.com/office/drawing/2017/decorative" val="1"/>
              </a:ext>
            </a:extLst>
          </p:cNvPr>
          <p:cNvGrpSpPr/>
          <p:nvPr/>
        </p:nvGrpSpPr>
        <p:grpSpPr>
          <a:xfrm>
            <a:off x="649026" y="4363779"/>
            <a:ext cx="610200" cy="593640"/>
            <a:chOff x="972360" y="4289040"/>
            <a:chExt cx="610200" cy="593640"/>
          </a:xfrm>
        </p:grpSpPr>
        <p:sp>
          <p:nvSpPr>
            <p:cNvPr id="177" name="CustomShape 12"/>
            <p:cNvSpPr/>
            <p:nvPr/>
          </p:nvSpPr>
          <p:spPr>
            <a:xfrm>
              <a:off x="1067400" y="43491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78" name="Picture 54"/>
            <p:cNvPicPr/>
            <p:nvPr/>
          </p:nvPicPr>
          <p:blipFill>
            <a:blip r:embed="rId4"/>
            <a:stretch/>
          </p:blipFill>
          <p:spPr>
            <a:xfrm>
              <a:off x="972360" y="4289040"/>
              <a:ext cx="610200" cy="593640"/>
            </a:xfrm>
            <a:prstGeom prst="rect">
              <a:avLst/>
            </a:prstGeom>
            <a:ln>
              <a:noFill/>
            </a:ln>
          </p:spPr>
        </p:pic>
      </p:grpSp>
      <p:grpSp>
        <p:nvGrpSpPr>
          <p:cNvPr id="179" name="Group 13">
            <a:extLst>
              <a:ext uri="{C183D7F6-B498-43B3-948B-1728B52AA6E4}">
                <adec:decorative xmlns:adec="http://schemas.microsoft.com/office/drawing/2017/decorative" val="1"/>
              </a:ext>
            </a:extLst>
          </p:cNvPr>
          <p:cNvGrpSpPr/>
          <p:nvPr/>
        </p:nvGrpSpPr>
        <p:grpSpPr>
          <a:xfrm>
            <a:off x="641160" y="1911045"/>
            <a:ext cx="610200" cy="593640"/>
            <a:chOff x="972360" y="1925640"/>
            <a:chExt cx="610200" cy="593640"/>
          </a:xfrm>
        </p:grpSpPr>
        <p:sp>
          <p:nvSpPr>
            <p:cNvPr id="180" name="CustomShape 14"/>
            <p:cNvSpPr/>
            <p:nvPr/>
          </p:nvSpPr>
          <p:spPr>
            <a:xfrm>
              <a:off x="1067400" y="198612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81" name="Picture 57"/>
            <p:cNvPicPr/>
            <p:nvPr/>
          </p:nvPicPr>
          <p:blipFill>
            <a:blip r:embed="rId4"/>
            <a:stretch/>
          </p:blipFill>
          <p:spPr>
            <a:xfrm>
              <a:off x="972360" y="1925640"/>
              <a:ext cx="610200" cy="593640"/>
            </a:xfrm>
            <a:prstGeom prst="rect">
              <a:avLst/>
            </a:prstGeom>
            <a:ln>
              <a:noFill/>
            </a:ln>
          </p:spPr>
        </p:pic>
      </p:grpSp>
      <p:sp>
        <p:nvSpPr>
          <p:cNvPr id="175" name="CustomShape 10">
            <a:extLst>
              <a:ext uri="{C183D7F6-B498-43B3-948B-1728B52AA6E4}">
                <adec:decorative xmlns:adec="http://schemas.microsoft.com/office/drawing/2017/decorative" val="1"/>
              </a:ext>
            </a:extLst>
          </p:cNvPr>
          <p:cNvSpPr/>
          <p:nvPr/>
        </p:nvSpPr>
        <p:spPr>
          <a:xfrm>
            <a:off x="1343880" y="4325760"/>
            <a:ext cx="4589640" cy="611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Ewch</a:t>
            </a:r>
            <a:r>
              <a:rPr lang="en-GB" sz="1600" b="1" strike="noStrike" spc="-1">
                <a:solidFill>
                  <a:srgbClr val="404040"/>
                </a:solidFill>
                <a:latin typeface="Arial"/>
                <a:ea typeface="Malgun Gothic"/>
              </a:rPr>
              <a:t> </a:t>
            </a:r>
            <a:r>
              <a:rPr lang="en-GB" sz="1600" b="0" strike="noStrike" spc="-1" err="1">
                <a:solidFill>
                  <a:srgbClr val="404040"/>
                </a:solidFill>
                <a:latin typeface="Arial"/>
                <a:ea typeface="Malgun Gothic"/>
              </a:rPr>
              <a:t>i'r</a:t>
            </a:r>
            <a:r>
              <a:rPr lang="en-GB" sz="1600" b="0" strike="noStrike" spc="-1">
                <a:solidFill>
                  <a:srgbClr val="404040"/>
                </a:solidFill>
                <a:latin typeface="Arial"/>
                <a:ea typeface="Malgun Gothic"/>
              </a:rPr>
              <a:t> Man </a:t>
            </a:r>
            <a:r>
              <a:rPr lang="en-GB" sz="1600" b="0" strike="noStrike" spc="-1" err="1">
                <a:solidFill>
                  <a:srgbClr val="404040"/>
                </a:solidFill>
                <a:latin typeface="Arial"/>
                <a:ea typeface="Malgun Gothic"/>
              </a:rPr>
              <a:t>Ymgynnull</a:t>
            </a:r>
            <a:endParaRPr lang="en-US" sz="1600" b="0" strike="noStrike" spc="-1" err="1">
              <a:latin typeface="Arial"/>
            </a:endParaRPr>
          </a:p>
        </p:txBody>
      </p:sp>
      <p:pic>
        <p:nvPicPr>
          <p:cNvPr id="162" name="bangor_logo_c1_flush.pdf" descr="bangor_logo_c1_flush.pdf"/>
          <p:cNvPicPr/>
          <p:nvPr/>
        </p:nvPicPr>
        <p:blipFill>
          <a:blip r:embed="rId5"/>
          <a:stretch/>
        </p:blipFill>
        <p:spPr>
          <a:xfrm>
            <a:off x="466200" y="6164280"/>
            <a:ext cx="1318320" cy="372240"/>
          </a:xfrm>
          <a:prstGeom prst="rect">
            <a:avLst/>
          </a:prstGeom>
          <a:ln w="12600">
            <a:noFill/>
          </a:ln>
        </p:spPr>
      </p:pic>
      <p:pic>
        <p:nvPicPr>
          <p:cNvPr id="164" name="irc_mi" descr="Llun o arwydd Man Ymgynnull Tân"/>
          <p:cNvPicPr/>
          <p:nvPr/>
        </p:nvPicPr>
        <p:blipFill>
          <a:blip r:embed="rId6"/>
          <a:stretch/>
        </p:blipFill>
        <p:spPr>
          <a:xfrm>
            <a:off x="6329880" y="2077560"/>
            <a:ext cx="1585440" cy="1699200"/>
          </a:xfrm>
          <a:prstGeom prst="rect">
            <a:avLst/>
          </a:prstGeom>
          <a:ln>
            <a:noFill/>
          </a:ln>
        </p:spPr>
      </p:pic>
      <p:pic>
        <p:nvPicPr>
          <p:cNvPr id="165" name="Picture 4" descr="Llun arwydd allanfa dân gwyrdd"/>
          <p:cNvPicPr/>
          <p:nvPr/>
        </p:nvPicPr>
        <p:blipFill>
          <a:blip r:embed="rId7"/>
          <a:srcRect l="3364" t="5518" r="2746" b="6727"/>
          <a:stretch/>
        </p:blipFill>
        <p:spPr>
          <a:xfrm>
            <a:off x="6329880" y="4127040"/>
            <a:ext cx="2251080" cy="106992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7A9B46A6D0F043810EDE70C6A4ACFF" ma:contentTypeVersion="8" ma:contentTypeDescription="Create a new document." ma:contentTypeScope="" ma:versionID="22cf7ffcc9a5e384c52809975f1546d6">
  <xsd:schema xmlns:xsd="http://www.w3.org/2001/XMLSchema" xmlns:xs="http://www.w3.org/2001/XMLSchema" xmlns:p="http://schemas.microsoft.com/office/2006/metadata/properties" xmlns:ns2="19a969d4-e617-4ba3-b193-998b29d3cf04" xmlns:ns3="d5bbb6f8-1ab7-4d1d-8204-e112c8b9a79f" targetNamespace="http://schemas.microsoft.com/office/2006/metadata/properties" ma:root="true" ma:fieldsID="31997cd3ce9f95ebdb9102f069b87ea5" ns2:_="" ns3:_="">
    <xsd:import namespace="19a969d4-e617-4ba3-b193-998b29d3cf04"/>
    <xsd:import namespace="d5bbb6f8-1ab7-4d1d-8204-e112c8b9a7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Progres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969d4-e617-4ba3-b193-998b29d3cf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Progress" ma:index="14" nillable="true" ma:displayName="Progress" ma:format="Dropdown" ma:internalName="Progress">
      <xsd:simpleType>
        <xsd:restriction base="dms:Choice">
          <xsd:enumeration value="Online - needs tagging"/>
          <xsd:enumeration value="Online and Tagged"/>
          <xsd:enumeration value="To be uploaded"/>
        </xsd:restriction>
      </xsd:simpleType>
    </xsd:element>
    <xsd:element name="Notes" ma:index="15" nillable="true" ma:displayName="Notes "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bbb6f8-1ab7-4d1d-8204-e112c8b9a7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gress xmlns="19a969d4-e617-4ba3-b193-998b29d3cf04" xsi:nil="true"/>
    <Notes xmlns="19a969d4-e617-4ba3-b193-998b29d3cf04">21</Notes>
  </documentManagement>
</p:properties>
</file>

<file path=customXml/itemProps1.xml><?xml version="1.0" encoding="utf-8"?>
<ds:datastoreItem xmlns:ds="http://schemas.openxmlformats.org/officeDocument/2006/customXml" ds:itemID="{65AD9DD2-FE1C-4032-A207-E35167AAD5AC}"/>
</file>

<file path=customXml/itemProps2.xml><?xml version="1.0" encoding="utf-8"?>
<ds:datastoreItem xmlns:ds="http://schemas.openxmlformats.org/officeDocument/2006/customXml" ds:itemID="{046E9AD4-1C7A-4505-865B-E0CA1EEFE554}"/>
</file>

<file path=customXml/itemProps3.xml><?xml version="1.0" encoding="utf-8"?>
<ds:datastoreItem xmlns:ds="http://schemas.openxmlformats.org/officeDocument/2006/customXml" ds:itemID="{996A7872-A6EC-49CB-A6D6-F9557BD9E5AA}"/>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22</Slides>
  <Notes>21</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Croeso 25/26  Gwybodaeth am Iechyd a  Diogelwch i Fyfyrwyr  D.S. MAE ANGEN I BOB MYFYRIWR NEWYDD DARLLEN YR  WYBODAETH SYDD YN Y CYFLWYNIAD A CHADARNHAU AR  Y DIWEDD EU BOD WEDI GWNEUD HYNNY.</vt:lpstr>
      <vt:lpstr>Mae'r brifysgol yn lle anhygoel gyda chymaint yn digwydd yma fel arfer...</vt:lpstr>
      <vt:lpstr>Iechyd a Diogelwch ym Mhrifysgol Bangor </vt:lpstr>
      <vt:lpstr>Eich Cyfrifoldebau Iechyd a Diogelwch  Er mwyn ein cefnogi, gofynnwn eich bod yn gwneud y canlynol:  Peidio â gwneud unrhyw beth sy'n peryglu eich iechyd a diogelwch eich hun nac unrhyw un arall Cydweithredu ag eraill fel y gallant gyflawni eu dyletswyddau iechyd a diogelwch eu hunain Dilyn cyfarwyddiadau, gwybodaeth a hyfforddiant iechyd a diogelwch Peidio byth â chamddefnyddio unrhyw beth a ddarperir ar gyfer iechyd a diogelwch Yn dod ag unrhyw bryderon iechyd a diogelwch at sylw eich Ysgol Adrodd am bob damwain a digwyddiad i'ch ysgol</vt:lpstr>
      <vt:lpstr>Beth allwch chi ei ddisgwyl gan eich Coleg  Bydd eich Coleg yn: Darparu gwybodaeth, cyfarwyddyd, hyfforddiant a goruchwyliaeth briodol i sicrhau eich iechyd a diogelwch  Asesu'r risgiau a allai godi yn ystod eich astudiaethau Rhoi mesurau iechyd a diogelwch addas ar waith i ddiogelu yn erbyn y risgiau hynny Cofnodi canfyddiadau arwyddocaol - 'Asesiadau Risg' Eich hysbysu am Asesiadau Risg ac unrhyw wybodaeth gysylltiedig sy'n berthnasol i chi Rhoi gwybod i chi am unrhyw newidiadau, diweddariadau ac ati</vt:lpstr>
      <vt:lpstr>Ond dylai iechyd a diogelwch fod yn ymarferol  Meddyliwch am yr hyn rydych eisiau ei wneud Ble’r ydych chi e.e. tu mewn, tu allan, yn agos at eraill neu ar eich pen eich hun Ystyriwch gyda phwy ydych chi, neu bwy arall y gallai gael eu heffeithio arnynt Paratowch - gwnewch yn siŵr fod gennych y pethau cywir: offer, dillad, bwyd a diod, arian, ffôn symudol… Gwnewch yn siŵr eich bod yn ymddwyn mewn ffordd ddiogel fel nad oes unrhyw un yn cael eu niweidio gan yr hyn rydych yn ei wneud Dilynwch unrhyw gyfarwyddyd, gwybodaeth neu hyfforddiant a roddwyd i chi AC OS OES GENNYCH UNRHYW AMHEUAETH GOFYNNWCH</vt:lpstr>
      <vt:lpstr>Polisi’r Brifysgol ar Ddim Ysmygu  Mae polisi llym Dim Ysmygu yn holl adeiladau'r brifysgol Gwaherddir ysmygu hefyd ar safleoedd y brifysgol ble ceir mannau ysmygu dynodedig ac o fewn 5m i holl adeiladau eraill y brifysgol Yr ‘ardal ysmygu ddynodedig’ ar gyfer Prif Adeilad y Brifysgol yw: O dan y Bwa sy'n arwain at y Prif Gwad ac wrth ymyl Adeilad Lloyd ger y Teras  Mae'r uchod hefyd yn cynnwys defnyddio Sigaréts Electronig </vt:lpstr>
      <vt:lpstr>Tân - Gweithredu Brys </vt:lpstr>
      <vt:lpstr>Tân - Gweithredu Brys </vt:lpstr>
      <vt:lpstr>Tân - Gweithredu Brys </vt:lpstr>
      <vt:lpstr>Atal / Rhagofalon Tân</vt:lpstr>
      <vt:lpstr>Mannau Aros Diogel</vt:lpstr>
      <vt:lpstr>Mewn Argyfwng</vt:lpstr>
      <vt:lpstr>Adrodd am Ddamweiniau / Digwyddiadau</vt:lpstr>
      <vt:lpstr>Awgrymiadau a chynghorion</vt:lpstr>
      <vt:lpstr>Ydych chi'n eistedd yn gyffyrddus?</vt:lpstr>
      <vt:lpstr>Llawlyfr Iechyd a Diogelwch i Fyfyrwyr</vt:lpstr>
      <vt:lpstr>Covid-19 a Chlefydau Trosglwyddadwy eraill</vt:lpstr>
      <vt:lpstr>Cynaliadwyedd a'r Amgylchedd</vt:lpstr>
      <vt:lpstr>Bron y gair olaf...!</vt:lpstr>
      <vt:lpstr>Am mwy o wybodaeth ar Colegau cliciwch ar y linc hon : https://www.bangor.ac.uk/index.php.cy Am mwy o wybodaeth ar Gwasanaethau Myfyrwyr cliciwch ar y linc hon: https://www.bangor.ac.uk/studentservices/index.php.cy Am mwy o wybodaeth ar Iechyd a Diogelwch cliciwch ar y linc hon : https://www.bangor.ac.uk/hss/index.php.cy Am mwy o wybodaeth ar Undeb y Myfyrwyr cliciwch ar y linc hon : https://www.undebbangor.com/cy/ Am mwy o wybodaeth ar Cynaliadwyedd cliciwch ar y linc hon : https://www.bangor.ac.uk/sustainability/index.php.cy  </vt:lpstr>
      <vt:lpstr>DIOLCH AM GYMRYD YR AMSER I DDARLLEN Y CYFLWYNIAD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Warden Safety Induction</dc:title>
  <dc:subject/>
  <dc:creator>Alan Jones</dc:creator>
  <dc:description/>
  <cp:revision>20</cp:revision>
  <cp:lastPrinted>2021-06-14T08:59:12Z</cp:lastPrinted>
  <dcterms:modified xsi:type="dcterms:W3CDTF">2025-07-28T12:28:30Z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0x010100317A9B46A6D0F043810EDE70C6A4ACFF</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MediaServiceImageTags">
    <vt:lpwstr/>
  </property>
  <property fmtid="{D5CDD505-2E9C-101B-9397-08002B2CF9AE}" pid="9" name="Notes">
    <vt:i4>21</vt:i4>
  </property>
  <property fmtid="{D5CDD505-2E9C-101B-9397-08002B2CF9AE}" pid="10" name="Order">
    <vt:i4>100</vt:i4>
  </property>
  <property fmtid="{D5CDD505-2E9C-101B-9397-08002B2CF9AE}" pid="11" name="PresentationFormat">
    <vt:lpwstr>On-screen Show (4:3)</vt:lpwstr>
  </property>
  <property fmtid="{D5CDD505-2E9C-101B-9397-08002B2CF9AE}" pid="12" name="ScaleCrop">
    <vt:bool>false</vt:bool>
  </property>
  <property fmtid="{D5CDD505-2E9C-101B-9397-08002B2CF9AE}" pid="13" name="ShareDoc">
    <vt:bool>false</vt:bool>
  </property>
  <property fmtid="{D5CDD505-2E9C-101B-9397-08002B2CF9AE}" pid="14" name="Slides">
    <vt:i4>21</vt:i4>
  </property>
</Properties>
</file>