
<file path=[Content_Types].xml><?xml version="1.0" encoding="utf-8"?>
<Types xmlns="http://schemas.openxmlformats.org/package/2006/content-types">
  <Default Extension="gif" ContentType="image/gi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29"/>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83" r:id="rId17"/>
    <p:sldId id="268" r:id="rId18"/>
    <p:sldId id="269" r:id="rId19"/>
    <p:sldId id="281" r:id="rId20"/>
    <p:sldId id="270" r:id="rId21"/>
    <p:sldId id="282" r:id="rId22"/>
    <p:sldId id="271" r:id="rId23"/>
    <p:sldId id="272" r:id="rId24"/>
    <p:sldId id="273" r:id="rId25"/>
    <p:sldId id="274" r:id="rId26"/>
    <p:sldId id="276" r:id="rId27"/>
    <p:sldId id="285" r:id="rId2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7" d="100"/>
          <a:sy n="67" d="100"/>
        </p:scale>
        <p:origin x="452"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E45C16F-9A0E-4431-8993-38AEA2EE9411}" type="datetimeFigureOut">
              <a:rPr lang="en-GB" smtClean="0"/>
              <a:pPr/>
              <a:t>01/04/2020</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4267E70-78A7-4F3D-8140-F5103152928F}" type="slidenum">
              <a:rPr lang="en-GB" smtClean="0"/>
              <a:pPr/>
              <a:t>‹#›</a:t>
            </a:fld>
            <a:endParaRPr lang="en-GB"/>
          </a:p>
        </p:txBody>
      </p:sp>
    </p:spTree>
    <p:extLst>
      <p:ext uri="{BB962C8B-B14F-4D97-AF65-F5344CB8AC3E}">
        <p14:creationId xmlns:p14="http://schemas.microsoft.com/office/powerpoint/2010/main" val="11912028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923B05A-006A-48FF-AB63-846EC5AC68C8}" type="datetimeFigureOut">
              <a:rPr lang="en-GB" smtClean="0"/>
              <a:pPr/>
              <a:t>01/04/2020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E66B89B-DA8B-4984-904D-6FE6B612DD19}" type="slidenum">
              <a:rPr lang="en-GB" smtClean="0"/>
              <a:pPr/>
              <a:t>‹#›</a:t>
            </a:fld>
            <a:endParaRPr lang="en-GB" dirty="0"/>
          </a:p>
        </p:txBody>
      </p:sp>
    </p:spTree>
    <p:extLst>
      <p:ext uri="{BB962C8B-B14F-4D97-AF65-F5344CB8AC3E}">
        <p14:creationId xmlns:p14="http://schemas.microsoft.com/office/powerpoint/2010/main" val="2750378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23B05A-006A-48FF-AB63-846EC5AC68C8}" type="datetimeFigureOut">
              <a:rPr lang="en-GB" smtClean="0"/>
              <a:pPr/>
              <a:t>01/04/2020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E66B89B-DA8B-4984-904D-6FE6B612DD19}" type="slidenum">
              <a:rPr lang="en-GB" smtClean="0"/>
              <a:pPr/>
              <a:t>‹#›</a:t>
            </a:fld>
            <a:endParaRPr lang="en-GB" dirty="0"/>
          </a:p>
        </p:txBody>
      </p:sp>
    </p:spTree>
    <p:extLst>
      <p:ext uri="{BB962C8B-B14F-4D97-AF65-F5344CB8AC3E}">
        <p14:creationId xmlns:p14="http://schemas.microsoft.com/office/powerpoint/2010/main" val="2214252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23B05A-006A-48FF-AB63-846EC5AC68C8}" type="datetimeFigureOut">
              <a:rPr lang="en-GB" smtClean="0"/>
              <a:pPr/>
              <a:t>01/04/2020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E66B89B-DA8B-4984-904D-6FE6B612DD19}" type="slidenum">
              <a:rPr lang="en-GB" smtClean="0"/>
              <a:pPr/>
              <a:t>‹#›</a:t>
            </a:fld>
            <a:endParaRPr lang="en-GB" dirty="0"/>
          </a:p>
        </p:txBody>
      </p:sp>
    </p:spTree>
    <p:extLst>
      <p:ext uri="{BB962C8B-B14F-4D97-AF65-F5344CB8AC3E}">
        <p14:creationId xmlns:p14="http://schemas.microsoft.com/office/powerpoint/2010/main" val="2430809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23B05A-006A-48FF-AB63-846EC5AC68C8}" type="datetimeFigureOut">
              <a:rPr lang="en-GB" smtClean="0"/>
              <a:pPr/>
              <a:t>01/04/2020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E66B89B-DA8B-4984-904D-6FE6B612DD19}" type="slidenum">
              <a:rPr lang="en-GB" smtClean="0"/>
              <a:pPr/>
              <a:t>‹#›</a:t>
            </a:fld>
            <a:endParaRPr lang="en-GB" dirty="0"/>
          </a:p>
        </p:txBody>
      </p:sp>
    </p:spTree>
    <p:extLst>
      <p:ext uri="{BB962C8B-B14F-4D97-AF65-F5344CB8AC3E}">
        <p14:creationId xmlns:p14="http://schemas.microsoft.com/office/powerpoint/2010/main" val="1099939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23B05A-006A-48FF-AB63-846EC5AC68C8}" type="datetimeFigureOut">
              <a:rPr lang="en-GB" smtClean="0"/>
              <a:pPr/>
              <a:t>01/04/2020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E66B89B-DA8B-4984-904D-6FE6B612DD19}" type="slidenum">
              <a:rPr lang="en-GB" smtClean="0"/>
              <a:pPr/>
              <a:t>‹#›</a:t>
            </a:fld>
            <a:endParaRPr lang="en-GB" dirty="0"/>
          </a:p>
        </p:txBody>
      </p:sp>
    </p:spTree>
    <p:extLst>
      <p:ext uri="{BB962C8B-B14F-4D97-AF65-F5344CB8AC3E}">
        <p14:creationId xmlns:p14="http://schemas.microsoft.com/office/powerpoint/2010/main" val="109251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923B05A-006A-48FF-AB63-846EC5AC68C8}" type="datetimeFigureOut">
              <a:rPr lang="en-GB" smtClean="0"/>
              <a:pPr/>
              <a:t>01/04/2020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E66B89B-DA8B-4984-904D-6FE6B612DD19}" type="slidenum">
              <a:rPr lang="en-GB" smtClean="0"/>
              <a:pPr/>
              <a:t>‹#›</a:t>
            </a:fld>
            <a:endParaRPr lang="en-GB" dirty="0"/>
          </a:p>
        </p:txBody>
      </p:sp>
    </p:spTree>
    <p:extLst>
      <p:ext uri="{BB962C8B-B14F-4D97-AF65-F5344CB8AC3E}">
        <p14:creationId xmlns:p14="http://schemas.microsoft.com/office/powerpoint/2010/main" val="3183860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923B05A-006A-48FF-AB63-846EC5AC68C8}" type="datetimeFigureOut">
              <a:rPr lang="en-GB" smtClean="0"/>
              <a:pPr/>
              <a:t>01/04/2020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E66B89B-DA8B-4984-904D-6FE6B612DD19}" type="slidenum">
              <a:rPr lang="en-GB" smtClean="0"/>
              <a:pPr/>
              <a:t>‹#›</a:t>
            </a:fld>
            <a:endParaRPr lang="en-GB" dirty="0"/>
          </a:p>
        </p:txBody>
      </p:sp>
    </p:spTree>
    <p:extLst>
      <p:ext uri="{BB962C8B-B14F-4D97-AF65-F5344CB8AC3E}">
        <p14:creationId xmlns:p14="http://schemas.microsoft.com/office/powerpoint/2010/main" val="2033333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923B05A-006A-48FF-AB63-846EC5AC68C8}" type="datetimeFigureOut">
              <a:rPr lang="en-GB" smtClean="0"/>
              <a:pPr/>
              <a:t>01/04/2020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E66B89B-DA8B-4984-904D-6FE6B612DD19}" type="slidenum">
              <a:rPr lang="en-GB" smtClean="0"/>
              <a:pPr/>
              <a:t>‹#›</a:t>
            </a:fld>
            <a:endParaRPr lang="en-GB" dirty="0"/>
          </a:p>
        </p:txBody>
      </p:sp>
    </p:spTree>
    <p:extLst>
      <p:ext uri="{BB962C8B-B14F-4D97-AF65-F5344CB8AC3E}">
        <p14:creationId xmlns:p14="http://schemas.microsoft.com/office/powerpoint/2010/main" val="366565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23B05A-006A-48FF-AB63-846EC5AC68C8}" type="datetimeFigureOut">
              <a:rPr lang="en-GB" smtClean="0"/>
              <a:pPr/>
              <a:t>01/04/2020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E66B89B-DA8B-4984-904D-6FE6B612DD19}" type="slidenum">
              <a:rPr lang="en-GB" smtClean="0"/>
              <a:pPr/>
              <a:t>‹#›</a:t>
            </a:fld>
            <a:endParaRPr lang="en-GB" dirty="0"/>
          </a:p>
        </p:txBody>
      </p:sp>
    </p:spTree>
    <p:extLst>
      <p:ext uri="{BB962C8B-B14F-4D97-AF65-F5344CB8AC3E}">
        <p14:creationId xmlns:p14="http://schemas.microsoft.com/office/powerpoint/2010/main" val="2827354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23B05A-006A-48FF-AB63-846EC5AC68C8}" type="datetimeFigureOut">
              <a:rPr lang="en-GB" smtClean="0"/>
              <a:pPr/>
              <a:t>01/04/2020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E66B89B-DA8B-4984-904D-6FE6B612DD19}" type="slidenum">
              <a:rPr lang="en-GB" smtClean="0"/>
              <a:pPr/>
              <a:t>‹#›</a:t>
            </a:fld>
            <a:endParaRPr lang="en-GB" dirty="0"/>
          </a:p>
        </p:txBody>
      </p:sp>
    </p:spTree>
    <p:extLst>
      <p:ext uri="{BB962C8B-B14F-4D97-AF65-F5344CB8AC3E}">
        <p14:creationId xmlns:p14="http://schemas.microsoft.com/office/powerpoint/2010/main" val="1272751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23B05A-006A-48FF-AB63-846EC5AC68C8}" type="datetimeFigureOut">
              <a:rPr lang="en-GB" smtClean="0"/>
              <a:pPr/>
              <a:t>01/04/2020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E66B89B-DA8B-4984-904D-6FE6B612DD19}" type="slidenum">
              <a:rPr lang="en-GB" smtClean="0"/>
              <a:pPr/>
              <a:t>‹#›</a:t>
            </a:fld>
            <a:endParaRPr lang="en-GB" dirty="0"/>
          </a:p>
        </p:txBody>
      </p:sp>
    </p:spTree>
    <p:extLst>
      <p:ext uri="{BB962C8B-B14F-4D97-AF65-F5344CB8AC3E}">
        <p14:creationId xmlns:p14="http://schemas.microsoft.com/office/powerpoint/2010/main" val="3538227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23B05A-006A-48FF-AB63-846EC5AC68C8}" type="datetimeFigureOut">
              <a:rPr lang="en-GB" smtClean="0"/>
              <a:pPr/>
              <a:t>01/04/2020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66B89B-DA8B-4984-904D-6FE6B612DD19}" type="slidenum">
              <a:rPr lang="en-GB" smtClean="0"/>
              <a:pPr/>
              <a:t>‹#›</a:t>
            </a:fld>
            <a:endParaRPr lang="en-GB" dirty="0"/>
          </a:p>
        </p:txBody>
      </p:sp>
    </p:spTree>
    <p:extLst>
      <p:ext uri="{BB962C8B-B14F-4D97-AF65-F5344CB8AC3E}">
        <p14:creationId xmlns:p14="http://schemas.microsoft.com/office/powerpoint/2010/main" val="3347198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https://www.youtube.com/embed/hnpQrMqDoqE" TargetMode="Externa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image" Target="../media/image7.gi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1026" name="Picture 2" descr="Powerpoi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Box 3"/>
          <p:cNvSpPr txBox="1"/>
          <p:nvPr/>
        </p:nvSpPr>
        <p:spPr>
          <a:xfrm>
            <a:off x="1102937" y="2001837"/>
            <a:ext cx="9257122" cy="2400482"/>
          </a:xfrm>
          <a:prstGeom prst="rect">
            <a:avLst/>
          </a:prstGeom>
          <a:noFill/>
        </p:spPr>
        <p:txBody>
          <a:bodyPr wrap="square" rtlCol="0">
            <a:spAutoFit/>
          </a:bodyPr>
          <a:lstStyle/>
          <a:p>
            <a:endParaRPr lang="en-GB" dirty="0"/>
          </a:p>
        </p:txBody>
      </p:sp>
      <p:sp>
        <p:nvSpPr>
          <p:cNvPr id="6" name="TextBox 5"/>
          <p:cNvSpPr txBox="1"/>
          <p:nvPr/>
        </p:nvSpPr>
        <p:spPr>
          <a:xfrm>
            <a:off x="794996" y="2029436"/>
            <a:ext cx="9508502" cy="2146637"/>
          </a:xfrm>
          <a:prstGeom prst="rect">
            <a:avLst/>
          </a:prstGeom>
          <a:noFill/>
        </p:spPr>
        <p:txBody>
          <a:bodyPr wrap="square" rtlCol="0">
            <a:spAutoFit/>
          </a:bodyPr>
          <a:lstStyle/>
          <a:p>
            <a:endParaRPr lang="en-GB" dirty="0"/>
          </a:p>
        </p:txBody>
      </p:sp>
      <p:sp>
        <p:nvSpPr>
          <p:cNvPr id="7" name="TextBox 6"/>
          <p:cNvSpPr txBox="1"/>
          <p:nvPr/>
        </p:nvSpPr>
        <p:spPr>
          <a:xfrm>
            <a:off x="0" y="857839"/>
            <a:ext cx="12191999" cy="4220782"/>
          </a:xfrm>
          <a:prstGeom prst="rect">
            <a:avLst/>
          </a:prstGeom>
          <a:noFill/>
        </p:spPr>
        <p:txBody>
          <a:bodyPr wrap="square" rtlCol="0">
            <a:spAutoFit/>
          </a:bodyPr>
          <a:lstStyle/>
          <a:p>
            <a:pPr algn="ctr"/>
            <a:r>
              <a:rPr lang="en-GB" sz="3600" b="1" dirty="0">
                <a:latin typeface="Century Gothic" panose="020B0502020202020204" pitchFamily="34" charset="0"/>
              </a:rPr>
              <a:t>Building Resilience 1</a:t>
            </a:r>
          </a:p>
          <a:p>
            <a:pPr algn="ctr"/>
            <a:r>
              <a:rPr lang="en-GB" sz="3600" dirty="0">
                <a:latin typeface="Century Gothic" panose="020B0502020202020204" pitchFamily="34" charset="0"/>
              </a:rPr>
              <a:t>Managing my stress</a:t>
            </a:r>
          </a:p>
          <a:p>
            <a:pPr algn="ctr"/>
            <a:endParaRPr lang="en-GB" sz="4000" dirty="0">
              <a:latin typeface="Century Gothic" panose="020B0502020202020204" pitchFamily="34" charset="0"/>
            </a:endParaRPr>
          </a:p>
          <a:p>
            <a:r>
              <a:rPr lang="en-GB" sz="2400" dirty="0">
                <a:latin typeface="Century Gothic" panose="020B0502020202020204" pitchFamily="34" charset="0"/>
              </a:rPr>
              <a:t>			</a:t>
            </a:r>
          </a:p>
          <a:p>
            <a:r>
              <a:rPr lang="en-GB" sz="2400" dirty="0">
                <a:latin typeface="Century Gothic" panose="020B0502020202020204" pitchFamily="34" charset="0"/>
              </a:rPr>
              <a:t>	</a:t>
            </a:r>
            <a:endParaRPr lang="en-GB" sz="2000" dirty="0">
              <a:latin typeface="Century Gothic" panose="020B0502020202020204" pitchFamily="34" charset="0"/>
            </a:endParaRPr>
          </a:p>
          <a:p>
            <a:pPr algn="ctr"/>
            <a:endParaRPr lang="en-GB" sz="2000" dirty="0">
              <a:latin typeface="Century Gothic" panose="020B0502020202020204" pitchFamily="34" charset="0"/>
            </a:endParaRPr>
          </a:p>
          <a:p>
            <a:pPr algn="ctr"/>
            <a:endParaRPr lang="en-GB" sz="2000" dirty="0">
              <a:latin typeface="Century Gothic" panose="020B0502020202020204" pitchFamily="34" charset="0"/>
            </a:endParaRPr>
          </a:p>
          <a:p>
            <a:pPr algn="ctr"/>
            <a:endParaRPr lang="en-GB" sz="2000" dirty="0">
              <a:latin typeface="Century Gothic" panose="020B0502020202020204" pitchFamily="34" charset="0"/>
            </a:endParaRPr>
          </a:p>
          <a:p>
            <a:pPr algn="ctr"/>
            <a:endParaRPr lang="en-GB" sz="2000" dirty="0">
              <a:latin typeface="Century Gothic" panose="020B0502020202020204" pitchFamily="34" charset="0"/>
            </a:endParaRPr>
          </a:p>
          <a:p>
            <a:pPr algn="ctr"/>
            <a:endParaRPr lang="en-GB" sz="2000" dirty="0">
              <a:latin typeface="Century Gothic" panose="020B0502020202020204" pitchFamily="34" charset="0"/>
            </a:endParaRPr>
          </a:p>
        </p:txBody>
      </p:sp>
      <p:sp>
        <p:nvSpPr>
          <p:cNvPr id="28" name="TextBox 27"/>
          <p:cNvSpPr txBox="1"/>
          <p:nvPr/>
        </p:nvSpPr>
        <p:spPr>
          <a:xfrm>
            <a:off x="301658" y="4580238"/>
            <a:ext cx="11692634" cy="1569660"/>
          </a:xfrm>
          <a:prstGeom prst="rect">
            <a:avLst/>
          </a:prstGeom>
          <a:noFill/>
        </p:spPr>
        <p:txBody>
          <a:bodyPr wrap="square" rtlCol="0">
            <a:spAutoFit/>
          </a:bodyPr>
          <a:lstStyle/>
          <a:p>
            <a:pPr algn="ctr"/>
            <a:r>
              <a:rPr lang="en-GB" sz="2400" dirty="0">
                <a:latin typeface="Century Gothic" panose="020B0502020202020204" pitchFamily="34" charset="0"/>
              </a:rPr>
              <a:t>This programme aims to provide understanding of how feelings, thoughts and behaviour interact to produce common difficulties, and learn strategies to manage these difficulties, so that you can tackle these challenges with greater confidence in your abilities to cope and thrive.</a:t>
            </a:r>
          </a:p>
        </p:txBody>
      </p:sp>
      <p:pic>
        <p:nvPicPr>
          <p:cNvPr id="1046" name="Picture 22" descr="C:\Users\Jill\AppData\Local\Microsoft\Windows\Temporary Internet Files\Content.IE5\N0FVWI27\Stress1[1].png"/>
          <p:cNvPicPr>
            <a:picLocks noChangeAspect="1" noChangeArrowheads="1"/>
          </p:cNvPicPr>
          <p:nvPr/>
        </p:nvPicPr>
        <p:blipFill>
          <a:blip r:embed="rId5"/>
          <a:srcRect/>
          <a:stretch>
            <a:fillRect/>
          </a:stretch>
        </p:blipFill>
        <p:spPr bwMode="auto">
          <a:xfrm>
            <a:off x="4474399" y="2003492"/>
            <a:ext cx="2484219" cy="2682323"/>
          </a:xfrm>
          <a:prstGeom prst="rect">
            <a:avLst/>
          </a:prstGeom>
          <a:noFill/>
        </p:spPr>
      </p:pic>
      <p:pic>
        <p:nvPicPr>
          <p:cNvPr id="10" name="Audio 9">
            <a:hlinkClick r:id="" action="ppaction://media"/>
            <a:extLst>
              <a:ext uri="{FF2B5EF4-FFF2-40B4-BE49-F238E27FC236}">
                <a16:creationId xmlns:a16="http://schemas.microsoft.com/office/drawing/2014/main" id="{184B8282-50B0-4072-9EA1-CD4EC9ED8C7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6296697"/>
      </p:ext>
    </p:extLst>
  </p:cSld>
  <p:clrMapOvr>
    <a:masterClrMapping/>
  </p:clrMapOvr>
  <mc:AlternateContent xmlns:mc="http://schemas.openxmlformats.org/markup-compatibility/2006">
    <mc:Choice xmlns:p14="http://schemas.microsoft.com/office/powerpoint/2010/main" Requires="p14">
      <p:transition spd="slow" p14:dur="2000" advTm="31944"/>
    </mc:Choice>
    <mc:Fallback>
      <p:transition spd="slow" advTm="319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27" y="0"/>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Box 2"/>
          <p:cNvSpPr txBox="1"/>
          <p:nvPr/>
        </p:nvSpPr>
        <p:spPr>
          <a:xfrm>
            <a:off x="216816" y="1168924"/>
            <a:ext cx="7393948" cy="646331"/>
          </a:xfrm>
          <a:prstGeom prst="rect">
            <a:avLst/>
          </a:prstGeom>
          <a:noFill/>
        </p:spPr>
        <p:txBody>
          <a:bodyPr wrap="square" rtlCol="0">
            <a:spAutoFit/>
          </a:bodyPr>
          <a:lstStyle/>
          <a:p>
            <a:r>
              <a:rPr lang="en-GB" sz="3600" b="1" dirty="0">
                <a:latin typeface="Century Gothic" pitchFamily="34" charset="0"/>
              </a:rPr>
              <a:t>Funnel of Exhaustion</a:t>
            </a:r>
            <a:r>
              <a:rPr lang="en-GB" sz="3600" dirty="0">
                <a:latin typeface="Century Gothic" pitchFamily="34" charset="0"/>
              </a:rPr>
              <a:t>.  </a:t>
            </a:r>
            <a:r>
              <a:rPr lang="en-GB" sz="1200" dirty="0">
                <a:latin typeface="Century Gothic" pitchFamily="34" charset="0"/>
              </a:rPr>
              <a:t>(Professor Marie Asberg)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0167" y="1753699"/>
            <a:ext cx="7264400" cy="2324100"/>
          </a:xfrm>
          <a:prstGeom prst="rect">
            <a:avLst/>
          </a:prstGeom>
        </p:spPr>
      </p:pic>
      <p:sp>
        <p:nvSpPr>
          <p:cNvPr id="5" name="TextBox 4"/>
          <p:cNvSpPr txBox="1"/>
          <p:nvPr/>
        </p:nvSpPr>
        <p:spPr>
          <a:xfrm>
            <a:off x="292231" y="4543720"/>
            <a:ext cx="11585543" cy="1323439"/>
          </a:xfrm>
          <a:prstGeom prst="rect">
            <a:avLst/>
          </a:prstGeom>
          <a:noFill/>
        </p:spPr>
        <p:txBody>
          <a:bodyPr wrap="square" rtlCol="0">
            <a:spAutoFit/>
          </a:bodyPr>
          <a:lstStyle/>
          <a:p>
            <a:r>
              <a:rPr lang="en-GB" sz="2000" dirty="0">
                <a:latin typeface="Century Gothic" panose="020B0502020202020204" pitchFamily="34" charset="0"/>
              </a:rPr>
              <a:t>The Funnel of Exhaustion diagram illustrates the way that we tend, when stressed, to drop our ‘optional’ activities to focus on what we see as necessary priorities. </a:t>
            </a:r>
          </a:p>
          <a:p>
            <a:r>
              <a:rPr lang="en-GB" sz="2000" dirty="0">
                <a:latin typeface="Century Gothic" panose="020B0502020202020204" pitchFamily="34" charset="0"/>
              </a:rPr>
              <a:t>We often stop doing things which resource us, thereby making our lives narrower and narrower and thereby increasing our stress levels.</a:t>
            </a:r>
          </a:p>
        </p:txBody>
      </p:sp>
    </p:spTree>
    <p:extLst>
      <p:ext uri="{BB962C8B-B14F-4D97-AF65-F5344CB8AC3E}">
        <p14:creationId xmlns:p14="http://schemas.microsoft.com/office/powerpoint/2010/main" val="683990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855" y="0"/>
            <a:ext cx="12459855"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Box 2"/>
          <p:cNvSpPr txBox="1"/>
          <p:nvPr/>
        </p:nvSpPr>
        <p:spPr>
          <a:xfrm>
            <a:off x="147782" y="1034473"/>
            <a:ext cx="11831781" cy="3077766"/>
          </a:xfrm>
          <a:prstGeom prst="rect">
            <a:avLst/>
          </a:prstGeom>
          <a:noFill/>
        </p:spPr>
        <p:txBody>
          <a:bodyPr wrap="square" rtlCol="0">
            <a:spAutoFit/>
          </a:bodyPr>
          <a:lstStyle/>
          <a:p>
            <a:pPr algn="ctr"/>
            <a:r>
              <a:rPr lang="en-GB" sz="3600" b="1" dirty="0">
                <a:latin typeface="Century Gothic" panose="020B0502020202020204" pitchFamily="34" charset="0"/>
              </a:rPr>
              <a:t>Is Stress Harmful?</a:t>
            </a:r>
          </a:p>
          <a:p>
            <a:endParaRPr lang="en-GB" dirty="0">
              <a:latin typeface="Century Gothic" panose="020B0502020202020204" pitchFamily="34" charset="0"/>
            </a:endParaRPr>
          </a:p>
          <a:p>
            <a:r>
              <a:rPr lang="en-GB" sz="2000" dirty="0">
                <a:latin typeface="Century Gothic" panose="020B0502020202020204" pitchFamily="34" charset="0"/>
              </a:rPr>
              <a:t>Short term stress is generally not harmful to health and can motivate us to achieve.</a:t>
            </a:r>
          </a:p>
          <a:p>
            <a:r>
              <a:rPr lang="en-GB" sz="2000" dirty="0">
                <a:latin typeface="Century Gothic" panose="020B0502020202020204" pitchFamily="34" charset="0"/>
              </a:rPr>
              <a:t>But periods of prolonged stress can eventually contribute to serious health problems like:</a:t>
            </a:r>
          </a:p>
          <a:p>
            <a:endParaRPr lang="en-GB" sz="2000" dirty="0">
              <a:latin typeface="Century Gothic" panose="020B0502020202020204" pitchFamily="34" charset="0"/>
            </a:endParaRPr>
          </a:p>
          <a:p>
            <a:endParaRPr lang="en-GB" sz="2000" dirty="0">
              <a:latin typeface="Century Gothic" panose="020B0502020202020204" pitchFamily="34" charset="0"/>
            </a:endParaRPr>
          </a:p>
          <a:p>
            <a:endParaRPr lang="en-GB" sz="2000" dirty="0">
              <a:latin typeface="Century Gothic" panose="020B0502020202020204" pitchFamily="34" charset="0"/>
            </a:endParaRPr>
          </a:p>
          <a:p>
            <a:endParaRPr lang="en-GB" sz="2000" dirty="0">
              <a:latin typeface="Century Gothic" panose="020B0502020202020204" pitchFamily="34" charset="0"/>
            </a:endParaRPr>
          </a:p>
          <a:p>
            <a:endParaRPr lang="en-GB" sz="2000" dirty="0">
              <a:latin typeface="Century Gothic" panose="020B0502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656138185"/>
              </p:ext>
            </p:extLst>
          </p:nvPr>
        </p:nvGraphicFramePr>
        <p:xfrm>
          <a:off x="635001" y="4232253"/>
          <a:ext cx="10214896" cy="1828800"/>
        </p:xfrm>
        <a:graphic>
          <a:graphicData uri="http://schemas.openxmlformats.org/drawingml/2006/table">
            <a:tbl>
              <a:tblPr/>
              <a:tblGrid>
                <a:gridCol w="4989945">
                  <a:extLst>
                    <a:ext uri="{9D8B030D-6E8A-4147-A177-3AD203B41FA5}">
                      <a16:colId xmlns:a16="http://schemas.microsoft.com/office/drawing/2014/main" val="20000"/>
                    </a:ext>
                  </a:extLst>
                </a:gridCol>
                <a:gridCol w="5224951">
                  <a:extLst>
                    <a:ext uri="{9D8B030D-6E8A-4147-A177-3AD203B41FA5}">
                      <a16:colId xmlns:a16="http://schemas.microsoft.com/office/drawing/2014/main" val="20001"/>
                    </a:ext>
                  </a:extLst>
                </a:gridCol>
              </a:tblGrid>
              <a:tr h="1237547">
                <a:tc>
                  <a:txBody>
                    <a:bodyPr/>
                    <a:lstStyle/>
                    <a:p>
                      <a:pPr fontAlgn="base">
                        <a:buFont typeface="Arial" panose="020B0604020202020204" pitchFamily="34" charset="0"/>
                        <a:buChar char="•"/>
                      </a:pPr>
                      <a:r>
                        <a:rPr lang="en-GB" sz="2000" dirty="0">
                          <a:effectLst/>
                          <a:latin typeface="Century Gothic" panose="020B0502020202020204" pitchFamily="34" charset="0"/>
                        </a:rPr>
                        <a:t> Depression and anxiety</a:t>
                      </a:r>
                    </a:p>
                    <a:p>
                      <a:pPr fontAlgn="base">
                        <a:buFont typeface="Arial" panose="020B0604020202020204" pitchFamily="34" charset="0"/>
                        <a:buChar char="•"/>
                      </a:pPr>
                      <a:r>
                        <a:rPr lang="en-GB" sz="2000" dirty="0">
                          <a:effectLst/>
                          <a:latin typeface="Century Gothic" panose="020B0502020202020204" pitchFamily="34" charset="0"/>
                        </a:rPr>
                        <a:t> Weight problems</a:t>
                      </a:r>
                    </a:p>
                    <a:p>
                      <a:pPr fontAlgn="base">
                        <a:buFont typeface="Arial" panose="020B0604020202020204" pitchFamily="34" charset="0"/>
                        <a:buChar char="•"/>
                      </a:pPr>
                      <a:r>
                        <a:rPr lang="en-GB" sz="2000" dirty="0">
                          <a:effectLst/>
                          <a:latin typeface="Century Gothic" panose="020B0502020202020204" pitchFamily="34" charset="0"/>
                        </a:rPr>
                        <a:t> Auto immune diseases</a:t>
                      </a:r>
                    </a:p>
                    <a:p>
                      <a:pPr fontAlgn="base">
                        <a:buFont typeface="Arial" panose="020B0604020202020204" pitchFamily="34" charset="0"/>
                        <a:buChar char="•"/>
                      </a:pPr>
                      <a:r>
                        <a:rPr lang="en-GB" sz="2000" dirty="0">
                          <a:effectLst/>
                          <a:latin typeface="Century Gothic" panose="020B0502020202020204" pitchFamily="34" charset="0"/>
                        </a:rPr>
                        <a:t> Skin conditions, such as eczema</a:t>
                      </a:r>
                    </a:p>
                    <a:p>
                      <a:pPr fontAlgn="base">
                        <a:buFont typeface="Arial" panose="020B0604020202020204" pitchFamily="34" charset="0"/>
                        <a:buChar char="•"/>
                      </a:pPr>
                      <a:r>
                        <a:rPr lang="en-GB" sz="2000" dirty="0">
                          <a:effectLst/>
                          <a:latin typeface="Century Gothic" panose="020B0502020202020204" pitchFamily="34" charset="0"/>
                        </a:rPr>
                        <a:t> Reproductive issues</a:t>
                      </a:r>
                    </a:p>
                  </a:txBody>
                  <a:tcPr marL="0" marR="0" marT="0" marB="0">
                    <a:lnL>
                      <a:noFill/>
                    </a:lnL>
                    <a:lnR>
                      <a:noFill/>
                    </a:lnR>
                    <a:lnT>
                      <a:noFill/>
                    </a:lnT>
                    <a:lnB>
                      <a:noFill/>
                    </a:lnB>
                  </a:tcPr>
                </a:tc>
                <a:tc>
                  <a:txBody>
                    <a:bodyPr/>
                    <a:lstStyle/>
                    <a:p>
                      <a:pPr fontAlgn="base">
                        <a:buFont typeface="Arial" panose="020B0604020202020204" pitchFamily="34" charset="0"/>
                        <a:buChar char="•"/>
                      </a:pPr>
                      <a:r>
                        <a:rPr lang="en-GB" sz="2000" dirty="0">
                          <a:effectLst/>
                          <a:latin typeface="Century Gothic" panose="020B0502020202020204" pitchFamily="34" charset="0"/>
                        </a:rPr>
                        <a:t> Heart disease</a:t>
                      </a:r>
                    </a:p>
                    <a:p>
                      <a:pPr fontAlgn="base">
                        <a:buFont typeface="Arial" panose="020B0604020202020204" pitchFamily="34" charset="0"/>
                        <a:buChar char="•"/>
                      </a:pPr>
                      <a:r>
                        <a:rPr lang="en-GB" sz="2000" dirty="0">
                          <a:effectLst/>
                          <a:latin typeface="Century Gothic" panose="020B0502020202020204" pitchFamily="34" charset="0"/>
                        </a:rPr>
                        <a:t> Digestive problems</a:t>
                      </a:r>
                    </a:p>
                    <a:p>
                      <a:pPr fontAlgn="base">
                        <a:buFont typeface="Arial" panose="020B0604020202020204" pitchFamily="34" charset="0"/>
                        <a:buChar char="•"/>
                      </a:pPr>
                      <a:r>
                        <a:rPr lang="en-GB" sz="2000" dirty="0">
                          <a:effectLst/>
                          <a:latin typeface="Century Gothic" panose="020B0502020202020204" pitchFamily="34" charset="0"/>
                        </a:rPr>
                        <a:t> Sleep problems</a:t>
                      </a:r>
                    </a:p>
                    <a:p>
                      <a:pPr fontAlgn="base">
                        <a:buFont typeface="Arial" panose="020B0604020202020204" pitchFamily="34" charset="0"/>
                        <a:buChar char="•"/>
                      </a:pPr>
                      <a:r>
                        <a:rPr lang="en-GB" sz="2000" dirty="0">
                          <a:effectLst/>
                          <a:latin typeface="Century Gothic" panose="020B0502020202020204" pitchFamily="34" charset="0"/>
                        </a:rPr>
                        <a:t> Cognitive and memory problems</a:t>
                      </a:r>
                    </a:p>
                  </a:txBody>
                  <a:tcPr marL="0" marR="0" marT="0" marB="0">
                    <a:lnL>
                      <a:noFill/>
                    </a:lnL>
                    <a:lnR>
                      <a:noFill/>
                    </a:lnR>
                    <a:lnT>
                      <a:noFill/>
                    </a:lnT>
                    <a:lnB>
                      <a:noFill/>
                    </a:lnB>
                  </a:tcPr>
                </a:tc>
                <a:extLst>
                  <a:ext uri="{0D108BD9-81ED-4DB2-BD59-A6C34878D82A}">
                    <a16:rowId xmlns:a16="http://schemas.microsoft.com/office/drawing/2014/main" val="10000"/>
                  </a:ext>
                </a:extLst>
              </a:tr>
              <a:tr h="247509">
                <a:tc>
                  <a:txBody>
                    <a:bodyPr/>
                    <a:lstStyle/>
                    <a:p>
                      <a:pPr fontAlgn="base">
                        <a:buFont typeface="Arial" panose="020B0604020202020204" pitchFamily="34" charset="0"/>
                        <a:buNone/>
                      </a:pPr>
                      <a:endParaRPr lang="en-GB" sz="2000" dirty="0">
                        <a:effectLst/>
                        <a:latin typeface="Century Gothic" panose="020B0502020202020204" pitchFamily="34" charset="0"/>
                      </a:endParaRPr>
                    </a:p>
                  </a:txBody>
                  <a:tcPr marL="0" marR="0" marT="0" marB="0">
                    <a:lnL>
                      <a:noFill/>
                    </a:lnL>
                    <a:lnR>
                      <a:noFill/>
                    </a:lnR>
                    <a:lnT>
                      <a:noFill/>
                    </a:lnT>
                    <a:lnB>
                      <a:noFill/>
                    </a:lnB>
                  </a:tcPr>
                </a:tc>
                <a:tc>
                  <a:txBody>
                    <a:bodyPr/>
                    <a:lstStyle/>
                    <a:p>
                      <a:pPr fontAlgn="base">
                        <a:buFont typeface="Arial" panose="020B0604020202020204" pitchFamily="34" charset="0"/>
                        <a:buChar char="•"/>
                      </a:pPr>
                      <a:endParaRPr lang="en-GB" sz="2000" dirty="0">
                        <a:effectLst/>
                        <a:latin typeface="Century Gothic" panose="020B0502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1"/>
                  </a:ext>
                </a:extLst>
              </a:tr>
            </a:tbl>
          </a:graphicData>
        </a:graphic>
      </p:graphicFrame>
      <p:pic>
        <p:nvPicPr>
          <p:cNvPr id="8208" name="Picture 16" descr="C:\Users\Jill\AppData\Local\Microsoft\Windows\Temporary Internet Files\Content.IE5\GF5IHVZB\insomni_460[1].jpg"/>
          <p:cNvPicPr>
            <a:picLocks noChangeAspect="1" noChangeArrowheads="1"/>
          </p:cNvPicPr>
          <p:nvPr/>
        </p:nvPicPr>
        <p:blipFill>
          <a:blip r:embed="rId3"/>
          <a:srcRect/>
          <a:stretch>
            <a:fillRect/>
          </a:stretch>
        </p:blipFill>
        <p:spPr bwMode="auto">
          <a:xfrm>
            <a:off x="8955808" y="2738583"/>
            <a:ext cx="1644650" cy="1440180"/>
          </a:xfrm>
          <a:prstGeom prst="rect">
            <a:avLst/>
          </a:prstGeom>
          <a:noFill/>
        </p:spPr>
      </p:pic>
      <p:pic>
        <p:nvPicPr>
          <p:cNvPr id="8213" name="Picture 21" descr="C:\Users\Jill\AppData\Local\Microsoft\Windows\Temporary Internet Files\Content.IE5\BMV5I9ZN\taste-memory-3[1].jpg"/>
          <p:cNvPicPr>
            <a:picLocks noChangeAspect="1" noChangeArrowheads="1"/>
          </p:cNvPicPr>
          <p:nvPr/>
        </p:nvPicPr>
        <p:blipFill>
          <a:blip r:embed="rId4"/>
          <a:srcRect/>
          <a:stretch>
            <a:fillRect/>
          </a:stretch>
        </p:blipFill>
        <p:spPr bwMode="auto">
          <a:xfrm>
            <a:off x="1093656" y="2590963"/>
            <a:ext cx="1704975" cy="1595438"/>
          </a:xfrm>
          <a:prstGeom prst="rect">
            <a:avLst/>
          </a:prstGeom>
          <a:noFill/>
        </p:spPr>
      </p:pic>
      <p:pic>
        <p:nvPicPr>
          <p:cNvPr id="8220" name="Picture 28" descr="C:\Users\Jill\AppData\Local\Microsoft\Windows\Temporary Internet Files\Content.IE5\21H21I1O\0511-0707-3113-5341[1].jpg"/>
          <p:cNvPicPr>
            <a:picLocks noChangeAspect="1" noChangeArrowheads="1"/>
          </p:cNvPicPr>
          <p:nvPr/>
        </p:nvPicPr>
        <p:blipFill>
          <a:blip r:embed="rId5"/>
          <a:srcRect/>
          <a:stretch>
            <a:fillRect/>
          </a:stretch>
        </p:blipFill>
        <p:spPr bwMode="auto">
          <a:xfrm>
            <a:off x="4306121" y="2581064"/>
            <a:ext cx="1242701" cy="1719153"/>
          </a:xfrm>
          <a:prstGeom prst="rect">
            <a:avLst/>
          </a:prstGeom>
          <a:noFill/>
        </p:spPr>
      </p:pic>
    </p:spTree>
    <p:extLst>
      <p:ext uri="{BB962C8B-B14F-4D97-AF65-F5344CB8AC3E}">
        <p14:creationId xmlns:p14="http://schemas.microsoft.com/office/powerpoint/2010/main" val="3593158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descr="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Box 2"/>
          <p:cNvSpPr txBox="1"/>
          <p:nvPr/>
        </p:nvSpPr>
        <p:spPr>
          <a:xfrm>
            <a:off x="221673" y="979056"/>
            <a:ext cx="11785599" cy="5539978"/>
          </a:xfrm>
          <a:prstGeom prst="rect">
            <a:avLst/>
          </a:prstGeom>
          <a:noFill/>
        </p:spPr>
        <p:txBody>
          <a:bodyPr wrap="square" rtlCol="0">
            <a:spAutoFit/>
          </a:bodyPr>
          <a:lstStyle/>
          <a:p>
            <a:r>
              <a:rPr lang="en-GB" sz="3600" b="1" dirty="0">
                <a:latin typeface="Century Gothic" panose="020B0502020202020204" pitchFamily="34" charset="0"/>
              </a:rPr>
              <a:t>Fight/Flight/Freeze response</a:t>
            </a:r>
          </a:p>
          <a:p>
            <a:endParaRPr lang="en-GB" dirty="0">
              <a:latin typeface="Century Gothic" panose="020B0502020202020204" pitchFamily="34" charset="0"/>
            </a:endParaRPr>
          </a:p>
          <a:p>
            <a:endParaRPr lang="en-GB" sz="2400" dirty="0">
              <a:latin typeface="Century Gothic" panose="020B0502020202020204" pitchFamily="34" charset="0"/>
            </a:endParaRPr>
          </a:p>
          <a:p>
            <a:endParaRPr lang="en-GB" sz="2400" dirty="0">
              <a:latin typeface="Century Gothic" panose="020B0502020202020204" pitchFamily="34" charset="0"/>
            </a:endParaRPr>
          </a:p>
          <a:p>
            <a:endParaRPr lang="en-GB" sz="2400" dirty="0">
              <a:latin typeface="Century Gothic" panose="020B0502020202020204" pitchFamily="34" charset="0"/>
            </a:endParaRPr>
          </a:p>
          <a:p>
            <a:r>
              <a:rPr lang="en-GB" sz="2400" dirty="0">
                <a:latin typeface="Century Gothic" panose="020B0502020202020204" pitchFamily="34" charset="0"/>
              </a:rPr>
              <a:t>When we are highly stressed our threat detection system, a part of the brain called the </a:t>
            </a:r>
            <a:r>
              <a:rPr lang="en-GB" sz="2400" i="1" dirty="0" err="1">
                <a:latin typeface="Century Gothic" panose="020B0502020202020204" pitchFamily="34" charset="0"/>
              </a:rPr>
              <a:t>Amygdala</a:t>
            </a:r>
            <a:r>
              <a:rPr lang="en-GB" sz="2400" dirty="0">
                <a:latin typeface="Century Gothic" panose="020B0502020202020204" pitchFamily="34" charset="0"/>
              </a:rPr>
              <a:t>, detects a threat to our well being and our “Flight/Fight/Freeze response” is initiated instantly.  Our bodies flood with the stress hormones- adrenaline and cortisol to prime us for action.  </a:t>
            </a:r>
          </a:p>
          <a:p>
            <a:r>
              <a:rPr lang="en-GB" sz="2400" dirty="0">
                <a:latin typeface="Century Gothic" panose="020B0502020202020204" pitchFamily="34" charset="0"/>
              </a:rPr>
              <a:t>In 21</a:t>
            </a:r>
            <a:r>
              <a:rPr lang="en-GB" sz="2400" baseline="30000" dirty="0">
                <a:latin typeface="Century Gothic" panose="020B0502020202020204" pitchFamily="34" charset="0"/>
              </a:rPr>
              <a:t>st</a:t>
            </a:r>
            <a:r>
              <a:rPr lang="en-GB" sz="2400" dirty="0">
                <a:latin typeface="Century Gothic" panose="020B0502020202020204" pitchFamily="34" charset="0"/>
              </a:rPr>
              <a:t> Century life stress rarely requires instant, vigorous action which would expend these hormones.  More often they remain in the body giving us unpleasant physical and emotional symptoms in the short term and more serious health consequences if stress becomes chronic or prolonged.</a:t>
            </a:r>
          </a:p>
          <a:p>
            <a:endParaRPr lang="en-GB" dirty="0">
              <a:latin typeface="Century Gothic" panose="020B0502020202020204" pitchFamily="34" charset="0"/>
            </a:endParaRPr>
          </a:p>
          <a:p>
            <a:endParaRPr lang="en-GB" dirty="0">
              <a:latin typeface="Century Gothic" panose="020B0502020202020204" pitchFamily="34" charset="0"/>
            </a:endParaRPr>
          </a:p>
        </p:txBody>
      </p:sp>
      <p:pic>
        <p:nvPicPr>
          <p:cNvPr id="9229" name="Picture 13" descr="C:\Users\Jill\AppData\Local\Microsoft\Windows\Temporary Internet Files\Content.IE5\21H21I1O\Fight_or_Flight_Response[1].jpg"/>
          <p:cNvPicPr>
            <a:picLocks noChangeAspect="1" noChangeArrowheads="1"/>
          </p:cNvPicPr>
          <p:nvPr/>
        </p:nvPicPr>
        <p:blipFill>
          <a:blip r:embed="rId3"/>
          <a:srcRect/>
          <a:stretch>
            <a:fillRect/>
          </a:stretch>
        </p:blipFill>
        <p:spPr bwMode="auto">
          <a:xfrm>
            <a:off x="7941561" y="990600"/>
            <a:ext cx="2506980" cy="1828800"/>
          </a:xfrm>
          <a:prstGeom prst="rect">
            <a:avLst/>
          </a:prstGeom>
          <a:noFill/>
        </p:spPr>
      </p:pic>
    </p:spTree>
    <p:extLst>
      <p:ext uri="{BB962C8B-B14F-4D97-AF65-F5344CB8AC3E}">
        <p14:creationId xmlns:p14="http://schemas.microsoft.com/office/powerpoint/2010/main" val="524918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descr="Power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 name="hnpQrMqDoqE"/>
          <p:cNvPicPr>
            <a:picLocks noRot="1" noChangeAspect="1"/>
          </p:cNvPicPr>
          <p:nvPr>
            <a:videoFile r:link="rId1"/>
          </p:nvPr>
        </p:nvPicPr>
        <p:blipFill>
          <a:blip r:embed="rId4"/>
          <a:stretch>
            <a:fillRect/>
          </a:stretch>
        </p:blipFill>
        <p:spPr>
          <a:xfrm>
            <a:off x="2064470" y="1385740"/>
            <a:ext cx="7004116" cy="3939815"/>
          </a:xfrm>
          <a:prstGeom prst="rect">
            <a:avLst/>
          </a:prstGeom>
        </p:spPr>
      </p:pic>
    </p:spTree>
    <p:extLst>
      <p:ext uri="{BB962C8B-B14F-4D97-AF65-F5344CB8AC3E}">
        <p14:creationId xmlns:p14="http://schemas.microsoft.com/office/powerpoint/2010/main" val="552186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564" y="-267855"/>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Box 2"/>
          <p:cNvSpPr txBox="1"/>
          <p:nvPr/>
        </p:nvSpPr>
        <p:spPr>
          <a:xfrm>
            <a:off x="1956396" y="1680160"/>
            <a:ext cx="6857968" cy="646331"/>
          </a:xfrm>
          <a:prstGeom prst="rect">
            <a:avLst/>
          </a:prstGeom>
          <a:noFill/>
        </p:spPr>
        <p:txBody>
          <a:bodyPr wrap="none" rtlCol="0">
            <a:spAutoFit/>
          </a:bodyPr>
          <a:lstStyle/>
          <a:p>
            <a:pPr algn="ctr"/>
            <a:r>
              <a:rPr lang="en-GB" sz="3600" b="1" dirty="0">
                <a:latin typeface="Century Gothic" panose="020B0502020202020204" pitchFamily="34" charset="0"/>
              </a:rPr>
              <a:t>Strategies for Managing Stress</a:t>
            </a:r>
          </a:p>
        </p:txBody>
      </p:sp>
      <p:pic>
        <p:nvPicPr>
          <p:cNvPr id="10256" name="Picture 16" descr="C:\Users\Jill\AppData\Local\Microsoft\Windows\Temporary Internet Files\Content.IE5\GDI3VHS2\think-outside-the-box[1].jpg"/>
          <p:cNvPicPr>
            <a:picLocks noChangeAspect="1" noChangeArrowheads="1"/>
          </p:cNvPicPr>
          <p:nvPr/>
        </p:nvPicPr>
        <p:blipFill>
          <a:blip r:embed="rId3"/>
          <a:srcRect/>
          <a:stretch>
            <a:fillRect/>
          </a:stretch>
        </p:blipFill>
        <p:spPr bwMode="auto">
          <a:xfrm>
            <a:off x="3836854" y="2975133"/>
            <a:ext cx="3143250" cy="2428875"/>
          </a:xfrm>
          <a:prstGeom prst="rect">
            <a:avLst/>
          </a:prstGeom>
          <a:noFill/>
        </p:spPr>
      </p:pic>
    </p:spTree>
    <p:extLst>
      <p:ext uri="{BB962C8B-B14F-4D97-AF65-F5344CB8AC3E}">
        <p14:creationId xmlns:p14="http://schemas.microsoft.com/office/powerpoint/2010/main" val="4214261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Box 2"/>
          <p:cNvSpPr txBox="1"/>
          <p:nvPr/>
        </p:nvSpPr>
        <p:spPr>
          <a:xfrm>
            <a:off x="147782" y="997527"/>
            <a:ext cx="11767127" cy="5539978"/>
          </a:xfrm>
          <a:prstGeom prst="rect">
            <a:avLst/>
          </a:prstGeom>
          <a:noFill/>
        </p:spPr>
        <p:txBody>
          <a:bodyPr wrap="square" rtlCol="0">
            <a:spAutoFit/>
          </a:bodyPr>
          <a:lstStyle/>
          <a:p>
            <a:r>
              <a:rPr lang="en-GB" sz="3600" b="1" dirty="0">
                <a:latin typeface="Century Gothic" panose="020B0502020202020204" pitchFamily="34" charset="0"/>
              </a:rPr>
              <a:t>Get the basics right</a:t>
            </a:r>
          </a:p>
          <a:p>
            <a:endParaRPr lang="en-GB" sz="2000" b="1" dirty="0">
              <a:latin typeface="Century Gothic" panose="020B0502020202020204" pitchFamily="34" charset="0"/>
            </a:endParaRPr>
          </a:p>
          <a:p>
            <a:pPr marL="342900" indent="-342900">
              <a:buAutoNum type="arabicPeriod"/>
            </a:pPr>
            <a:r>
              <a:rPr lang="en-GB" sz="2000" b="1" dirty="0">
                <a:latin typeface="Century Gothic" panose="020B0502020202020204" pitchFamily="34" charset="0"/>
              </a:rPr>
              <a:t>Sleep</a:t>
            </a:r>
            <a:r>
              <a:rPr lang="en-GB" sz="2000" dirty="0">
                <a:latin typeface="Century Gothic" panose="020B0502020202020204" pitchFamily="34" charset="0"/>
              </a:rPr>
              <a:t>- having enough sleep is important-everything is much harder when we are tired.           We need sleep to consolidate learning.</a:t>
            </a:r>
          </a:p>
          <a:p>
            <a:r>
              <a:rPr lang="en-GB" sz="2000" dirty="0">
                <a:latin typeface="Century Gothic" panose="020B0502020202020204" pitchFamily="34" charset="0"/>
              </a:rPr>
              <a:t>      </a:t>
            </a:r>
          </a:p>
          <a:p>
            <a:r>
              <a:rPr lang="en-GB" sz="2000" dirty="0">
                <a:latin typeface="Century Gothic" panose="020B0502020202020204" pitchFamily="34" charset="0"/>
              </a:rPr>
              <a:t>Think about:</a:t>
            </a:r>
          </a:p>
          <a:p>
            <a:pPr marL="285750" indent="-285750">
              <a:buFont typeface="Arial" panose="020B0604020202020204" pitchFamily="34" charset="0"/>
              <a:buChar char="•"/>
            </a:pPr>
            <a:r>
              <a:rPr lang="en-GB" sz="2000" dirty="0">
                <a:latin typeface="Century Gothic" panose="020B0502020202020204" pitchFamily="34" charset="0"/>
              </a:rPr>
              <a:t> Having a good wake/sleep pattern.</a:t>
            </a:r>
          </a:p>
          <a:p>
            <a:pPr marL="285750" indent="-285750">
              <a:buFont typeface="Arial" panose="020B0604020202020204" pitchFamily="34" charset="0"/>
              <a:buChar char="•"/>
            </a:pPr>
            <a:r>
              <a:rPr lang="en-GB" sz="2000" dirty="0">
                <a:latin typeface="Century Gothic" panose="020B0502020202020204" pitchFamily="34" charset="0"/>
              </a:rPr>
              <a:t> Avoid working in bed-separate work/sleep spaces.  Put work away when finished.</a:t>
            </a:r>
          </a:p>
          <a:p>
            <a:pPr marL="285750" indent="-285750">
              <a:buFont typeface="Arial" panose="020B0604020202020204" pitchFamily="34" charset="0"/>
              <a:buChar char="•"/>
            </a:pPr>
            <a:r>
              <a:rPr lang="en-GB" sz="2000" dirty="0">
                <a:latin typeface="Century Gothic" panose="020B0502020202020204" pitchFamily="34" charset="0"/>
              </a:rPr>
              <a:t> Short naps can be very helpful, but not too long and not near bedtime.</a:t>
            </a:r>
          </a:p>
          <a:p>
            <a:pPr marL="285750" indent="-285750">
              <a:buFont typeface="Arial" panose="020B0604020202020204" pitchFamily="34" charset="0"/>
              <a:buChar char="•"/>
            </a:pPr>
            <a:r>
              <a:rPr lang="en-GB" sz="2000" dirty="0">
                <a:latin typeface="Century Gothic" panose="020B0502020202020204" pitchFamily="34" charset="0"/>
              </a:rPr>
              <a:t>Creating a bedtime routine to cue your mind and body to sleep.</a:t>
            </a:r>
          </a:p>
          <a:p>
            <a:pPr marL="285750" indent="-285750"/>
            <a:endParaRPr lang="en-GB" sz="2000" dirty="0">
              <a:latin typeface="Century Gothic" panose="020B0502020202020204" pitchFamily="34" charset="0"/>
            </a:endParaRPr>
          </a:p>
          <a:p>
            <a:pPr marL="285750" indent="-285750"/>
            <a:endParaRPr lang="en-GB" sz="2000" dirty="0">
              <a:latin typeface="Century Gothic" panose="020B0502020202020204" pitchFamily="34" charset="0"/>
            </a:endParaRPr>
          </a:p>
          <a:p>
            <a:r>
              <a:rPr lang="en-GB" sz="2000" dirty="0">
                <a:solidFill>
                  <a:srgbClr val="0070C0"/>
                </a:solidFill>
                <a:latin typeface="Century Gothic" panose="020B0502020202020204" pitchFamily="34" charset="0"/>
              </a:rPr>
              <a:t>One step I can make to improve my sleep is…….</a:t>
            </a:r>
          </a:p>
          <a:p>
            <a:endParaRPr lang="en-GB" sz="2000" dirty="0">
              <a:latin typeface="Century Gothic" panose="020B0502020202020204" pitchFamily="34" charset="0"/>
            </a:endParaRPr>
          </a:p>
          <a:p>
            <a:endParaRPr lang="en-GB" sz="2000" dirty="0">
              <a:latin typeface="Century Gothic" panose="020B0502020202020204" pitchFamily="34" charset="0"/>
            </a:endParaRPr>
          </a:p>
          <a:p>
            <a:endParaRPr lang="en-GB" sz="2000" dirty="0">
              <a:latin typeface="Century Gothic" panose="020B0502020202020204" pitchFamily="34" charset="0"/>
            </a:endParaRPr>
          </a:p>
          <a:p>
            <a:endParaRPr lang="en-GB" dirty="0">
              <a:latin typeface="Century Gothic" panose="020B0502020202020204" pitchFamily="34" charset="0"/>
            </a:endParaRPr>
          </a:p>
        </p:txBody>
      </p:sp>
      <p:pic>
        <p:nvPicPr>
          <p:cNvPr id="11269" name="Picture 5" descr="C:\Users\Jill\AppData\Local\Microsoft\Windows\Temporary Internet Files\Content.IE5\MURBBS5N\girl-sleeping[1].png"/>
          <p:cNvPicPr>
            <a:picLocks noChangeAspect="1" noChangeArrowheads="1"/>
          </p:cNvPicPr>
          <p:nvPr/>
        </p:nvPicPr>
        <p:blipFill>
          <a:blip r:embed="rId3"/>
          <a:srcRect/>
          <a:stretch>
            <a:fillRect/>
          </a:stretch>
        </p:blipFill>
        <p:spPr bwMode="auto">
          <a:xfrm>
            <a:off x="9213361" y="4218865"/>
            <a:ext cx="2133424" cy="1542161"/>
          </a:xfrm>
          <a:prstGeom prst="rect">
            <a:avLst/>
          </a:prstGeom>
          <a:noFill/>
        </p:spPr>
      </p:pic>
    </p:spTree>
    <p:extLst>
      <p:ext uri="{BB962C8B-B14F-4D97-AF65-F5344CB8AC3E}">
        <p14:creationId xmlns:p14="http://schemas.microsoft.com/office/powerpoint/2010/main" val="4164056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Rectangle 3"/>
          <p:cNvSpPr/>
          <p:nvPr/>
        </p:nvSpPr>
        <p:spPr>
          <a:xfrm>
            <a:off x="129310" y="988291"/>
            <a:ext cx="11720946" cy="5755422"/>
          </a:xfrm>
          <a:prstGeom prst="rect">
            <a:avLst/>
          </a:prstGeom>
        </p:spPr>
        <p:txBody>
          <a:bodyPr wrap="square">
            <a:spAutoFit/>
          </a:bodyPr>
          <a:lstStyle/>
          <a:p>
            <a:r>
              <a:rPr lang="en-GB" sz="2000" b="1" dirty="0">
                <a:latin typeface="Century Gothic" panose="020B0502020202020204" pitchFamily="34" charset="0"/>
              </a:rPr>
              <a:t>2. Eating- </a:t>
            </a:r>
            <a:r>
              <a:rPr lang="en-GB" sz="2000" dirty="0">
                <a:latin typeface="Century Gothic" panose="020B0502020202020204" pitchFamily="34" charset="0"/>
              </a:rPr>
              <a:t>a healthy diet is vital to enable our brains to work effectively.  </a:t>
            </a:r>
          </a:p>
          <a:p>
            <a:endParaRPr lang="en-GB" sz="2000" dirty="0">
              <a:latin typeface="Century Gothic" panose="020B0502020202020204" pitchFamily="34" charset="0"/>
            </a:endParaRPr>
          </a:p>
          <a:p>
            <a:r>
              <a:rPr lang="en-GB" sz="2000" dirty="0">
                <a:latin typeface="Century Gothic" panose="020B0502020202020204" pitchFamily="34" charset="0"/>
              </a:rPr>
              <a:t>    Think about;</a:t>
            </a:r>
          </a:p>
          <a:p>
            <a:pPr marL="285750" indent="-285750">
              <a:buFont typeface="Arial" panose="020B0604020202020204" pitchFamily="34" charset="0"/>
              <a:buChar char="•"/>
            </a:pPr>
            <a:r>
              <a:rPr lang="en-GB" sz="2000" dirty="0">
                <a:latin typeface="Century Gothic" panose="020B0502020202020204" pitchFamily="34" charset="0"/>
              </a:rPr>
              <a:t>Making sure to have breakfast to give you energy for the day ahead.</a:t>
            </a:r>
          </a:p>
          <a:p>
            <a:pPr marL="285750" indent="-285750">
              <a:buFont typeface="Arial" panose="020B0604020202020204" pitchFamily="34" charset="0"/>
              <a:buChar char="•"/>
            </a:pPr>
            <a:r>
              <a:rPr lang="en-GB" sz="2000" dirty="0">
                <a:latin typeface="Century Gothic" panose="020B0502020202020204" pitchFamily="34" charset="0"/>
              </a:rPr>
              <a:t>Trying not to skip meals-eat regularly to avoid lows and highs in blood sugar.</a:t>
            </a:r>
          </a:p>
          <a:p>
            <a:pPr marL="285750" indent="-285750">
              <a:buFont typeface="Arial" panose="020B0604020202020204" pitchFamily="34" charset="0"/>
              <a:buChar char="•"/>
            </a:pPr>
            <a:r>
              <a:rPr lang="en-GB" sz="2000" dirty="0">
                <a:latin typeface="Century Gothic" panose="020B0502020202020204" pitchFamily="34" charset="0"/>
              </a:rPr>
              <a:t>Try to limit fast food. </a:t>
            </a:r>
          </a:p>
          <a:p>
            <a:pPr marL="285750" indent="-285750">
              <a:buFont typeface="Arial" panose="020B0604020202020204" pitchFamily="34" charset="0"/>
              <a:buChar char="•"/>
            </a:pPr>
            <a:r>
              <a:rPr lang="en-GB" sz="2000" dirty="0">
                <a:latin typeface="Century Gothic" panose="020B0502020202020204" pitchFamily="34" charset="0"/>
              </a:rPr>
              <a:t>Eat some fruit or veg every day.</a:t>
            </a:r>
          </a:p>
          <a:p>
            <a:pPr marL="285750" indent="-285750">
              <a:buFont typeface="Arial" panose="020B0604020202020204" pitchFamily="34" charset="0"/>
              <a:buChar char="•"/>
            </a:pPr>
            <a:r>
              <a:rPr lang="en-GB" sz="2000" dirty="0">
                <a:latin typeface="Century Gothic" panose="020B0502020202020204" pitchFamily="34" charset="0"/>
              </a:rPr>
              <a:t>Try not to overload on caffeine.</a:t>
            </a:r>
          </a:p>
          <a:p>
            <a:pPr marL="285750" indent="-285750"/>
            <a:endParaRPr lang="en-GB" sz="2000" dirty="0">
              <a:latin typeface="Century Gothic" panose="020B0502020202020204" pitchFamily="34" charset="0"/>
            </a:endParaRPr>
          </a:p>
          <a:p>
            <a:pPr marL="285750" indent="-285750"/>
            <a:endParaRPr lang="en-GB" sz="2000" dirty="0">
              <a:latin typeface="Century Gothic" panose="020B0502020202020204" pitchFamily="34" charset="0"/>
            </a:endParaRPr>
          </a:p>
          <a:p>
            <a:pPr marL="285750" indent="-285750"/>
            <a:endParaRPr lang="en-GB" sz="2000" dirty="0">
              <a:latin typeface="Century Gothic" panose="020B0502020202020204" pitchFamily="34" charset="0"/>
            </a:endParaRPr>
          </a:p>
          <a:p>
            <a:r>
              <a:rPr lang="en-GB" sz="2000" dirty="0">
                <a:solidFill>
                  <a:srgbClr val="0070C0"/>
                </a:solidFill>
                <a:latin typeface="Century Gothic" panose="020B0502020202020204" pitchFamily="34" charset="0"/>
              </a:rPr>
              <a:t>One step I can make to improve my eating is……..</a:t>
            </a:r>
          </a:p>
          <a:p>
            <a:pPr marL="285750" indent="-285750">
              <a:buFont typeface="Arial" panose="020B0604020202020204" pitchFamily="34" charset="0"/>
              <a:buChar char="•"/>
            </a:pPr>
            <a:endParaRPr lang="en-GB" sz="2000" dirty="0">
              <a:latin typeface="Century Gothic" panose="020B0502020202020204" pitchFamily="34" charset="0"/>
            </a:endParaRPr>
          </a:p>
          <a:p>
            <a:pPr marL="285750" indent="-285750">
              <a:buFont typeface="Arial" panose="020B0604020202020204" pitchFamily="34" charset="0"/>
              <a:buChar char="•"/>
            </a:pPr>
            <a:endParaRPr lang="en-GB" dirty="0">
              <a:latin typeface="Century Gothic" panose="020B0502020202020204" pitchFamily="34" charset="0"/>
            </a:endParaRPr>
          </a:p>
          <a:p>
            <a:pPr marL="285750" indent="-285750"/>
            <a:endParaRPr lang="en-GB" dirty="0">
              <a:latin typeface="Century Gothic" panose="020B0502020202020204" pitchFamily="34" charset="0"/>
            </a:endParaRPr>
          </a:p>
          <a:p>
            <a:pPr marL="285750" indent="-285750"/>
            <a:endParaRPr lang="en-GB" dirty="0">
              <a:latin typeface="Century Gothic" panose="020B0502020202020204" pitchFamily="34" charset="0"/>
            </a:endParaRPr>
          </a:p>
          <a:p>
            <a:pPr marL="285750" indent="-285750"/>
            <a:endParaRPr lang="en-GB" dirty="0">
              <a:latin typeface="Century Gothic" panose="020B0502020202020204" pitchFamily="34" charset="0"/>
            </a:endParaRPr>
          </a:p>
          <a:p>
            <a:pPr marL="285750" indent="-285750"/>
            <a:endParaRPr lang="en-GB" dirty="0">
              <a:latin typeface="Century Gothic" panose="020B0502020202020204" pitchFamily="34" charset="0"/>
            </a:endParaRPr>
          </a:p>
          <a:p>
            <a:endParaRPr lang="en-GB" dirty="0">
              <a:latin typeface="Century Gothic" panose="020B0502020202020204" pitchFamily="34" charset="0"/>
            </a:endParaRPr>
          </a:p>
        </p:txBody>
      </p:sp>
      <p:pic>
        <p:nvPicPr>
          <p:cNvPr id="1029" name="Picture 5" descr="C:\Users\Jill\AppData\Local\Microsoft\Windows\Temporary Internet Files\Content.IE5\GF5IHVZB\eatwellplatelarge2[1].jpg"/>
          <p:cNvPicPr>
            <a:picLocks noChangeAspect="1" noChangeArrowheads="1"/>
          </p:cNvPicPr>
          <p:nvPr/>
        </p:nvPicPr>
        <p:blipFill>
          <a:blip r:embed="rId3" cstate="print"/>
          <a:srcRect/>
          <a:stretch>
            <a:fillRect/>
          </a:stretch>
        </p:blipFill>
        <p:spPr bwMode="auto">
          <a:xfrm>
            <a:off x="7519838" y="2706259"/>
            <a:ext cx="4286250" cy="3008948"/>
          </a:xfrm>
          <a:prstGeom prst="rect">
            <a:avLst/>
          </a:prstGeom>
          <a:noFill/>
        </p:spPr>
      </p:pic>
    </p:spTree>
    <p:extLst>
      <p:ext uri="{BB962C8B-B14F-4D97-AF65-F5344CB8AC3E}">
        <p14:creationId xmlns:p14="http://schemas.microsoft.com/office/powerpoint/2010/main" val="1955368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Box 2"/>
          <p:cNvSpPr txBox="1"/>
          <p:nvPr/>
        </p:nvSpPr>
        <p:spPr>
          <a:xfrm>
            <a:off x="120073" y="942109"/>
            <a:ext cx="11908529" cy="5539978"/>
          </a:xfrm>
          <a:prstGeom prst="rect">
            <a:avLst/>
          </a:prstGeom>
          <a:noFill/>
        </p:spPr>
        <p:txBody>
          <a:bodyPr wrap="square" rtlCol="0">
            <a:spAutoFit/>
          </a:bodyPr>
          <a:lstStyle/>
          <a:p>
            <a:r>
              <a:rPr lang="en-GB" sz="2000" b="1" dirty="0">
                <a:latin typeface="Century Gothic" panose="020B0502020202020204" pitchFamily="34" charset="0"/>
              </a:rPr>
              <a:t>3. Alcohol and Drugs</a:t>
            </a:r>
          </a:p>
          <a:p>
            <a:r>
              <a:rPr lang="en-GB" sz="2000" dirty="0">
                <a:latin typeface="Century Gothic" panose="020B0502020202020204" pitchFamily="34" charset="0"/>
              </a:rPr>
              <a:t>    Think about your use of mind altering substances.  </a:t>
            </a:r>
          </a:p>
          <a:p>
            <a:r>
              <a:rPr lang="en-GB" sz="2000" dirty="0">
                <a:latin typeface="Century Gothic" panose="020B0502020202020204" pitchFamily="34" charset="0"/>
              </a:rPr>
              <a:t>    Use moderately and with care for yourself.</a:t>
            </a:r>
          </a:p>
          <a:p>
            <a:endParaRPr lang="en-GB" dirty="0">
              <a:latin typeface="Century Gothic" panose="020B0502020202020204" pitchFamily="34" charset="0"/>
            </a:endParaRPr>
          </a:p>
          <a:p>
            <a:endParaRPr lang="en-GB" dirty="0">
              <a:latin typeface="Century Gothic" panose="020B0502020202020204" pitchFamily="34" charset="0"/>
            </a:endParaRPr>
          </a:p>
          <a:p>
            <a:r>
              <a:rPr lang="en-GB" sz="2000" dirty="0">
                <a:latin typeface="Century Gothic" panose="020B0502020202020204" pitchFamily="34" charset="0"/>
              </a:rPr>
              <a:t>4. </a:t>
            </a:r>
            <a:r>
              <a:rPr lang="en-GB" sz="2000" b="1" dirty="0">
                <a:latin typeface="Century Gothic" panose="020B0502020202020204" pitchFamily="34" charset="0"/>
              </a:rPr>
              <a:t>Exercise</a:t>
            </a:r>
            <a:r>
              <a:rPr lang="en-GB" sz="2000" dirty="0">
                <a:latin typeface="Century Gothic" panose="020B0502020202020204" pitchFamily="34" charset="0"/>
              </a:rPr>
              <a:t>- a regular pattern of physical exercise is an effective de-stressor.  It uses up stress hormones, reduces symptoms and releases endorphins, the brain’s happy chemicals.</a:t>
            </a:r>
          </a:p>
          <a:p>
            <a:r>
              <a:rPr lang="en-GB" sz="2000" dirty="0">
                <a:latin typeface="Century Gothic" panose="020B0502020202020204" pitchFamily="34" charset="0"/>
              </a:rPr>
              <a:t>    Think about:</a:t>
            </a:r>
          </a:p>
          <a:p>
            <a:pPr marL="285750" indent="-285750">
              <a:buFont typeface="Arial" panose="020B0604020202020204" pitchFamily="34" charset="0"/>
              <a:buChar char="•"/>
            </a:pPr>
            <a:r>
              <a:rPr lang="en-GB" sz="2000" dirty="0">
                <a:latin typeface="Century Gothic" panose="020B0502020202020204" pitchFamily="34" charset="0"/>
              </a:rPr>
              <a:t>Building exercise into your routine- walk or cycle to lectures. </a:t>
            </a:r>
          </a:p>
          <a:p>
            <a:pPr marL="285750" indent="-285750">
              <a:buFont typeface="Arial" panose="020B0604020202020204" pitchFamily="34" charset="0"/>
              <a:buChar char="•"/>
            </a:pPr>
            <a:r>
              <a:rPr lang="en-GB" sz="2000" dirty="0">
                <a:latin typeface="Century Gothic" panose="020B0502020202020204" pitchFamily="34" charset="0"/>
              </a:rPr>
              <a:t>Join a sports club. </a:t>
            </a:r>
          </a:p>
          <a:p>
            <a:pPr marL="285750" indent="-285750">
              <a:buFont typeface="Arial" panose="020B0604020202020204" pitchFamily="34" charset="0"/>
              <a:buChar char="•"/>
            </a:pPr>
            <a:r>
              <a:rPr lang="en-GB" sz="2000" dirty="0">
                <a:latin typeface="Century Gothic" panose="020B0502020202020204" pitchFamily="34" charset="0"/>
              </a:rPr>
              <a:t>Go to the gym with friends. </a:t>
            </a:r>
          </a:p>
          <a:p>
            <a:pPr marL="285750" indent="-285750">
              <a:buFont typeface="Arial" panose="020B0604020202020204" pitchFamily="34" charset="0"/>
              <a:buChar char="•"/>
            </a:pPr>
            <a:r>
              <a:rPr lang="en-GB" sz="2000" dirty="0">
                <a:latin typeface="Century Gothic" panose="020B0502020202020204" pitchFamily="34" charset="0"/>
              </a:rPr>
              <a:t>Go to an exercise class. </a:t>
            </a:r>
          </a:p>
          <a:p>
            <a:pPr marL="285750" indent="-285750"/>
            <a:endParaRPr lang="en-GB" sz="2000" dirty="0">
              <a:latin typeface="Century Gothic" panose="020B0502020202020204" pitchFamily="34" charset="0"/>
            </a:endParaRPr>
          </a:p>
          <a:p>
            <a:pPr marL="285750" indent="-285750"/>
            <a:endParaRPr lang="en-GB" sz="2000" dirty="0">
              <a:latin typeface="Century Gothic" panose="020B0502020202020204" pitchFamily="34" charset="0"/>
            </a:endParaRPr>
          </a:p>
          <a:p>
            <a:r>
              <a:rPr lang="en-GB" sz="2000" dirty="0">
                <a:solidFill>
                  <a:srgbClr val="0070C0"/>
                </a:solidFill>
                <a:latin typeface="Century Gothic" panose="020B0502020202020204" pitchFamily="34" charset="0"/>
              </a:rPr>
              <a:t>One step I can make to improve how much I exercise is…….</a:t>
            </a:r>
          </a:p>
          <a:p>
            <a:pPr marL="285750" indent="-285750">
              <a:buFont typeface="Arial" panose="020B0604020202020204" pitchFamily="34" charset="0"/>
              <a:buChar char="•"/>
            </a:pPr>
            <a:endParaRPr lang="en-GB" sz="2000" dirty="0">
              <a:latin typeface="Century Gothic" panose="020B0502020202020204" pitchFamily="34" charset="0"/>
            </a:endParaRPr>
          </a:p>
          <a:p>
            <a:r>
              <a:rPr lang="en-GB" sz="2000" dirty="0">
                <a:latin typeface="Century Gothic" panose="020B0502020202020204" pitchFamily="34" charset="0"/>
              </a:rPr>
              <a:t>    </a:t>
            </a:r>
          </a:p>
          <a:p>
            <a:endParaRPr lang="en-GB" dirty="0">
              <a:latin typeface="Century Gothic" panose="020B0502020202020204" pitchFamily="34" charset="0"/>
            </a:endParaRPr>
          </a:p>
        </p:txBody>
      </p:sp>
      <p:pic>
        <p:nvPicPr>
          <p:cNvPr id="2050" name="Picture 2" descr="C:\Users\Jill\AppData\Local\Microsoft\Windows\Temporary Internet Files\Content.IE5\GDI3VHS2\ist2_6395094-six-drinks[1].jpg"/>
          <p:cNvPicPr>
            <a:picLocks noChangeAspect="1" noChangeArrowheads="1"/>
          </p:cNvPicPr>
          <p:nvPr/>
        </p:nvPicPr>
        <p:blipFill>
          <a:blip r:embed="rId3"/>
          <a:srcRect/>
          <a:stretch>
            <a:fillRect/>
          </a:stretch>
        </p:blipFill>
        <p:spPr bwMode="auto">
          <a:xfrm>
            <a:off x="7131066" y="1135511"/>
            <a:ext cx="2533650" cy="986790"/>
          </a:xfrm>
          <a:prstGeom prst="rect">
            <a:avLst/>
          </a:prstGeom>
          <a:noFill/>
        </p:spPr>
      </p:pic>
      <p:pic>
        <p:nvPicPr>
          <p:cNvPr id="2064" name="Picture 16" descr="C:\Users\Jill\AppData\Local\Microsoft\Windows\Temporary Internet Files\Content.IE5\BMV5I9ZN\exercise[1].png"/>
          <p:cNvPicPr>
            <a:picLocks noChangeAspect="1" noChangeArrowheads="1"/>
          </p:cNvPicPr>
          <p:nvPr/>
        </p:nvPicPr>
        <p:blipFill>
          <a:blip r:embed="rId4"/>
          <a:srcRect/>
          <a:stretch>
            <a:fillRect/>
          </a:stretch>
        </p:blipFill>
        <p:spPr bwMode="auto">
          <a:xfrm>
            <a:off x="8554027" y="3536669"/>
            <a:ext cx="2686050" cy="1528763"/>
          </a:xfrm>
          <a:prstGeom prst="rect">
            <a:avLst/>
          </a:prstGeom>
          <a:noFill/>
        </p:spPr>
      </p:pic>
    </p:spTree>
    <p:extLst>
      <p:ext uri="{BB962C8B-B14F-4D97-AF65-F5344CB8AC3E}">
        <p14:creationId xmlns:p14="http://schemas.microsoft.com/office/powerpoint/2010/main" val="1036895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Rectangle 3"/>
          <p:cNvSpPr/>
          <p:nvPr/>
        </p:nvSpPr>
        <p:spPr>
          <a:xfrm>
            <a:off x="120073" y="1080655"/>
            <a:ext cx="11739418" cy="5201424"/>
          </a:xfrm>
          <a:prstGeom prst="rect">
            <a:avLst/>
          </a:prstGeom>
        </p:spPr>
        <p:txBody>
          <a:bodyPr wrap="square">
            <a:spAutoFit/>
          </a:bodyPr>
          <a:lstStyle/>
          <a:p>
            <a:r>
              <a:rPr lang="en-GB" sz="2000" b="1" dirty="0">
                <a:latin typeface="Century Gothic" panose="020B0502020202020204" pitchFamily="34" charset="0"/>
              </a:rPr>
              <a:t>5. A balanced life- </a:t>
            </a:r>
          </a:p>
          <a:p>
            <a:endParaRPr lang="en-GB" sz="2000" b="1" dirty="0">
              <a:latin typeface="Century Gothic" panose="020B0502020202020204" pitchFamily="34" charset="0"/>
            </a:endParaRPr>
          </a:p>
          <a:p>
            <a:r>
              <a:rPr lang="en-GB" sz="2000" dirty="0">
                <a:latin typeface="Century Gothic" panose="020B0502020202020204" pitchFamily="34" charset="0"/>
              </a:rPr>
              <a:t>Seeing friends, having fun, keeping in touch with family, maintaining interests and hobbies are all important.  They help us to replenish our energies and function effectively. </a:t>
            </a: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a:p>
            <a:r>
              <a:rPr lang="en-GB" dirty="0">
                <a:solidFill>
                  <a:srgbClr val="0070C0"/>
                </a:solidFill>
                <a:latin typeface="Century Gothic" panose="020B0502020202020204" pitchFamily="34" charset="0"/>
              </a:rPr>
              <a:t>One step I can make towards having a more balanced life is………</a:t>
            </a:r>
          </a:p>
          <a:p>
            <a:endParaRPr lang="en-GB" dirty="0">
              <a:latin typeface="Century Gothic" panose="020B0502020202020204" pitchFamily="34" charset="0"/>
            </a:endParaRPr>
          </a:p>
          <a:p>
            <a:endParaRPr lang="en-GB" dirty="0">
              <a:latin typeface="Century Gothic" panose="020B0502020202020204" pitchFamily="34" charset="0"/>
            </a:endParaRPr>
          </a:p>
        </p:txBody>
      </p:sp>
      <p:pic>
        <p:nvPicPr>
          <p:cNvPr id="3096" name="Picture 24" descr="C:\Users\Jill\AppData\Local\Microsoft\Windows\Temporary Internet Files\Content.IE5\MURBBS5N\fun-day-clip-art[1].gif"/>
          <p:cNvPicPr>
            <a:picLocks noChangeAspect="1" noChangeArrowheads="1"/>
          </p:cNvPicPr>
          <p:nvPr/>
        </p:nvPicPr>
        <p:blipFill>
          <a:blip r:embed="rId3"/>
          <a:srcRect/>
          <a:stretch>
            <a:fillRect/>
          </a:stretch>
        </p:blipFill>
        <p:spPr bwMode="auto">
          <a:xfrm>
            <a:off x="837046" y="2442592"/>
            <a:ext cx="2286000" cy="2266950"/>
          </a:xfrm>
          <a:prstGeom prst="rect">
            <a:avLst/>
          </a:prstGeom>
          <a:noFill/>
        </p:spPr>
      </p:pic>
      <p:pic>
        <p:nvPicPr>
          <p:cNvPr id="3097" name="Picture 25" descr="C:\Users\Jill\AppData\Local\Microsoft\Windows\Temporary Internet Files\Content.IE5\GDI3VHS2\Family_n_friends_clip_art[1].png"/>
          <p:cNvPicPr>
            <a:picLocks noChangeAspect="1" noChangeArrowheads="1"/>
          </p:cNvPicPr>
          <p:nvPr/>
        </p:nvPicPr>
        <p:blipFill>
          <a:blip r:embed="rId4" cstate="print"/>
          <a:srcRect/>
          <a:stretch>
            <a:fillRect/>
          </a:stretch>
        </p:blipFill>
        <p:spPr bwMode="auto">
          <a:xfrm>
            <a:off x="4015131" y="2725595"/>
            <a:ext cx="3671927" cy="1642127"/>
          </a:xfrm>
          <a:prstGeom prst="rect">
            <a:avLst/>
          </a:prstGeom>
          <a:noFill/>
        </p:spPr>
      </p:pic>
      <p:pic>
        <p:nvPicPr>
          <p:cNvPr id="3098" name="Picture 26" descr="C:\Users\Jill\AppData\Local\Microsoft\Windows\Temporary Internet Files\Content.IE5\BMV5I9ZN\balance-crop-300x255[1].jpg"/>
          <p:cNvPicPr>
            <a:picLocks noChangeAspect="1" noChangeArrowheads="1"/>
          </p:cNvPicPr>
          <p:nvPr/>
        </p:nvPicPr>
        <p:blipFill>
          <a:blip r:embed="rId5"/>
          <a:srcRect/>
          <a:stretch>
            <a:fillRect/>
          </a:stretch>
        </p:blipFill>
        <p:spPr bwMode="auto">
          <a:xfrm>
            <a:off x="8620424" y="2630205"/>
            <a:ext cx="2286000" cy="1943100"/>
          </a:xfrm>
          <a:prstGeom prst="rect">
            <a:avLst/>
          </a:prstGeom>
          <a:noFill/>
        </p:spPr>
      </p:pic>
    </p:spTree>
    <p:extLst>
      <p:ext uri="{BB962C8B-B14F-4D97-AF65-F5344CB8AC3E}">
        <p14:creationId xmlns:p14="http://schemas.microsoft.com/office/powerpoint/2010/main" val="872445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953" y="2183590"/>
            <a:ext cx="4750689" cy="2784158"/>
          </a:xfrm>
          <a:prstGeom prst="rect">
            <a:avLst/>
          </a:prstGeom>
        </p:spPr>
      </p:pic>
      <p:sp>
        <p:nvSpPr>
          <p:cNvPr id="4" name="TextBox 3"/>
          <p:cNvSpPr txBox="1"/>
          <p:nvPr/>
        </p:nvSpPr>
        <p:spPr>
          <a:xfrm>
            <a:off x="184727" y="877456"/>
            <a:ext cx="6612000" cy="5324535"/>
          </a:xfrm>
          <a:prstGeom prst="rect">
            <a:avLst/>
          </a:prstGeom>
          <a:noFill/>
        </p:spPr>
        <p:txBody>
          <a:bodyPr wrap="square" rtlCol="0">
            <a:spAutoFit/>
          </a:bodyPr>
          <a:lstStyle/>
          <a:p>
            <a:r>
              <a:rPr lang="en-GB" sz="2400" b="1" dirty="0">
                <a:latin typeface="Century Gothic" panose="020B0502020202020204" pitchFamily="34" charset="0"/>
              </a:rPr>
              <a:t>Reduce the Pressure we put on ourselves</a:t>
            </a:r>
          </a:p>
          <a:p>
            <a:endParaRPr lang="en-GB" dirty="0">
              <a:latin typeface="Century Gothic" panose="020B0502020202020204" pitchFamily="34" charset="0"/>
            </a:endParaRPr>
          </a:p>
          <a:p>
            <a:r>
              <a:rPr lang="en-GB" sz="2000" dirty="0">
                <a:latin typeface="Century Gothic" panose="020B0502020202020204" pitchFamily="34" charset="0"/>
              </a:rPr>
              <a:t>Pressure can be:</a:t>
            </a:r>
          </a:p>
          <a:p>
            <a:r>
              <a:rPr lang="en-GB" sz="2000" dirty="0">
                <a:latin typeface="Century Gothic" panose="020B0502020202020204" pitchFamily="34" charset="0"/>
              </a:rPr>
              <a:t>External - exams, deadlines, financial worries, </a:t>
            </a:r>
          </a:p>
          <a:p>
            <a:r>
              <a:rPr lang="en-GB" sz="2000" dirty="0">
                <a:latin typeface="Century Gothic" panose="020B0502020202020204" pitchFamily="34" charset="0"/>
              </a:rPr>
              <a:t>others expectations.</a:t>
            </a:r>
          </a:p>
          <a:p>
            <a:r>
              <a:rPr lang="en-GB" sz="2000" dirty="0">
                <a:latin typeface="Century Gothic" panose="020B0502020202020204" pitchFamily="34" charset="0"/>
              </a:rPr>
              <a:t>Internal - perfectionism,  self criticism, </a:t>
            </a:r>
          </a:p>
          <a:p>
            <a:r>
              <a:rPr lang="en-GB" sz="2000" dirty="0">
                <a:latin typeface="Century Gothic" panose="020B0502020202020204" pitchFamily="34" charset="0"/>
              </a:rPr>
              <a:t>anxious thinking.</a:t>
            </a:r>
          </a:p>
          <a:p>
            <a:endParaRPr lang="en-GB" sz="2000" dirty="0">
              <a:latin typeface="Century Gothic" panose="020B0502020202020204" pitchFamily="34" charset="0"/>
            </a:endParaRPr>
          </a:p>
          <a:p>
            <a:r>
              <a:rPr lang="en-GB" sz="2000" dirty="0">
                <a:latin typeface="Century Gothic" panose="020B0502020202020204" pitchFamily="34" charset="0"/>
              </a:rPr>
              <a:t>To reduce internal pressure we can:</a:t>
            </a:r>
          </a:p>
          <a:p>
            <a:pPr marL="285750" indent="-285750">
              <a:buFont typeface="Arial" panose="020B0604020202020204" pitchFamily="34" charset="0"/>
              <a:buChar char="•"/>
            </a:pPr>
            <a:r>
              <a:rPr lang="en-GB" sz="2000" dirty="0">
                <a:latin typeface="Century Gothic" panose="020B0502020202020204" pitchFamily="34" charset="0"/>
              </a:rPr>
              <a:t>Develop ways of encouraging ourselves.</a:t>
            </a:r>
          </a:p>
          <a:p>
            <a:pPr marL="285750" indent="-285750">
              <a:buFont typeface="Arial" panose="020B0604020202020204" pitchFamily="34" charset="0"/>
              <a:buChar char="•"/>
            </a:pPr>
            <a:r>
              <a:rPr lang="en-GB" sz="2000" dirty="0">
                <a:latin typeface="Century Gothic" panose="020B0502020202020204" pitchFamily="34" charset="0"/>
              </a:rPr>
              <a:t>Aim to do OUR best not be THE best.</a:t>
            </a:r>
          </a:p>
          <a:p>
            <a:pPr marL="285750" indent="-285750">
              <a:buFont typeface="Arial" panose="020B0604020202020204" pitchFamily="34" charset="0"/>
              <a:buChar char="•"/>
            </a:pPr>
            <a:r>
              <a:rPr lang="en-GB" sz="2000" dirty="0">
                <a:latin typeface="Century Gothic" panose="020B0502020202020204" pitchFamily="34" charset="0"/>
              </a:rPr>
              <a:t>Allow ourselves to make mistakes.</a:t>
            </a:r>
          </a:p>
          <a:p>
            <a:pPr marL="285750" indent="-285750">
              <a:buFont typeface="Arial" panose="020B0604020202020204" pitchFamily="34" charset="0"/>
              <a:buChar char="•"/>
            </a:pPr>
            <a:r>
              <a:rPr lang="en-GB" sz="2000" dirty="0">
                <a:latin typeface="Century Gothic" panose="020B0502020202020204" pitchFamily="34" charset="0"/>
              </a:rPr>
              <a:t>Watch out for ‘What if’ thinking.</a:t>
            </a:r>
          </a:p>
          <a:p>
            <a:endParaRPr lang="en-GB" sz="2000" dirty="0">
              <a:latin typeface="Century Gothic" panose="020B0502020202020204" pitchFamily="34" charset="0"/>
            </a:endParaRPr>
          </a:p>
          <a:p>
            <a:r>
              <a:rPr lang="en-GB" sz="2000" dirty="0">
                <a:solidFill>
                  <a:srgbClr val="0070C0"/>
                </a:solidFill>
                <a:latin typeface="Century Gothic" panose="020B0502020202020204" pitchFamily="34" charset="0"/>
              </a:rPr>
              <a:t>Be kind and supportive towards ourselves</a:t>
            </a:r>
          </a:p>
          <a:p>
            <a:pPr marL="285750" indent="-285750">
              <a:buFont typeface="Arial" panose="020B0604020202020204" pitchFamily="34" charset="0"/>
              <a:buChar char="•"/>
            </a:pPr>
            <a:endParaRPr lang="en-GB" sz="2000" dirty="0">
              <a:latin typeface="Century Gothic" panose="020B0502020202020204" pitchFamily="34" charset="0"/>
            </a:endParaRPr>
          </a:p>
          <a:p>
            <a:pPr marL="285750" indent="-285750">
              <a:buFont typeface="Arial" panose="020B0604020202020204" pitchFamily="34" charset="0"/>
              <a:buChar char="•"/>
            </a:pPr>
            <a:endParaRPr lang="en-GB" dirty="0">
              <a:latin typeface="Century Gothic" panose="020B0502020202020204" pitchFamily="34" charset="0"/>
            </a:endParaRPr>
          </a:p>
        </p:txBody>
      </p:sp>
    </p:spTree>
    <p:extLst>
      <p:ext uri="{BB962C8B-B14F-4D97-AF65-F5344CB8AC3E}">
        <p14:creationId xmlns:p14="http://schemas.microsoft.com/office/powerpoint/2010/main" val="3905204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4" name="Picture 2" descr="Powerpoi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p:cNvSpPr txBox="1"/>
          <p:nvPr/>
        </p:nvSpPr>
        <p:spPr>
          <a:xfrm>
            <a:off x="838199" y="886691"/>
            <a:ext cx="10313709" cy="5262979"/>
          </a:xfrm>
          <a:prstGeom prst="rect">
            <a:avLst/>
          </a:prstGeom>
          <a:noFill/>
        </p:spPr>
        <p:txBody>
          <a:bodyPr wrap="square" rtlCol="0">
            <a:spAutoFit/>
          </a:bodyPr>
          <a:lstStyle/>
          <a:p>
            <a:pPr algn="ctr"/>
            <a:r>
              <a:rPr lang="en-GB" sz="3600" b="1" dirty="0">
                <a:latin typeface="Century Gothic" panose="020B0502020202020204" pitchFamily="34" charset="0"/>
              </a:rPr>
              <a:t>What is stress?</a:t>
            </a:r>
          </a:p>
          <a:p>
            <a:endParaRPr lang="en-GB" dirty="0">
              <a:latin typeface="Century Gothic" panose="020B0502020202020204" pitchFamily="34" charset="0"/>
            </a:endParaRPr>
          </a:p>
          <a:p>
            <a:r>
              <a:rPr lang="en-GB" sz="2800" dirty="0">
                <a:latin typeface="Century Gothic" panose="020B0502020202020204" pitchFamily="34" charset="0"/>
              </a:rPr>
              <a:t>Stress is the feeling of being under too much mental or emotional pressure.</a:t>
            </a:r>
          </a:p>
          <a:p>
            <a:endParaRPr lang="en-GB" sz="2400" dirty="0">
              <a:latin typeface="Century Gothic" panose="020B0502020202020204" pitchFamily="34" charset="0"/>
            </a:endParaRPr>
          </a:p>
          <a:p>
            <a:endParaRPr lang="en-GB" sz="2400" dirty="0">
              <a:latin typeface="Century Gothic" panose="020B0502020202020204" pitchFamily="34" charset="0"/>
            </a:endParaRPr>
          </a:p>
          <a:p>
            <a:endParaRPr lang="en-GB" sz="2400" dirty="0">
              <a:latin typeface="Century Gothic" panose="020B0502020202020204" pitchFamily="34" charset="0"/>
            </a:endParaRPr>
          </a:p>
          <a:p>
            <a:endParaRPr lang="en-GB" sz="2400" dirty="0">
              <a:latin typeface="Century Gothic" panose="020B0502020202020204" pitchFamily="34" charset="0"/>
            </a:endParaRPr>
          </a:p>
          <a:p>
            <a:endParaRPr lang="en-GB" sz="2400" dirty="0">
              <a:latin typeface="Century Gothic" panose="020B0502020202020204" pitchFamily="34" charset="0"/>
            </a:endParaRPr>
          </a:p>
          <a:p>
            <a:r>
              <a:rPr lang="en-GB" sz="2800" dirty="0">
                <a:latin typeface="Century Gothic" panose="020B0502020202020204" pitchFamily="34" charset="0"/>
              </a:rPr>
              <a:t>Pressure turns into stress when you feel unable to cope.</a:t>
            </a:r>
          </a:p>
          <a:p>
            <a:endParaRPr lang="en-GB" sz="2400" dirty="0">
              <a:latin typeface="Century Gothic" panose="020B0502020202020204" pitchFamily="34" charset="0"/>
            </a:endParaRPr>
          </a:p>
          <a:p>
            <a:r>
              <a:rPr lang="en-GB" sz="1400" dirty="0">
                <a:latin typeface="Century Gothic" panose="020B0502020202020204" pitchFamily="34" charset="0"/>
              </a:rPr>
              <a:t>(From NHS website)</a:t>
            </a:r>
          </a:p>
          <a:p>
            <a:endParaRPr lang="en-GB" dirty="0">
              <a:latin typeface="Century Gothic" panose="020B0502020202020204" pitchFamily="34" charset="0"/>
            </a:endParaRPr>
          </a:p>
          <a:p>
            <a:endParaRPr lang="en-GB" dirty="0">
              <a:latin typeface="Century Gothic" panose="020B0502020202020204" pitchFamily="34" charset="0"/>
            </a:endParaRPr>
          </a:p>
        </p:txBody>
      </p:sp>
      <p:pic>
        <p:nvPicPr>
          <p:cNvPr id="2054" name="Picture 6" descr="C:\Users\Jill\AppData\Local\Microsoft\Windows\Temporary Internet Files\Content.IE5\GDI3VHS2\9747-3d-illustration-of-a-person-being-crushed-in-a-vice-pv[1].jpg"/>
          <p:cNvPicPr>
            <a:picLocks noChangeAspect="1" noChangeArrowheads="1"/>
          </p:cNvPicPr>
          <p:nvPr/>
        </p:nvPicPr>
        <p:blipFill>
          <a:blip r:embed="rId5" cstate="print"/>
          <a:srcRect/>
          <a:stretch>
            <a:fillRect/>
          </a:stretch>
        </p:blipFill>
        <p:spPr bwMode="auto">
          <a:xfrm>
            <a:off x="4672957" y="2403120"/>
            <a:ext cx="2043989" cy="2043989"/>
          </a:xfrm>
          <a:prstGeom prst="rect">
            <a:avLst/>
          </a:prstGeom>
          <a:noFill/>
        </p:spPr>
      </p:pic>
      <p:pic>
        <p:nvPicPr>
          <p:cNvPr id="6" name="Audio 5">
            <a:hlinkClick r:id="" action="ppaction://media"/>
            <a:extLst>
              <a:ext uri="{FF2B5EF4-FFF2-40B4-BE49-F238E27FC236}">
                <a16:creationId xmlns:a16="http://schemas.microsoft.com/office/drawing/2014/main" id="{018E0940-DF94-4172-9D37-21ED461649C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789529329"/>
      </p:ext>
    </p:extLst>
  </p:cSld>
  <p:clrMapOvr>
    <a:masterClrMapping/>
  </p:clrMapOvr>
  <mc:AlternateContent xmlns:mc="http://schemas.openxmlformats.org/markup-compatibility/2006">
    <mc:Choice xmlns:p14="http://schemas.microsoft.com/office/powerpoint/2010/main" Requires="p14">
      <p:transition spd="slow" p14:dur="2000" advTm="11461"/>
    </mc:Choice>
    <mc:Fallback>
      <p:transition spd="slow" advTm="114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Box 2"/>
          <p:cNvSpPr txBox="1"/>
          <p:nvPr/>
        </p:nvSpPr>
        <p:spPr>
          <a:xfrm>
            <a:off x="1894788" y="1781666"/>
            <a:ext cx="307279" cy="633282"/>
          </a:xfrm>
          <a:prstGeom prst="rect">
            <a:avLst/>
          </a:prstGeom>
          <a:noFill/>
        </p:spPr>
        <p:txBody>
          <a:bodyPr wrap="square" rtlCol="0">
            <a:spAutoFit/>
          </a:bodyPr>
          <a:lstStyle/>
          <a:p>
            <a:endParaRPr lang="en-GB" dirty="0"/>
          </a:p>
        </p:txBody>
      </p:sp>
      <p:sp>
        <p:nvSpPr>
          <p:cNvPr id="4" name="TextBox 3"/>
          <p:cNvSpPr txBox="1"/>
          <p:nvPr/>
        </p:nvSpPr>
        <p:spPr>
          <a:xfrm>
            <a:off x="221673" y="951345"/>
            <a:ext cx="11739418" cy="5201424"/>
          </a:xfrm>
          <a:prstGeom prst="rect">
            <a:avLst/>
          </a:prstGeom>
          <a:noFill/>
        </p:spPr>
        <p:txBody>
          <a:bodyPr wrap="square" rtlCol="0">
            <a:spAutoFit/>
          </a:bodyPr>
          <a:lstStyle/>
          <a:p>
            <a:r>
              <a:rPr lang="en-GB" sz="2800" b="1" dirty="0">
                <a:latin typeface="Century Gothic" panose="020B0502020202020204" pitchFamily="34" charset="0"/>
              </a:rPr>
              <a:t>Develop a good support system</a:t>
            </a:r>
          </a:p>
          <a:p>
            <a:endParaRPr lang="en-GB" sz="2400" b="1" dirty="0">
              <a:latin typeface="Century Gothic" panose="020B0502020202020204" pitchFamily="34" charset="0"/>
            </a:endParaRPr>
          </a:p>
          <a:p>
            <a:r>
              <a:rPr lang="en-GB" sz="2000" dirty="0">
                <a:latin typeface="Century Gothic" panose="020B0502020202020204" pitchFamily="34" charset="0"/>
              </a:rPr>
              <a:t>Having strong connections with others and experiencing their care and support helps to  prevent chronic and overwhelming stress and to alleviate stressful episodes. </a:t>
            </a:r>
          </a:p>
          <a:p>
            <a:endParaRPr lang="en-GB" sz="2000" dirty="0">
              <a:latin typeface="Century Gothic" panose="020B0502020202020204" pitchFamily="34" charset="0"/>
            </a:endParaRPr>
          </a:p>
          <a:p>
            <a:endParaRPr lang="en-GB" sz="2000" dirty="0">
              <a:latin typeface="Century Gothic" panose="020B0502020202020204" pitchFamily="34" charset="0"/>
            </a:endParaRPr>
          </a:p>
          <a:p>
            <a:endParaRPr lang="en-GB" sz="2000" dirty="0">
              <a:latin typeface="Century Gothic" panose="020B0502020202020204" pitchFamily="34" charset="0"/>
            </a:endParaRPr>
          </a:p>
          <a:p>
            <a:endParaRPr lang="en-GB" sz="2000" dirty="0">
              <a:latin typeface="Century Gothic" panose="020B0502020202020204" pitchFamily="34" charset="0"/>
            </a:endParaRPr>
          </a:p>
          <a:p>
            <a:endParaRPr lang="en-GB" sz="2000" dirty="0">
              <a:latin typeface="Century Gothic" panose="020B0502020202020204" pitchFamily="34" charset="0"/>
            </a:endParaRPr>
          </a:p>
          <a:p>
            <a:r>
              <a:rPr lang="en-GB" sz="2000" dirty="0">
                <a:latin typeface="Century Gothic" panose="020B0502020202020204" pitchFamily="34" charset="0"/>
              </a:rPr>
              <a:t>Think about: </a:t>
            </a:r>
          </a:p>
          <a:p>
            <a:pPr marL="285750" indent="-285750">
              <a:buFont typeface="Wingdings" pitchFamily="2" charset="2"/>
              <a:buChar char="§"/>
            </a:pPr>
            <a:r>
              <a:rPr lang="en-GB" sz="2000" dirty="0">
                <a:latin typeface="Century Gothic" panose="020B0502020202020204" pitchFamily="34" charset="0"/>
              </a:rPr>
              <a:t>Asking for help and support when you need it from:</a:t>
            </a:r>
          </a:p>
          <a:p>
            <a:r>
              <a:rPr lang="en-GB" sz="2000" dirty="0">
                <a:latin typeface="Century Gothic" panose="020B0502020202020204" pitchFamily="34" charset="0"/>
              </a:rPr>
              <a:t>     Friends and family; </a:t>
            </a:r>
          </a:p>
          <a:p>
            <a:r>
              <a:rPr lang="en-GB" sz="2000" dirty="0">
                <a:latin typeface="Century Gothic" panose="020B0502020202020204" pitchFamily="34" charset="0"/>
              </a:rPr>
              <a:t>     Tutors, Student Services, Study Skills, other University services; </a:t>
            </a:r>
          </a:p>
          <a:p>
            <a:r>
              <a:rPr lang="en-GB" sz="2000" dirty="0">
                <a:latin typeface="Century Gothic" panose="020B0502020202020204" pitchFamily="34" charset="0"/>
              </a:rPr>
              <a:t>     Local services-GP.</a:t>
            </a:r>
          </a:p>
          <a:p>
            <a:pPr marL="342900" indent="-342900">
              <a:buFont typeface="Wingdings" pitchFamily="2" charset="2"/>
              <a:buChar char="§"/>
            </a:pPr>
            <a:r>
              <a:rPr lang="en-GB" sz="2000" dirty="0">
                <a:latin typeface="Century Gothic" panose="020B0502020202020204" pitchFamily="34" charset="0"/>
              </a:rPr>
              <a:t>Making sure to spend time with people close to you even when time is short. </a:t>
            </a:r>
          </a:p>
          <a:p>
            <a:pPr marL="342900" indent="-342900"/>
            <a:endParaRPr lang="en-GB" sz="2000" dirty="0">
              <a:latin typeface="Century Gothic" panose="020B0502020202020204" pitchFamily="34" charset="0"/>
            </a:endParaRPr>
          </a:p>
        </p:txBody>
      </p:sp>
      <p:pic>
        <p:nvPicPr>
          <p:cNvPr id="4103" name="Picture 7" descr="C:\Users\Jill\AppData\Local\Microsoft\Windows\Temporary Internet Files\Content.IE5\Y7X7MPM1\Help.Support.Advice.Guidance.Assistance[2].jpg"/>
          <p:cNvPicPr>
            <a:picLocks noChangeAspect="1" noChangeArrowheads="1"/>
          </p:cNvPicPr>
          <p:nvPr/>
        </p:nvPicPr>
        <p:blipFill>
          <a:blip r:embed="rId3"/>
          <a:srcRect/>
          <a:stretch>
            <a:fillRect/>
          </a:stretch>
        </p:blipFill>
        <p:spPr bwMode="auto">
          <a:xfrm>
            <a:off x="8551162" y="3389188"/>
            <a:ext cx="2628900" cy="1577340"/>
          </a:xfrm>
          <a:prstGeom prst="rect">
            <a:avLst/>
          </a:prstGeom>
          <a:noFill/>
        </p:spPr>
      </p:pic>
      <p:pic>
        <p:nvPicPr>
          <p:cNvPr id="4105" name="Picture 9" descr="C:\Users\Jill\AppData\Local\Microsoft\Windows\Temporary Internet Files\Content.IE5\NQ1MJ55T\connections[1].png"/>
          <p:cNvPicPr>
            <a:picLocks noChangeAspect="1" noChangeArrowheads="1"/>
          </p:cNvPicPr>
          <p:nvPr/>
        </p:nvPicPr>
        <p:blipFill>
          <a:blip r:embed="rId4"/>
          <a:srcRect/>
          <a:stretch>
            <a:fillRect/>
          </a:stretch>
        </p:blipFill>
        <p:spPr bwMode="auto">
          <a:xfrm>
            <a:off x="2694960" y="2379684"/>
            <a:ext cx="2552381" cy="1616508"/>
          </a:xfrm>
          <a:prstGeom prst="rect">
            <a:avLst/>
          </a:prstGeom>
          <a:noFill/>
        </p:spPr>
      </p:pic>
    </p:spTree>
    <p:extLst>
      <p:ext uri="{BB962C8B-B14F-4D97-AF65-F5344CB8AC3E}">
        <p14:creationId xmlns:p14="http://schemas.microsoft.com/office/powerpoint/2010/main" val="46432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414"/>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Box 2"/>
          <p:cNvSpPr txBox="1"/>
          <p:nvPr/>
        </p:nvSpPr>
        <p:spPr>
          <a:xfrm>
            <a:off x="339365" y="868219"/>
            <a:ext cx="11566308" cy="5075276"/>
          </a:xfrm>
          <a:prstGeom prst="rect">
            <a:avLst/>
          </a:prstGeom>
          <a:noFill/>
        </p:spPr>
        <p:txBody>
          <a:bodyPr wrap="square" rtlCol="0">
            <a:spAutoFit/>
          </a:bodyPr>
          <a:lstStyle/>
          <a:p>
            <a:r>
              <a:rPr lang="en-GB" sz="2000" b="1" dirty="0">
                <a:latin typeface="Century Gothic" panose="020B0502020202020204" pitchFamily="34" charset="0"/>
              </a:rPr>
              <a:t>Improve your planning and organisation</a:t>
            </a:r>
          </a:p>
          <a:p>
            <a:endParaRPr lang="en-GB" b="1" dirty="0">
              <a:latin typeface="Century Gothic" panose="020B0502020202020204" pitchFamily="34" charset="0"/>
            </a:endParaRPr>
          </a:p>
          <a:p>
            <a:r>
              <a:rPr lang="en-GB" sz="2000" dirty="0">
                <a:latin typeface="Century Gothic" panose="020B0502020202020204" pitchFamily="34" charset="0"/>
              </a:rPr>
              <a:t>Aim to work effectively and use time efficiently-quality not quantity.</a:t>
            </a:r>
          </a:p>
          <a:p>
            <a:endParaRPr lang="en-GB" sz="2000" dirty="0">
              <a:latin typeface="Century Gothic" panose="020B0502020202020204" pitchFamily="34" charset="0"/>
            </a:endParaRPr>
          </a:p>
          <a:p>
            <a:r>
              <a:rPr lang="en-GB" sz="2000" dirty="0">
                <a:latin typeface="Century Gothic" panose="020B0502020202020204" pitchFamily="34" charset="0"/>
              </a:rPr>
              <a:t>Consider;</a:t>
            </a:r>
          </a:p>
          <a:p>
            <a:pPr marL="285750" indent="-285750">
              <a:buFont typeface="Arial" pitchFamily="34" charset="0"/>
              <a:buChar char="•"/>
            </a:pPr>
            <a:r>
              <a:rPr lang="en-GB" sz="2000" dirty="0">
                <a:latin typeface="Century Gothic" panose="020B0502020202020204" pitchFamily="34" charset="0"/>
              </a:rPr>
              <a:t>List and rate your tasks in order of importance.</a:t>
            </a:r>
          </a:p>
          <a:p>
            <a:pPr marL="285750" indent="-285750">
              <a:buFont typeface="Arial" pitchFamily="34" charset="0"/>
              <a:buChar char="•"/>
            </a:pPr>
            <a:r>
              <a:rPr lang="en-GB" sz="2000" dirty="0">
                <a:latin typeface="Century Gothic" panose="020B0502020202020204" pitchFamily="34" charset="0"/>
              </a:rPr>
              <a:t>Make a timetable - allocate time to tasks reflecting their value -</a:t>
            </a:r>
          </a:p>
          <a:p>
            <a:pPr marL="285750" indent="-285750"/>
            <a:r>
              <a:rPr lang="en-GB" sz="2000" dirty="0">
                <a:latin typeface="Century Gothic" panose="020B0502020202020204" pitchFamily="34" charset="0"/>
              </a:rPr>
              <a:t>    don’t get bogged down on small things. </a:t>
            </a:r>
          </a:p>
          <a:p>
            <a:pPr marL="285750" indent="-285750">
              <a:buFont typeface="Arial" pitchFamily="34" charset="0"/>
              <a:buChar char="•"/>
            </a:pPr>
            <a:r>
              <a:rPr lang="en-GB" sz="2000" dirty="0">
                <a:latin typeface="Century Gothic" panose="020B0502020202020204" pitchFamily="34" charset="0"/>
              </a:rPr>
              <a:t>Know what is your best time of day - do hardest tasks then.</a:t>
            </a:r>
          </a:p>
          <a:p>
            <a:pPr marL="285750" indent="-285750">
              <a:buFont typeface="Arial" pitchFamily="34" charset="0"/>
              <a:buChar char="•"/>
            </a:pPr>
            <a:r>
              <a:rPr lang="en-GB" sz="2000" dirty="0">
                <a:latin typeface="Century Gothic" panose="020B0502020202020204" pitchFamily="34" charset="0"/>
              </a:rPr>
              <a:t>Do routine tasks when you have less energy e.g. filing, organising notes.</a:t>
            </a:r>
          </a:p>
          <a:p>
            <a:pPr marL="285750" indent="-285750">
              <a:buFont typeface="Arial" pitchFamily="34" charset="0"/>
              <a:buChar char="•"/>
            </a:pPr>
            <a:r>
              <a:rPr lang="en-GB" sz="2000" dirty="0">
                <a:latin typeface="Century Gothic" panose="020B0502020202020204" pitchFamily="34" charset="0"/>
              </a:rPr>
              <a:t>With assessed work play the percentage game - </a:t>
            </a:r>
          </a:p>
          <a:p>
            <a:pPr marL="285750" indent="-285750"/>
            <a:r>
              <a:rPr lang="en-GB" sz="2000" dirty="0">
                <a:latin typeface="Century Gothic" panose="020B0502020202020204" pitchFamily="34" charset="0"/>
              </a:rPr>
              <a:t>    the first 50% of marks are the easiest to get!</a:t>
            </a:r>
          </a:p>
          <a:p>
            <a:pPr marL="285750" indent="-285750">
              <a:buFont typeface="Arial" pitchFamily="34" charset="0"/>
              <a:buChar char="•"/>
            </a:pPr>
            <a:r>
              <a:rPr lang="en-GB" sz="2000" dirty="0">
                <a:latin typeface="Century Gothic" panose="020B0502020202020204" pitchFamily="34" charset="0"/>
              </a:rPr>
              <a:t>Take regular breaks - if you find you are not achieving anything take a break and come back to it refreshed.</a:t>
            </a:r>
          </a:p>
          <a:p>
            <a:pPr marL="285750" indent="-285750">
              <a:buFont typeface="Arial" pitchFamily="34" charset="0"/>
              <a:buChar char="•"/>
            </a:pPr>
            <a:r>
              <a:rPr lang="en-GB" sz="2000" dirty="0">
                <a:latin typeface="Century Gothic" panose="020B0502020202020204" pitchFamily="34" charset="0"/>
              </a:rPr>
              <a:t>Build in rewards- things to look forward to.</a:t>
            </a:r>
          </a:p>
          <a:p>
            <a:pPr marL="285750" indent="-285750"/>
            <a:endParaRPr lang="en-GB" dirty="0">
              <a:latin typeface="Century Gothic" panose="020B0502020202020204" pitchFamily="34" charset="0"/>
            </a:endParaRPr>
          </a:p>
        </p:txBody>
      </p:sp>
      <p:pic>
        <p:nvPicPr>
          <p:cNvPr id="5128" name="Picture 8" descr="C:\Users\Jill\AppData\Local\Microsoft\Windows\Temporary Internet Files\Content.IE5\Y7X7MPM1\ALV3Kns-Od22S91eSPS8wfLAB4k[1].jpg"/>
          <p:cNvPicPr>
            <a:picLocks noChangeAspect="1" noChangeArrowheads="1"/>
          </p:cNvPicPr>
          <p:nvPr/>
        </p:nvPicPr>
        <p:blipFill>
          <a:blip r:embed="rId3"/>
          <a:srcRect/>
          <a:stretch>
            <a:fillRect/>
          </a:stretch>
        </p:blipFill>
        <p:spPr bwMode="auto">
          <a:xfrm>
            <a:off x="8968810" y="1921325"/>
            <a:ext cx="2336483" cy="1252061"/>
          </a:xfrm>
          <a:prstGeom prst="rect">
            <a:avLst/>
          </a:prstGeom>
          <a:noFill/>
        </p:spPr>
      </p:pic>
    </p:spTree>
    <p:extLst>
      <p:ext uri="{BB962C8B-B14F-4D97-AF65-F5344CB8AC3E}">
        <p14:creationId xmlns:p14="http://schemas.microsoft.com/office/powerpoint/2010/main" val="1764273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41" y="0"/>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Box 3"/>
          <p:cNvSpPr txBox="1"/>
          <p:nvPr/>
        </p:nvSpPr>
        <p:spPr>
          <a:xfrm>
            <a:off x="240146" y="886692"/>
            <a:ext cx="11951854" cy="5386090"/>
          </a:xfrm>
          <a:prstGeom prst="rect">
            <a:avLst/>
          </a:prstGeom>
          <a:noFill/>
        </p:spPr>
        <p:txBody>
          <a:bodyPr wrap="square" rtlCol="0">
            <a:spAutoFit/>
          </a:bodyPr>
          <a:lstStyle/>
          <a:p>
            <a:r>
              <a:rPr lang="en-GB" sz="2400" b="1" dirty="0">
                <a:latin typeface="Century Gothic" panose="020B0502020202020204" pitchFamily="34" charset="0"/>
              </a:rPr>
              <a:t>Learn relaxation techniques</a:t>
            </a:r>
          </a:p>
          <a:p>
            <a:r>
              <a:rPr lang="en-GB" sz="2000" dirty="0">
                <a:latin typeface="Century Gothic" panose="020B0502020202020204" pitchFamily="34" charset="0"/>
              </a:rPr>
              <a:t>Relaxation is the natural answer to stress.  The relaxation response activates the Parasympathetic Nervous System, which acts to reverse the changes of the Sympathetic Nervous System (Fight/Flight Freeze) activated by stress.</a:t>
            </a:r>
          </a:p>
          <a:p>
            <a:endParaRPr lang="en-GB" sz="2000" dirty="0">
              <a:latin typeface="Century Gothic" panose="020B0502020202020204" pitchFamily="34" charset="0"/>
            </a:endParaRPr>
          </a:p>
          <a:p>
            <a:r>
              <a:rPr lang="en-GB" sz="2000" dirty="0">
                <a:latin typeface="Century Gothic" panose="020B0502020202020204" pitchFamily="34" charset="0"/>
              </a:rPr>
              <a:t>Some relaxation techniques include:</a:t>
            </a:r>
          </a:p>
          <a:p>
            <a:pPr marL="285750" indent="-285750">
              <a:buFont typeface="Arial" pitchFamily="34" charset="0"/>
              <a:buChar char="•"/>
            </a:pPr>
            <a:r>
              <a:rPr lang="en-GB" sz="2000" dirty="0">
                <a:latin typeface="Century Gothic" panose="020B0502020202020204" pitchFamily="34" charset="0"/>
              </a:rPr>
              <a:t>Breathing- when we are stressed we have a tendency to take shallow breaths, using only the top part of our chests to breathe and not our stomach muscles. </a:t>
            </a:r>
          </a:p>
          <a:p>
            <a:pPr marL="285750" indent="-285750"/>
            <a:r>
              <a:rPr lang="en-GB" sz="2000" dirty="0">
                <a:latin typeface="Century Gothic" panose="020B0502020202020204" pitchFamily="34" charset="0"/>
              </a:rPr>
              <a:t>    Learning to breathe more deeply can help us feel a lot calmer. </a:t>
            </a:r>
          </a:p>
          <a:p>
            <a:pPr marL="285750" indent="-285750"/>
            <a:r>
              <a:rPr lang="en-GB" sz="2000" dirty="0">
                <a:latin typeface="Century Gothic" panose="020B0502020202020204" pitchFamily="34" charset="0"/>
              </a:rPr>
              <a:t>    Making out-breaths longer than in-breaths is especially calming.</a:t>
            </a:r>
          </a:p>
          <a:p>
            <a:pPr marL="285750" indent="-285750">
              <a:buFont typeface="Arial" pitchFamily="34" charset="0"/>
              <a:buChar char="•"/>
            </a:pPr>
            <a:r>
              <a:rPr lang="en-GB" sz="2000" dirty="0">
                <a:latin typeface="Century Gothic" panose="020B0502020202020204" pitchFamily="34" charset="0"/>
              </a:rPr>
              <a:t>Different types of whole body relaxation – </a:t>
            </a:r>
          </a:p>
          <a:p>
            <a:pPr marL="285750" indent="-285750"/>
            <a:r>
              <a:rPr lang="en-GB" sz="2000" dirty="0">
                <a:latin typeface="Century Gothic" panose="020B0502020202020204" pitchFamily="34" charset="0"/>
              </a:rPr>
              <a:t>    Progressive muscular relaxation and using imagery to relax.</a:t>
            </a:r>
          </a:p>
          <a:p>
            <a:pPr marL="285750" indent="-285750">
              <a:buFontTx/>
              <a:buChar char="-"/>
            </a:pPr>
            <a:endParaRPr lang="en-GB" sz="2000" dirty="0">
              <a:latin typeface="Century Gothic" panose="020B0502020202020204" pitchFamily="34" charset="0"/>
            </a:endParaRPr>
          </a:p>
          <a:p>
            <a:pPr marL="285750" indent="-285750">
              <a:buFont typeface="Arial" pitchFamily="34" charset="0"/>
              <a:buChar char="•"/>
            </a:pPr>
            <a:r>
              <a:rPr lang="en-GB" sz="2000" dirty="0">
                <a:latin typeface="Century Gothic" panose="020B0502020202020204" pitchFamily="34" charset="0"/>
              </a:rPr>
              <a:t>Come and learn these techniques at our workshop - </a:t>
            </a:r>
          </a:p>
          <a:p>
            <a:pPr marL="285750" indent="-285750"/>
            <a:r>
              <a:rPr lang="en-GB" sz="2000" dirty="0">
                <a:latin typeface="Century Gothic" panose="020B0502020202020204" pitchFamily="34" charset="0"/>
              </a:rPr>
              <a:t>   ‘Ican improve my well-being and learn to relax’</a:t>
            </a:r>
          </a:p>
          <a:p>
            <a:pPr marL="285750" indent="-285750"/>
            <a:endParaRPr lang="en-GB" sz="2000" dirty="0">
              <a:latin typeface="Century Gothic" panose="020B0502020202020204" pitchFamily="34" charset="0"/>
            </a:endParaRPr>
          </a:p>
          <a:p>
            <a:endParaRPr lang="en-GB" sz="2000" dirty="0">
              <a:latin typeface="Century Gothic" panose="020B0502020202020204" pitchFamily="34" charset="0"/>
            </a:endParaRPr>
          </a:p>
        </p:txBody>
      </p:sp>
      <p:pic>
        <p:nvPicPr>
          <p:cNvPr id="6149" name="Picture 5" descr="C:\Users\Jill\AppData\Local\Microsoft\Windows\Temporary Internet Files\Content.IE5\NQ1MJ55T\79842_hawaii_beach_relax_picture[1].jpg"/>
          <p:cNvPicPr>
            <a:picLocks noChangeAspect="1" noChangeArrowheads="1"/>
          </p:cNvPicPr>
          <p:nvPr/>
        </p:nvPicPr>
        <p:blipFill>
          <a:blip r:embed="rId3"/>
          <a:srcRect/>
          <a:stretch>
            <a:fillRect/>
          </a:stretch>
        </p:blipFill>
        <p:spPr bwMode="auto">
          <a:xfrm>
            <a:off x="9395691" y="3736109"/>
            <a:ext cx="2057400" cy="2057400"/>
          </a:xfrm>
          <a:prstGeom prst="rect">
            <a:avLst/>
          </a:prstGeom>
          <a:noFill/>
        </p:spPr>
      </p:pic>
    </p:spTree>
    <p:extLst>
      <p:ext uri="{BB962C8B-B14F-4D97-AF65-F5344CB8AC3E}">
        <p14:creationId xmlns:p14="http://schemas.microsoft.com/office/powerpoint/2010/main" val="1706721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Box 2"/>
          <p:cNvSpPr txBox="1"/>
          <p:nvPr/>
        </p:nvSpPr>
        <p:spPr>
          <a:xfrm>
            <a:off x="267856" y="969818"/>
            <a:ext cx="6807200" cy="4893647"/>
          </a:xfrm>
          <a:prstGeom prst="rect">
            <a:avLst/>
          </a:prstGeom>
          <a:noFill/>
        </p:spPr>
        <p:txBody>
          <a:bodyPr wrap="square" rtlCol="0">
            <a:spAutoFit/>
          </a:bodyPr>
          <a:lstStyle/>
          <a:p>
            <a:r>
              <a:rPr lang="en-GB" sz="2800" b="1" dirty="0">
                <a:latin typeface="Century Gothic" panose="020B0502020202020204" pitchFamily="34" charset="0"/>
              </a:rPr>
              <a:t>My Personal Stress Reduction Plan:</a:t>
            </a:r>
          </a:p>
          <a:p>
            <a:endParaRPr lang="en-GB" sz="2400" b="1" dirty="0">
              <a:latin typeface="Century Gothic" panose="020B0502020202020204" pitchFamily="34" charset="0"/>
            </a:endParaRPr>
          </a:p>
          <a:p>
            <a:r>
              <a:rPr lang="en-GB" sz="2000" dirty="0">
                <a:latin typeface="Century Gothic" panose="020B0502020202020204" pitchFamily="34" charset="0"/>
              </a:rPr>
              <a:t>Where am I on the Stress curve right now?</a:t>
            </a:r>
          </a:p>
          <a:p>
            <a:endParaRPr lang="en-GB" sz="2000" dirty="0">
              <a:latin typeface="Century Gothic" panose="020B0502020202020204" pitchFamily="34" charset="0"/>
            </a:endParaRPr>
          </a:p>
          <a:p>
            <a:r>
              <a:rPr lang="en-GB" sz="2000" dirty="0">
                <a:latin typeface="Century Gothic" panose="020B0502020202020204" pitchFamily="34" charset="0"/>
              </a:rPr>
              <a:t>How can I get to where I need to be?</a:t>
            </a:r>
          </a:p>
          <a:p>
            <a:endParaRPr lang="en-GB" sz="2000" dirty="0">
              <a:latin typeface="Century Gothic" panose="020B0502020202020204" pitchFamily="34" charset="0"/>
            </a:endParaRPr>
          </a:p>
          <a:p>
            <a:endParaRPr lang="en-GB" sz="2000" dirty="0">
              <a:latin typeface="Century Gothic" panose="020B0502020202020204" pitchFamily="34" charset="0"/>
            </a:endParaRPr>
          </a:p>
          <a:p>
            <a:r>
              <a:rPr lang="en-GB" sz="2000" dirty="0">
                <a:solidFill>
                  <a:srgbClr val="0070C0"/>
                </a:solidFill>
                <a:latin typeface="Century Gothic" panose="020B0502020202020204" pitchFamily="34" charset="0"/>
              </a:rPr>
              <a:t>My first step will be……..</a:t>
            </a:r>
          </a:p>
          <a:p>
            <a:endParaRPr lang="en-GB" sz="2000" dirty="0">
              <a:solidFill>
                <a:srgbClr val="0070C0"/>
              </a:solidFill>
              <a:latin typeface="Century Gothic" panose="020B0502020202020204" pitchFamily="34" charset="0"/>
            </a:endParaRPr>
          </a:p>
          <a:p>
            <a:endParaRPr lang="en-GB" sz="2000" dirty="0">
              <a:solidFill>
                <a:srgbClr val="0070C0"/>
              </a:solidFill>
              <a:latin typeface="Century Gothic" panose="020B0502020202020204" pitchFamily="34" charset="0"/>
            </a:endParaRPr>
          </a:p>
          <a:p>
            <a:r>
              <a:rPr lang="en-GB" sz="2000" dirty="0">
                <a:solidFill>
                  <a:srgbClr val="0070C0"/>
                </a:solidFill>
                <a:latin typeface="Century Gothic" panose="020B0502020202020204" pitchFamily="34" charset="0"/>
              </a:rPr>
              <a:t>When I will do it…….</a:t>
            </a:r>
          </a:p>
          <a:p>
            <a:endParaRPr lang="en-GB" sz="2000" dirty="0">
              <a:solidFill>
                <a:srgbClr val="0070C0"/>
              </a:solidFill>
              <a:latin typeface="Century Gothic" panose="020B0502020202020204" pitchFamily="34" charset="0"/>
            </a:endParaRPr>
          </a:p>
          <a:p>
            <a:endParaRPr lang="en-GB" sz="2000" dirty="0">
              <a:solidFill>
                <a:srgbClr val="0070C0"/>
              </a:solidFill>
              <a:latin typeface="Century Gothic" panose="020B0502020202020204" pitchFamily="34" charset="0"/>
            </a:endParaRPr>
          </a:p>
          <a:p>
            <a:r>
              <a:rPr lang="en-GB" sz="2000" dirty="0">
                <a:solidFill>
                  <a:srgbClr val="0070C0"/>
                </a:solidFill>
                <a:latin typeface="Century Gothic" panose="020B0502020202020204" pitchFamily="34" charset="0"/>
              </a:rPr>
              <a:t>What support will I need to do this…………..</a:t>
            </a:r>
          </a:p>
          <a:p>
            <a:endParaRPr lang="en-GB" sz="2000" dirty="0">
              <a:latin typeface="Century Gothic" panose="020B0502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7234" y="2206438"/>
            <a:ext cx="5135880" cy="3009900"/>
          </a:xfrm>
          <a:prstGeom prst="rect">
            <a:avLst/>
          </a:prstGeom>
        </p:spPr>
      </p:pic>
    </p:spTree>
    <p:extLst>
      <p:ext uri="{BB962C8B-B14F-4D97-AF65-F5344CB8AC3E}">
        <p14:creationId xmlns:p14="http://schemas.microsoft.com/office/powerpoint/2010/main" val="4073970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Box 3"/>
          <p:cNvSpPr txBox="1"/>
          <p:nvPr/>
        </p:nvSpPr>
        <p:spPr>
          <a:xfrm>
            <a:off x="157019" y="988291"/>
            <a:ext cx="11711708" cy="6063198"/>
          </a:xfrm>
          <a:prstGeom prst="rect">
            <a:avLst/>
          </a:prstGeom>
          <a:noFill/>
        </p:spPr>
        <p:txBody>
          <a:bodyPr wrap="square" rtlCol="0">
            <a:spAutoFit/>
          </a:bodyPr>
          <a:lstStyle/>
          <a:p>
            <a:r>
              <a:rPr lang="en-GB" sz="2800" b="1" dirty="0">
                <a:latin typeface="Century Gothic" panose="020B0502020202020204" pitchFamily="34" charset="0"/>
              </a:rPr>
              <a:t>Resources available:</a:t>
            </a:r>
            <a:endParaRPr lang="en-GB" dirty="0">
              <a:latin typeface="Century Gothic" panose="020B0502020202020204" pitchFamily="34" charset="0"/>
            </a:endParaRPr>
          </a:p>
          <a:p>
            <a:pPr marL="285750" indent="-285750"/>
            <a:r>
              <a:rPr lang="en-GB" sz="2000" dirty="0">
                <a:latin typeface="Century Gothic" panose="020B0502020202020204" pitchFamily="34" charset="0"/>
              </a:rPr>
              <a:t>Use support systems available within the University -</a:t>
            </a:r>
          </a:p>
          <a:p>
            <a:pPr marL="285750" indent="-285750">
              <a:buFont typeface="Arial" panose="020B0604020202020204" pitchFamily="34" charset="0"/>
              <a:buChar char="•"/>
            </a:pPr>
            <a:r>
              <a:rPr lang="en-GB" sz="2000" dirty="0">
                <a:latin typeface="Century Gothic" panose="020B0502020202020204" pitchFamily="34" charset="0"/>
              </a:rPr>
              <a:t>Academic support - Personal tutors; Subject tutors; Dyslexia Service; Study Skills Service.</a:t>
            </a:r>
          </a:p>
          <a:p>
            <a:pPr marL="285750" indent="-285750">
              <a:buFont typeface="Arial" panose="020B0604020202020204" pitchFamily="34" charset="0"/>
              <a:buChar char="•"/>
            </a:pPr>
            <a:r>
              <a:rPr lang="en-GB" sz="2000" dirty="0">
                <a:latin typeface="Century Gothic" panose="020B0502020202020204" pitchFamily="34" charset="0"/>
              </a:rPr>
              <a:t>Student Support - Disability Services; Money Support.</a:t>
            </a:r>
          </a:p>
          <a:p>
            <a:pPr marL="285750" indent="-285750">
              <a:buFont typeface="Arial" panose="020B0604020202020204" pitchFamily="34" charset="0"/>
              <a:buChar char="•"/>
            </a:pPr>
            <a:r>
              <a:rPr lang="en-GB" sz="2000" dirty="0">
                <a:latin typeface="Century Gothic" panose="020B0502020202020204" pitchFamily="34" charset="0"/>
              </a:rPr>
              <a:t>Student Union services.</a:t>
            </a:r>
          </a:p>
          <a:p>
            <a:pPr marL="285750" indent="-285750"/>
            <a:endParaRPr lang="en-GB" sz="2000" dirty="0">
              <a:latin typeface="Century Gothic" panose="020B0502020202020204" pitchFamily="34" charset="0"/>
            </a:endParaRPr>
          </a:p>
          <a:p>
            <a:pPr marL="285750" indent="-285750"/>
            <a:endParaRPr lang="en-GB" sz="2000" dirty="0">
              <a:latin typeface="Century Gothic" panose="020B0502020202020204" pitchFamily="34" charset="0"/>
            </a:endParaRPr>
          </a:p>
          <a:p>
            <a:pPr marL="285750" indent="-285750"/>
            <a:endParaRPr lang="en-GB" sz="2000" dirty="0">
              <a:latin typeface="Century Gothic" panose="020B0502020202020204" pitchFamily="34" charset="0"/>
            </a:endParaRPr>
          </a:p>
          <a:p>
            <a:pPr marL="285750" indent="-285750"/>
            <a:endParaRPr lang="en-GB" sz="2000" dirty="0">
              <a:latin typeface="Century Gothic" panose="020B0502020202020204" pitchFamily="34" charset="0"/>
            </a:endParaRPr>
          </a:p>
          <a:p>
            <a:pPr marL="285750" indent="-285750"/>
            <a:r>
              <a:rPr lang="en-GB" sz="2000" dirty="0">
                <a:latin typeface="Century Gothic" panose="020B0502020202020204" pitchFamily="34" charset="0"/>
              </a:rPr>
              <a:t>Learn more about stress and ways to overcome it -</a:t>
            </a:r>
          </a:p>
          <a:p>
            <a:pPr marL="285750" indent="-285750">
              <a:buFont typeface="Arial" panose="020B0604020202020204" pitchFamily="34" charset="0"/>
              <a:buChar char="•"/>
            </a:pPr>
            <a:r>
              <a:rPr lang="en-GB" sz="2000" dirty="0">
                <a:latin typeface="Century Gothic" panose="020B0502020202020204" pitchFamily="34" charset="0"/>
              </a:rPr>
              <a:t>Attend Building Resilience lectures - see Counselling Service website.</a:t>
            </a:r>
          </a:p>
          <a:p>
            <a:pPr marL="285750" indent="-285750">
              <a:buFont typeface="Arial" panose="020B0604020202020204" pitchFamily="34" charset="0"/>
              <a:buChar char="•"/>
            </a:pPr>
            <a:r>
              <a:rPr lang="en-GB" sz="2000" dirty="0">
                <a:latin typeface="Century Gothic" panose="020B0502020202020204" pitchFamily="34" charset="0"/>
              </a:rPr>
              <a:t>Learn Mindfulness Meditation.</a:t>
            </a:r>
          </a:p>
          <a:p>
            <a:pPr marL="285750" indent="-285750">
              <a:buFont typeface="Arial" panose="020B0604020202020204" pitchFamily="34" charset="0"/>
              <a:buChar char="•"/>
            </a:pPr>
            <a:r>
              <a:rPr lang="en-GB" sz="2000" dirty="0">
                <a:latin typeface="Century Gothic" panose="020B0502020202020204" pitchFamily="34" charset="0"/>
              </a:rPr>
              <a:t>Look at self–help links on Counselling Service website.</a:t>
            </a:r>
          </a:p>
          <a:p>
            <a:pPr marL="285750" indent="-285750">
              <a:buFont typeface="Arial" panose="020B0604020202020204" pitchFamily="34" charset="0"/>
              <a:buChar char="•"/>
            </a:pPr>
            <a:r>
              <a:rPr lang="en-GB" sz="2000" dirty="0">
                <a:latin typeface="Century Gothic" panose="020B0502020202020204" pitchFamily="34" charset="0"/>
              </a:rPr>
              <a:t>Consult on </a:t>
            </a:r>
            <a:r>
              <a:rPr lang="en-GB" sz="2000">
                <a:latin typeface="Century Gothic" panose="020B0502020202020204" pitchFamily="34" charset="0"/>
              </a:rPr>
              <a:t>line resource.</a:t>
            </a:r>
            <a:endParaRPr lang="en-GB" sz="2000" dirty="0">
              <a:latin typeface="Century Gothic" panose="020B0502020202020204" pitchFamily="34" charset="0"/>
            </a:endParaRPr>
          </a:p>
          <a:p>
            <a:pPr marL="285750" indent="-285750">
              <a:buFont typeface="Arial" panose="020B0604020202020204" pitchFamily="34" charset="0"/>
              <a:buChar char="•"/>
            </a:pPr>
            <a:endParaRPr lang="en-GB" sz="2000" dirty="0">
              <a:latin typeface="Century Gothic" panose="020B0502020202020204" pitchFamily="34" charset="0"/>
            </a:endParaRPr>
          </a:p>
          <a:p>
            <a:r>
              <a:rPr lang="en-GB" sz="2000" dirty="0">
                <a:latin typeface="Century Gothic" panose="020B0502020202020204" pitchFamily="34" charset="0"/>
              </a:rPr>
              <a:t>This Workshop attracts BEA points</a:t>
            </a:r>
          </a:p>
          <a:p>
            <a:pPr marL="285750" indent="-285750">
              <a:buFont typeface="Arial" panose="020B0604020202020204" pitchFamily="34" charset="0"/>
              <a:buChar char="•"/>
            </a:pPr>
            <a:endParaRPr lang="en-GB" sz="2000" dirty="0">
              <a:latin typeface="Century Gothic" panose="020B0502020202020204" pitchFamily="34" charset="0"/>
            </a:endParaRPr>
          </a:p>
          <a:p>
            <a:endParaRPr lang="en-GB" sz="2000" dirty="0">
              <a:latin typeface="Century Gothic" panose="020B0502020202020204" pitchFamily="34" charset="0"/>
            </a:endParaRPr>
          </a:p>
          <a:p>
            <a:pPr marL="285750" indent="-285750"/>
            <a:endParaRPr lang="en-GB" sz="2000" dirty="0">
              <a:latin typeface="Century Gothic" panose="020B0502020202020204" pitchFamily="34" charset="0"/>
            </a:endParaRPr>
          </a:p>
        </p:txBody>
      </p:sp>
      <p:pic>
        <p:nvPicPr>
          <p:cNvPr id="7180" name="Picture 12" descr="C:\Users\Jill\AppData\Local\Microsoft\Windows\Temporary Internet Files\Content.IE5\GDI3VHS2\help[1].jpg"/>
          <p:cNvPicPr>
            <a:picLocks noChangeAspect="1" noChangeArrowheads="1"/>
          </p:cNvPicPr>
          <p:nvPr/>
        </p:nvPicPr>
        <p:blipFill>
          <a:blip r:embed="rId3"/>
          <a:srcRect/>
          <a:stretch>
            <a:fillRect/>
          </a:stretch>
        </p:blipFill>
        <p:spPr bwMode="auto">
          <a:xfrm>
            <a:off x="7909510" y="2154818"/>
            <a:ext cx="2095500" cy="2095500"/>
          </a:xfrm>
          <a:prstGeom prst="rect">
            <a:avLst/>
          </a:prstGeom>
          <a:noFill/>
        </p:spPr>
      </p:pic>
    </p:spTree>
    <p:extLst>
      <p:ext uri="{BB962C8B-B14F-4D97-AF65-F5344CB8AC3E}">
        <p14:creationId xmlns:p14="http://schemas.microsoft.com/office/powerpoint/2010/main" val="1992593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werpoi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7436"/>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872" y="1053808"/>
            <a:ext cx="8314944" cy="4798352"/>
          </a:xfrm>
          <a:prstGeom prst="rect">
            <a:avLst/>
          </a:prstGeom>
        </p:spPr>
      </p:pic>
      <p:sp>
        <p:nvSpPr>
          <p:cNvPr id="4" name="TextBox 3"/>
          <p:cNvSpPr txBox="1"/>
          <p:nvPr/>
        </p:nvSpPr>
        <p:spPr>
          <a:xfrm>
            <a:off x="9070109" y="5241303"/>
            <a:ext cx="2939639" cy="307777"/>
          </a:xfrm>
          <a:prstGeom prst="rect">
            <a:avLst/>
          </a:prstGeom>
          <a:noFill/>
        </p:spPr>
        <p:txBody>
          <a:bodyPr wrap="square" rtlCol="0">
            <a:spAutoFit/>
          </a:bodyPr>
          <a:lstStyle/>
          <a:p>
            <a:r>
              <a:rPr lang="en-GB" sz="1400" dirty="0">
                <a:latin typeface="Century Gothic" pitchFamily="34" charset="0"/>
              </a:rPr>
              <a:t> From www.projecttimes.com</a:t>
            </a:r>
          </a:p>
        </p:txBody>
      </p:sp>
      <p:sp>
        <p:nvSpPr>
          <p:cNvPr id="5" name="TextBox 4"/>
          <p:cNvSpPr txBox="1"/>
          <p:nvPr/>
        </p:nvSpPr>
        <p:spPr>
          <a:xfrm flipH="1">
            <a:off x="7802880" y="1053808"/>
            <a:ext cx="3511296" cy="338554"/>
          </a:xfrm>
          <a:prstGeom prst="rect">
            <a:avLst/>
          </a:prstGeom>
          <a:noFill/>
        </p:spPr>
        <p:txBody>
          <a:bodyPr wrap="square" rtlCol="0">
            <a:spAutoFit/>
          </a:bodyPr>
          <a:lstStyle/>
          <a:p>
            <a:r>
              <a:rPr lang="en-GB" sz="1600" dirty="0">
                <a:latin typeface="Century Gothic" pitchFamily="34" charset="0"/>
              </a:rPr>
              <a:t>Yerkes Dodson Stress Curve </a:t>
            </a:r>
          </a:p>
        </p:txBody>
      </p:sp>
      <p:pic>
        <p:nvPicPr>
          <p:cNvPr id="7" name="Audio 6">
            <a:hlinkClick r:id="" action="ppaction://media"/>
            <a:extLst>
              <a:ext uri="{FF2B5EF4-FFF2-40B4-BE49-F238E27FC236}">
                <a16:creationId xmlns:a16="http://schemas.microsoft.com/office/drawing/2014/main" id="{853331C2-9850-4224-A64A-4835D4C79C3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867080695"/>
      </p:ext>
    </p:extLst>
  </p:cSld>
  <p:clrMapOvr>
    <a:masterClrMapping/>
  </p:clrMapOvr>
  <mc:AlternateContent xmlns:mc="http://schemas.openxmlformats.org/markup-compatibility/2006">
    <mc:Choice xmlns:p14="http://schemas.microsoft.com/office/powerpoint/2010/main" Requires="p14">
      <p:transition spd="slow" p14:dur="2000" advTm="40522"/>
    </mc:Choice>
    <mc:Fallback>
      <p:transition spd="slow" advTm="405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werpoi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2" name="TextBox 21"/>
          <p:cNvSpPr txBox="1"/>
          <p:nvPr/>
        </p:nvSpPr>
        <p:spPr>
          <a:xfrm>
            <a:off x="212435" y="951346"/>
            <a:ext cx="11508510" cy="4985980"/>
          </a:xfrm>
          <a:prstGeom prst="rect">
            <a:avLst/>
          </a:prstGeom>
          <a:noFill/>
        </p:spPr>
        <p:txBody>
          <a:bodyPr wrap="square" rtlCol="0">
            <a:spAutoFit/>
          </a:bodyPr>
          <a:lstStyle/>
          <a:p>
            <a:pPr algn="ctr"/>
            <a:r>
              <a:rPr lang="en-GB" sz="3600" b="1" dirty="0">
                <a:latin typeface="Century Gothic" panose="020B0502020202020204" pitchFamily="34" charset="0"/>
              </a:rPr>
              <a:t>What causes stress?</a:t>
            </a:r>
          </a:p>
          <a:p>
            <a:endParaRPr lang="en-GB" dirty="0">
              <a:latin typeface="Century Gothic" panose="020B0502020202020204" pitchFamily="34" charset="0"/>
            </a:endParaRPr>
          </a:p>
          <a:p>
            <a:r>
              <a:rPr lang="en-GB" sz="2400" dirty="0">
                <a:latin typeface="Century Gothic" panose="020B0502020202020204" pitchFamily="34" charset="0"/>
              </a:rPr>
              <a:t>Increased stress is often associated with:</a:t>
            </a:r>
          </a:p>
          <a:p>
            <a:endParaRPr lang="en-GB" sz="2400" dirty="0">
              <a:latin typeface="Century Gothic" panose="020B0502020202020204" pitchFamily="34" charset="0"/>
            </a:endParaRPr>
          </a:p>
          <a:p>
            <a:pPr>
              <a:buFont typeface="Arial" pitchFamily="34" charset="0"/>
              <a:buChar char="•"/>
            </a:pPr>
            <a:r>
              <a:rPr lang="en-GB" sz="2400" dirty="0">
                <a:latin typeface="Century Gothic" panose="020B0502020202020204" pitchFamily="34" charset="0"/>
              </a:rPr>
              <a:t> Times of change - starting or leaving university.</a:t>
            </a:r>
          </a:p>
          <a:p>
            <a:endParaRPr lang="en-GB" sz="2400" dirty="0">
              <a:latin typeface="Century Gothic" panose="020B0502020202020204" pitchFamily="34" charset="0"/>
            </a:endParaRPr>
          </a:p>
          <a:p>
            <a:pPr>
              <a:buFont typeface="Arial" pitchFamily="34" charset="0"/>
              <a:buChar char="•"/>
            </a:pPr>
            <a:r>
              <a:rPr lang="en-GB" sz="2400" dirty="0">
                <a:latin typeface="Century Gothic" panose="020B0502020202020204" pitchFamily="34" charset="0"/>
              </a:rPr>
              <a:t> Circumstances where we feel we have limited control - exam timetables,</a:t>
            </a:r>
          </a:p>
          <a:p>
            <a:r>
              <a:rPr lang="en-GB" sz="2400" dirty="0">
                <a:latin typeface="Century Gothic" panose="020B0502020202020204" pitchFamily="34" charset="0"/>
              </a:rPr>
              <a:t>  course deadlines, conflicts with flatmates.</a:t>
            </a:r>
          </a:p>
          <a:p>
            <a:endParaRPr lang="en-GB" sz="2400" dirty="0">
              <a:latin typeface="Century Gothic" panose="020B0502020202020204" pitchFamily="34" charset="0"/>
            </a:endParaRPr>
          </a:p>
          <a:p>
            <a:pPr>
              <a:buFont typeface="Arial" pitchFamily="34" charset="0"/>
              <a:buChar char="•"/>
            </a:pPr>
            <a:r>
              <a:rPr lang="en-GB" sz="2400" dirty="0">
                <a:latin typeface="Century Gothic" panose="020B0502020202020204" pitchFamily="34" charset="0"/>
              </a:rPr>
              <a:t> When several factors coincide.  ‘The straw that breaks the camel’s back’.   </a:t>
            </a:r>
          </a:p>
          <a:p>
            <a:r>
              <a:rPr lang="en-GB" sz="2400" dirty="0">
                <a:latin typeface="Century Gothic" panose="020B0502020202020204" pitchFamily="34" charset="0"/>
              </a:rPr>
              <a:t>  e.g. When family illness happens at exam time or an important relationship  </a:t>
            </a:r>
          </a:p>
          <a:p>
            <a:r>
              <a:rPr lang="en-GB" sz="2400" dirty="0">
                <a:latin typeface="Century Gothic" panose="020B0502020202020204" pitchFamily="34" charset="0"/>
              </a:rPr>
              <a:t>  breaks down when a dissertation is due.</a:t>
            </a:r>
          </a:p>
          <a:p>
            <a:pPr>
              <a:buFont typeface="Arial" pitchFamily="34" charset="0"/>
              <a:buChar char="•"/>
            </a:pPr>
            <a:endParaRPr lang="en-GB" sz="2400" dirty="0">
              <a:latin typeface="Century Gothic" panose="020B0502020202020204" pitchFamily="34" charset="0"/>
            </a:endParaRPr>
          </a:p>
        </p:txBody>
      </p:sp>
      <p:pic>
        <p:nvPicPr>
          <p:cNvPr id="3075" name="Picture 3" descr="C:\Users\Jill\AppData\Local\Microsoft\Windows\Temporary Internet Files\Content.IE5\N0FVWI27\readWrite-cartoon-pd[1].jpg"/>
          <p:cNvPicPr>
            <a:picLocks noChangeAspect="1" noChangeArrowheads="1"/>
          </p:cNvPicPr>
          <p:nvPr/>
        </p:nvPicPr>
        <p:blipFill>
          <a:blip r:embed="rId5"/>
          <a:srcRect/>
          <a:stretch>
            <a:fillRect/>
          </a:stretch>
        </p:blipFill>
        <p:spPr bwMode="auto">
          <a:xfrm>
            <a:off x="8727348" y="1700045"/>
            <a:ext cx="1627632" cy="1481328"/>
          </a:xfrm>
          <a:prstGeom prst="rect">
            <a:avLst/>
          </a:prstGeom>
          <a:noFill/>
        </p:spPr>
      </p:pic>
      <p:pic>
        <p:nvPicPr>
          <p:cNvPr id="4" name="Audio 3">
            <a:hlinkClick r:id="" action="ppaction://media"/>
            <a:extLst>
              <a:ext uri="{FF2B5EF4-FFF2-40B4-BE49-F238E27FC236}">
                <a16:creationId xmlns:a16="http://schemas.microsoft.com/office/drawing/2014/main" id="{A2A1A279-BFA8-4AB0-9088-E6B263A56CE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729552898"/>
      </p:ext>
    </p:extLst>
  </p:cSld>
  <p:clrMapOvr>
    <a:masterClrMapping/>
  </p:clrMapOvr>
  <mc:AlternateContent xmlns:mc="http://schemas.openxmlformats.org/markup-compatibility/2006">
    <mc:Choice xmlns:p14="http://schemas.microsoft.com/office/powerpoint/2010/main" Requires="p14">
      <p:transition spd="slow" p14:dur="2000" advTm="27356"/>
    </mc:Choice>
    <mc:Fallback>
      <p:transition spd="slow" advTm="273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werpoi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7780"/>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Box 2"/>
          <p:cNvSpPr txBox="1"/>
          <p:nvPr/>
        </p:nvSpPr>
        <p:spPr>
          <a:xfrm>
            <a:off x="339365" y="877455"/>
            <a:ext cx="10539167" cy="4616648"/>
          </a:xfrm>
          <a:prstGeom prst="rect">
            <a:avLst/>
          </a:prstGeom>
          <a:noFill/>
        </p:spPr>
        <p:txBody>
          <a:bodyPr wrap="square" rtlCol="0">
            <a:spAutoFit/>
          </a:bodyPr>
          <a:lstStyle/>
          <a:p>
            <a:pPr algn="ctr"/>
            <a:r>
              <a:rPr lang="en-GB" sz="3600" b="1" dirty="0">
                <a:latin typeface="Century Gothic" panose="020B0502020202020204" pitchFamily="34" charset="0"/>
              </a:rPr>
              <a:t>Stress affects:</a:t>
            </a:r>
          </a:p>
          <a:p>
            <a:endParaRPr lang="en-GB" sz="4400" dirty="0">
              <a:latin typeface="Century Gothic" panose="020B0502020202020204" pitchFamily="34" charset="0"/>
            </a:endParaRPr>
          </a:p>
          <a:p>
            <a:pPr>
              <a:buFont typeface="Arial" pitchFamily="34" charset="0"/>
              <a:buChar char="•"/>
            </a:pPr>
            <a:r>
              <a:rPr lang="en-GB" sz="2800" dirty="0">
                <a:latin typeface="Century Gothic" panose="020B0502020202020204" pitchFamily="34" charset="0"/>
              </a:rPr>
              <a:t> Our bodies    </a:t>
            </a:r>
          </a:p>
          <a:p>
            <a:endParaRPr lang="en-GB" sz="2800" dirty="0">
              <a:latin typeface="Century Gothic" panose="020B0502020202020204" pitchFamily="34" charset="0"/>
            </a:endParaRPr>
          </a:p>
          <a:p>
            <a:pPr>
              <a:buFont typeface="Arial" pitchFamily="34" charset="0"/>
              <a:buChar char="•"/>
            </a:pPr>
            <a:r>
              <a:rPr lang="en-GB" sz="2800" dirty="0">
                <a:latin typeface="Century Gothic" panose="020B0502020202020204" pitchFamily="34" charset="0"/>
              </a:rPr>
              <a:t> Our minds</a:t>
            </a:r>
          </a:p>
          <a:p>
            <a:endParaRPr lang="en-GB" sz="2800" dirty="0">
              <a:latin typeface="Century Gothic" panose="020B0502020202020204" pitchFamily="34" charset="0"/>
            </a:endParaRPr>
          </a:p>
          <a:p>
            <a:pPr>
              <a:buFont typeface="Arial" pitchFamily="34" charset="0"/>
              <a:buChar char="•"/>
            </a:pPr>
            <a:r>
              <a:rPr lang="en-GB" sz="2800" dirty="0">
                <a:latin typeface="Century Gothic" panose="020B0502020202020204" pitchFamily="34" charset="0"/>
              </a:rPr>
              <a:t> Our feelings</a:t>
            </a:r>
          </a:p>
          <a:p>
            <a:endParaRPr lang="en-GB" sz="2800" dirty="0">
              <a:latin typeface="Century Gothic" panose="020B0502020202020204" pitchFamily="34" charset="0"/>
            </a:endParaRPr>
          </a:p>
          <a:p>
            <a:pPr>
              <a:buFont typeface="Arial" pitchFamily="34" charset="0"/>
              <a:buChar char="•"/>
            </a:pPr>
            <a:r>
              <a:rPr lang="en-GB" sz="2800" dirty="0">
                <a:latin typeface="Century Gothic" panose="020B0502020202020204" pitchFamily="34" charset="0"/>
              </a:rPr>
              <a:t> Our behaviour</a:t>
            </a:r>
          </a:p>
          <a:p>
            <a:endParaRPr lang="en-GB" dirty="0">
              <a:latin typeface="Century Gothic" panose="020B0502020202020204" pitchFamily="34" charset="0"/>
            </a:endParaRPr>
          </a:p>
        </p:txBody>
      </p:sp>
      <p:pic>
        <p:nvPicPr>
          <p:cNvPr id="4125" name="Picture 29" descr="C:\Users\Jill\AppData\Local\Microsoft\Windows\Temporary Internet Files\Content.IE5\N0FVWI27\StressSymptoms[1].gif"/>
          <p:cNvPicPr>
            <a:picLocks noChangeAspect="1" noChangeArrowheads="1"/>
          </p:cNvPicPr>
          <p:nvPr/>
        </p:nvPicPr>
        <p:blipFill>
          <a:blip r:embed="rId5"/>
          <a:srcRect/>
          <a:stretch>
            <a:fillRect/>
          </a:stretch>
        </p:blipFill>
        <p:spPr bwMode="auto">
          <a:xfrm>
            <a:off x="5791340" y="2059996"/>
            <a:ext cx="4348163" cy="3499485"/>
          </a:xfrm>
          <a:prstGeom prst="rect">
            <a:avLst/>
          </a:prstGeom>
          <a:noFill/>
        </p:spPr>
      </p:pic>
      <p:pic>
        <p:nvPicPr>
          <p:cNvPr id="4" name="Audio 3">
            <a:hlinkClick r:id="" action="ppaction://media"/>
            <a:extLst>
              <a:ext uri="{FF2B5EF4-FFF2-40B4-BE49-F238E27FC236}">
                <a16:creationId xmlns:a16="http://schemas.microsoft.com/office/drawing/2014/main" id="{D11A61DA-46B6-4752-8DFB-02D5CCA0335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619195363"/>
      </p:ext>
    </p:extLst>
  </p:cSld>
  <p:clrMapOvr>
    <a:masterClrMapping/>
  </p:clrMapOvr>
  <mc:AlternateContent xmlns:mc="http://schemas.openxmlformats.org/markup-compatibility/2006">
    <mc:Choice xmlns:p14="http://schemas.microsoft.com/office/powerpoint/2010/main" Requires="p14">
      <p:transition spd="slow" p14:dur="2000" advTm="19642"/>
    </mc:Choice>
    <mc:Fallback>
      <p:transition spd="slow" advTm="196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3696"/>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Box 2"/>
          <p:cNvSpPr txBox="1"/>
          <p:nvPr/>
        </p:nvSpPr>
        <p:spPr>
          <a:xfrm flipH="1">
            <a:off x="6664750" y="1234911"/>
            <a:ext cx="3714157" cy="2308324"/>
          </a:xfrm>
          <a:prstGeom prst="rect">
            <a:avLst/>
          </a:prstGeom>
          <a:noFill/>
        </p:spPr>
        <p:txBody>
          <a:bodyPr wrap="square" rtlCol="0">
            <a:spAutoFit/>
          </a:bodyPr>
          <a:lstStyle/>
          <a:p>
            <a:endParaRPr lang="en-GB" sz="3600" b="1" dirty="0">
              <a:latin typeface="Century Gothic" panose="020B0502020202020204" pitchFamily="34" charset="0"/>
            </a:endParaRPr>
          </a:p>
          <a:p>
            <a:endParaRPr lang="en-GB" sz="3600" b="1" dirty="0">
              <a:latin typeface="Century Gothic" panose="020B0502020202020204" pitchFamily="34" charset="0"/>
            </a:endParaRPr>
          </a:p>
          <a:p>
            <a:r>
              <a:rPr lang="en-GB" sz="3600" b="1" dirty="0">
                <a:latin typeface="Century Gothic" panose="020B0502020202020204" pitchFamily="34" charset="0"/>
              </a:rPr>
              <a:t>What happens in our bodies?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212" y="1009781"/>
            <a:ext cx="4933950" cy="5029200"/>
          </a:xfrm>
          <a:prstGeom prst="rect">
            <a:avLst/>
          </a:prstGeom>
        </p:spPr>
      </p:pic>
    </p:spTree>
    <p:extLst>
      <p:ext uri="{BB962C8B-B14F-4D97-AF65-F5344CB8AC3E}">
        <p14:creationId xmlns:p14="http://schemas.microsoft.com/office/powerpoint/2010/main" val="2712892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Box 2"/>
          <p:cNvSpPr txBox="1"/>
          <p:nvPr/>
        </p:nvSpPr>
        <p:spPr>
          <a:xfrm>
            <a:off x="184727" y="942108"/>
            <a:ext cx="11730181" cy="4924425"/>
          </a:xfrm>
          <a:prstGeom prst="rect">
            <a:avLst/>
          </a:prstGeom>
          <a:noFill/>
        </p:spPr>
        <p:txBody>
          <a:bodyPr wrap="square" rtlCol="0">
            <a:spAutoFit/>
          </a:bodyPr>
          <a:lstStyle/>
          <a:p>
            <a:r>
              <a:rPr lang="en-GB" sz="3600" b="1" dirty="0">
                <a:latin typeface="Century Gothic" panose="020B0502020202020204" pitchFamily="34" charset="0"/>
              </a:rPr>
              <a:t>What happens in our minds?</a:t>
            </a:r>
          </a:p>
          <a:p>
            <a:endParaRPr lang="en-GB" dirty="0">
              <a:latin typeface="Century Gothic" panose="020B0502020202020204" pitchFamily="34" charset="0"/>
            </a:endParaRPr>
          </a:p>
          <a:p>
            <a:r>
              <a:rPr lang="en-GB" sz="2000" dirty="0">
                <a:latin typeface="Century Gothic" panose="020B0502020202020204" pitchFamily="34" charset="0"/>
              </a:rPr>
              <a:t>We may find ourselves:</a:t>
            </a:r>
          </a:p>
          <a:p>
            <a:r>
              <a:rPr lang="en-GB" sz="2000" dirty="0">
                <a:latin typeface="Century Gothic" panose="020B0502020202020204" pitchFamily="34" charset="0"/>
              </a:rPr>
              <a:t>						</a:t>
            </a:r>
          </a:p>
          <a:p>
            <a:pPr>
              <a:buFont typeface="Arial" pitchFamily="34" charset="0"/>
              <a:buChar char="•"/>
            </a:pPr>
            <a:r>
              <a:rPr lang="en-GB" sz="2000" dirty="0">
                <a:latin typeface="Century Gothic" panose="020B0502020202020204" pitchFamily="34" charset="0"/>
              </a:rPr>
              <a:t> struggling to concentrate or retain information;</a:t>
            </a:r>
          </a:p>
          <a:p>
            <a:pPr>
              <a:buFont typeface="Arial" pitchFamily="34" charset="0"/>
              <a:buChar char="•"/>
            </a:pPr>
            <a:r>
              <a:rPr lang="en-GB" sz="2000" dirty="0">
                <a:latin typeface="Century Gothic" panose="020B0502020202020204" pitchFamily="34" charset="0"/>
              </a:rPr>
              <a:t> forgetting things or making mistakes;</a:t>
            </a:r>
          </a:p>
          <a:p>
            <a:pPr>
              <a:buFont typeface="Arial" pitchFamily="34" charset="0"/>
              <a:buChar char="•"/>
            </a:pPr>
            <a:r>
              <a:rPr lang="en-GB" sz="2000" dirty="0">
                <a:latin typeface="Century Gothic" panose="020B0502020202020204" pitchFamily="34" charset="0"/>
              </a:rPr>
              <a:t> finding it hard to make decisions, becoming confused;</a:t>
            </a:r>
          </a:p>
          <a:p>
            <a:pPr>
              <a:buFont typeface="Arial" pitchFamily="34" charset="0"/>
              <a:buChar char="•"/>
            </a:pPr>
            <a:r>
              <a:rPr lang="en-GB" sz="2000" dirty="0">
                <a:latin typeface="Century Gothic" panose="020B0502020202020204" pitchFamily="34" charset="0"/>
              </a:rPr>
              <a:t> finding it hard to plan ahead or problem solve effectively;</a:t>
            </a:r>
          </a:p>
          <a:p>
            <a:pPr>
              <a:buFont typeface="Arial" pitchFamily="34" charset="0"/>
              <a:buChar char="•"/>
            </a:pPr>
            <a:r>
              <a:rPr lang="en-GB" sz="2000" dirty="0">
                <a:latin typeface="Century Gothic" panose="020B0502020202020204" pitchFamily="34" charset="0"/>
              </a:rPr>
              <a:t> adopting rigid thought patterns in an effort to cope;</a:t>
            </a:r>
          </a:p>
          <a:p>
            <a:pPr>
              <a:buFont typeface="Arial" pitchFamily="34" charset="0"/>
              <a:buChar char="•"/>
            </a:pPr>
            <a:r>
              <a:rPr lang="en-GB" sz="2000" dirty="0">
                <a:latin typeface="Century Gothic" panose="020B0502020202020204" pitchFamily="34" charset="0"/>
              </a:rPr>
              <a:t> worrying and prone to ruminate unproductively about our problems;</a:t>
            </a:r>
          </a:p>
          <a:p>
            <a:pPr>
              <a:buFont typeface="Arial" pitchFamily="34" charset="0"/>
              <a:buChar char="•"/>
            </a:pPr>
            <a:r>
              <a:rPr lang="en-GB" sz="2000" dirty="0">
                <a:latin typeface="Century Gothic" panose="020B0502020202020204" pitchFamily="34" charset="0"/>
              </a:rPr>
              <a:t> becoming self critical;</a:t>
            </a:r>
          </a:p>
          <a:p>
            <a:pPr>
              <a:buFont typeface="Arial" pitchFamily="34" charset="0"/>
              <a:buChar char="•"/>
            </a:pPr>
            <a:r>
              <a:rPr lang="en-GB" sz="2000" dirty="0">
                <a:latin typeface="Century Gothic" panose="020B0502020202020204" pitchFamily="34" charset="0"/>
              </a:rPr>
              <a:t> feeling as though our thoughts are racing and we can’t switch off.</a:t>
            </a:r>
          </a:p>
          <a:p>
            <a:endParaRPr lang="en-GB" sz="2000" dirty="0">
              <a:latin typeface="Century Gothic" panose="020B0502020202020204" pitchFamily="34" charset="0"/>
            </a:endParaRPr>
          </a:p>
          <a:p>
            <a:r>
              <a:rPr lang="en-GB" sz="2000" dirty="0">
                <a:latin typeface="Century Gothic" panose="020B0502020202020204" pitchFamily="34" charset="0"/>
              </a:rPr>
              <a:t>In these circumstances studying becomes very challenging as our higher cognitive capacities are not ‘on line’.</a:t>
            </a:r>
          </a:p>
        </p:txBody>
      </p:sp>
      <p:pic>
        <p:nvPicPr>
          <p:cNvPr id="5123" name="Picture 3" descr="C:\Users\Jill\AppData\Local\Microsoft\Windows\Temporary Internet Files\Content.IE5\MURBBS5N\5104[1].jpg"/>
          <p:cNvPicPr>
            <a:picLocks noChangeAspect="1" noChangeArrowheads="1"/>
          </p:cNvPicPr>
          <p:nvPr/>
        </p:nvPicPr>
        <p:blipFill>
          <a:blip r:embed="rId3" cstate="print"/>
          <a:srcRect/>
          <a:stretch>
            <a:fillRect/>
          </a:stretch>
        </p:blipFill>
        <p:spPr bwMode="auto">
          <a:xfrm>
            <a:off x="8049406" y="1597903"/>
            <a:ext cx="3138964" cy="2090261"/>
          </a:xfrm>
          <a:prstGeom prst="rect">
            <a:avLst/>
          </a:prstGeom>
          <a:noFill/>
        </p:spPr>
      </p:pic>
    </p:spTree>
    <p:extLst>
      <p:ext uri="{BB962C8B-B14F-4D97-AF65-F5344CB8AC3E}">
        <p14:creationId xmlns:p14="http://schemas.microsoft.com/office/powerpoint/2010/main" val="2917454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Box 2"/>
          <p:cNvSpPr txBox="1"/>
          <p:nvPr/>
        </p:nvSpPr>
        <p:spPr>
          <a:xfrm>
            <a:off x="221672" y="979055"/>
            <a:ext cx="11369963" cy="6001643"/>
          </a:xfrm>
          <a:prstGeom prst="rect">
            <a:avLst/>
          </a:prstGeom>
          <a:noFill/>
        </p:spPr>
        <p:txBody>
          <a:bodyPr wrap="square" rtlCol="0">
            <a:spAutoFit/>
          </a:bodyPr>
          <a:lstStyle/>
          <a:p>
            <a:pPr algn="ctr"/>
            <a:r>
              <a:rPr lang="en-GB" sz="3600" b="1" dirty="0">
                <a:latin typeface="Century Gothic" panose="020B0502020202020204" pitchFamily="34" charset="0"/>
              </a:rPr>
              <a:t>What happens in our feelings?</a:t>
            </a:r>
          </a:p>
          <a:p>
            <a:endParaRPr lang="en-GB" dirty="0">
              <a:latin typeface="Century Gothic" panose="020B0502020202020204" pitchFamily="34" charset="0"/>
            </a:endParaRPr>
          </a:p>
          <a:p>
            <a:r>
              <a:rPr lang="en-GB" sz="2400" dirty="0">
                <a:latin typeface="Century Gothic" panose="020B0502020202020204" pitchFamily="34" charset="0"/>
              </a:rPr>
              <a:t>We may find ourselves:</a:t>
            </a:r>
          </a:p>
          <a:p>
            <a:endParaRPr lang="en-GB" sz="2400" dirty="0">
              <a:latin typeface="Century Gothic" panose="020B0502020202020204" pitchFamily="34" charset="0"/>
            </a:endParaRPr>
          </a:p>
          <a:p>
            <a:pPr>
              <a:buFont typeface="Arial" pitchFamily="34" charset="0"/>
              <a:buChar char="•"/>
            </a:pPr>
            <a:r>
              <a:rPr lang="en-GB" sz="2400" dirty="0">
                <a:latin typeface="Century Gothic" panose="020B0502020202020204" pitchFamily="34" charset="0"/>
              </a:rPr>
              <a:t> irritated and easily drawn into conflict with others.</a:t>
            </a:r>
          </a:p>
          <a:p>
            <a:endParaRPr lang="en-GB" sz="2400" dirty="0">
              <a:latin typeface="Century Gothic" panose="020B0502020202020204" pitchFamily="34" charset="0"/>
            </a:endParaRPr>
          </a:p>
          <a:p>
            <a:pPr>
              <a:buFont typeface="Arial" pitchFamily="34" charset="0"/>
              <a:buChar char="•"/>
            </a:pPr>
            <a:r>
              <a:rPr lang="en-GB" sz="2400" dirty="0">
                <a:latin typeface="Century Gothic" panose="020B0502020202020204" pitchFamily="34" charset="0"/>
              </a:rPr>
              <a:t> tearful and unhappy.</a:t>
            </a:r>
          </a:p>
          <a:p>
            <a:endParaRPr lang="en-GB" sz="2400" dirty="0">
              <a:latin typeface="Century Gothic" panose="020B0502020202020204" pitchFamily="34" charset="0"/>
            </a:endParaRPr>
          </a:p>
          <a:p>
            <a:pPr>
              <a:buFont typeface="Arial" pitchFamily="34" charset="0"/>
              <a:buChar char="•"/>
            </a:pPr>
            <a:r>
              <a:rPr lang="en-GB" sz="2400" dirty="0">
                <a:latin typeface="Century Gothic" panose="020B0502020202020204" pitchFamily="34" charset="0"/>
              </a:rPr>
              <a:t> apathetic and agitated.</a:t>
            </a:r>
          </a:p>
          <a:p>
            <a:endParaRPr lang="en-GB" sz="2400" dirty="0">
              <a:latin typeface="Century Gothic" panose="020B0502020202020204" pitchFamily="34" charset="0"/>
            </a:endParaRPr>
          </a:p>
          <a:p>
            <a:pPr>
              <a:buFont typeface="Arial" pitchFamily="34" charset="0"/>
              <a:buChar char="•"/>
            </a:pPr>
            <a:r>
              <a:rPr lang="en-GB" sz="2400" dirty="0">
                <a:latin typeface="Century Gothic" panose="020B0502020202020204" pitchFamily="34" charset="0"/>
              </a:rPr>
              <a:t> feeling bad about ourselves.</a:t>
            </a:r>
          </a:p>
          <a:p>
            <a:r>
              <a:rPr lang="en-GB" sz="2400" dirty="0">
                <a:latin typeface="Century Gothic" panose="020B0502020202020204" pitchFamily="34" charset="0"/>
              </a:rPr>
              <a:t>						</a:t>
            </a:r>
          </a:p>
          <a:p>
            <a:pPr>
              <a:buFont typeface="Arial" pitchFamily="34" charset="0"/>
              <a:buChar char="•"/>
            </a:pPr>
            <a:endParaRPr lang="en-GB" sz="2400" dirty="0">
              <a:latin typeface="Century Gothic" panose="020B0502020202020204" pitchFamily="34" charset="0"/>
            </a:endParaRPr>
          </a:p>
          <a:p>
            <a:pPr>
              <a:buFont typeface="Arial" pitchFamily="34" charset="0"/>
              <a:buChar char="•"/>
            </a:pPr>
            <a:endParaRPr lang="en-GB" sz="2400" dirty="0">
              <a:latin typeface="Century Gothic" panose="020B0502020202020204" pitchFamily="34" charset="0"/>
            </a:endParaRPr>
          </a:p>
          <a:p>
            <a:endParaRPr lang="en-GB" sz="2400" dirty="0">
              <a:latin typeface="Century Gothic" panose="020B0502020202020204" pitchFamily="34" charset="0"/>
            </a:endParaRPr>
          </a:p>
          <a:p>
            <a:endParaRPr lang="en-GB" dirty="0">
              <a:latin typeface="Century Gothic" panose="020B0502020202020204" pitchFamily="34" charset="0"/>
            </a:endParaRPr>
          </a:p>
        </p:txBody>
      </p:sp>
      <p:pic>
        <p:nvPicPr>
          <p:cNvPr id="6146" name="Picture 2" descr="C:\Users\Jill\AppData\Local\Microsoft\Windows\Temporary Internet Files\Content.IE5\IAP68R3S\emotions[1].jpg"/>
          <p:cNvPicPr>
            <a:picLocks noChangeAspect="1" noChangeArrowheads="1"/>
          </p:cNvPicPr>
          <p:nvPr/>
        </p:nvPicPr>
        <p:blipFill>
          <a:blip r:embed="rId3"/>
          <a:srcRect/>
          <a:stretch>
            <a:fillRect/>
          </a:stretch>
        </p:blipFill>
        <p:spPr bwMode="auto">
          <a:xfrm>
            <a:off x="8264829" y="2438400"/>
            <a:ext cx="3067050" cy="3093720"/>
          </a:xfrm>
          <a:prstGeom prst="rect">
            <a:avLst/>
          </a:prstGeom>
          <a:noFill/>
        </p:spPr>
      </p:pic>
    </p:spTree>
    <p:extLst>
      <p:ext uri="{BB962C8B-B14F-4D97-AF65-F5344CB8AC3E}">
        <p14:creationId xmlns:p14="http://schemas.microsoft.com/office/powerpoint/2010/main" val="1766302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Box 2"/>
          <p:cNvSpPr txBox="1"/>
          <p:nvPr/>
        </p:nvSpPr>
        <p:spPr>
          <a:xfrm>
            <a:off x="175492" y="969818"/>
            <a:ext cx="11323782" cy="5447645"/>
          </a:xfrm>
          <a:prstGeom prst="rect">
            <a:avLst/>
          </a:prstGeom>
          <a:noFill/>
        </p:spPr>
        <p:txBody>
          <a:bodyPr wrap="square" rtlCol="0">
            <a:spAutoFit/>
          </a:bodyPr>
          <a:lstStyle/>
          <a:p>
            <a:r>
              <a:rPr lang="en-GB" sz="3600" b="1" dirty="0">
                <a:latin typeface="Century Gothic" panose="020B0502020202020204" pitchFamily="34" charset="0"/>
              </a:rPr>
              <a:t>What happens in our behaviour?</a:t>
            </a:r>
          </a:p>
          <a:p>
            <a:endParaRPr lang="en-GB" sz="2400" dirty="0">
              <a:latin typeface="Century Gothic" panose="020B0502020202020204" pitchFamily="34" charset="0"/>
            </a:endParaRPr>
          </a:p>
          <a:p>
            <a:r>
              <a:rPr lang="en-GB" sz="2400" dirty="0">
                <a:latin typeface="Century Gothic" panose="020B0502020202020204" pitchFamily="34" charset="0"/>
              </a:rPr>
              <a:t>We may find ourselves:</a:t>
            </a:r>
            <a:r>
              <a:rPr lang="en-GB" sz="2000" dirty="0">
                <a:latin typeface="Century Gothic" panose="020B0502020202020204" pitchFamily="34" charset="0"/>
              </a:rPr>
              <a:t>	</a:t>
            </a:r>
          </a:p>
          <a:p>
            <a:endParaRPr lang="en-GB" sz="2000" dirty="0">
              <a:latin typeface="Century Gothic" panose="020B0502020202020204" pitchFamily="34" charset="0"/>
            </a:endParaRPr>
          </a:p>
          <a:p>
            <a:endParaRPr lang="en-GB" sz="2000" dirty="0">
              <a:latin typeface="Century Gothic" panose="020B0502020202020204" pitchFamily="34" charset="0"/>
            </a:endParaRPr>
          </a:p>
          <a:p>
            <a:pPr>
              <a:buFont typeface="Arial" pitchFamily="34" charset="0"/>
              <a:buChar char="•"/>
            </a:pPr>
            <a:r>
              <a:rPr lang="en-GB" sz="2000" dirty="0">
                <a:latin typeface="Century Gothic" panose="020B0502020202020204" pitchFamily="34" charset="0"/>
              </a:rPr>
              <a:t> avoiding the problem as it feels too overwhelming -’burying your head in the sand’;</a:t>
            </a:r>
          </a:p>
          <a:p>
            <a:pPr>
              <a:buFont typeface="Arial" pitchFamily="34" charset="0"/>
              <a:buChar char="•"/>
            </a:pPr>
            <a:r>
              <a:rPr lang="en-GB" sz="2000" dirty="0">
                <a:latin typeface="Century Gothic" panose="020B0502020202020204" pitchFamily="34" charset="0"/>
              </a:rPr>
              <a:t> withdrawing from social contact and leisure activities;</a:t>
            </a:r>
          </a:p>
          <a:p>
            <a:pPr>
              <a:buFont typeface="Arial" pitchFamily="34" charset="0"/>
              <a:buChar char="•"/>
            </a:pPr>
            <a:r>
              <a:rPr lang="en-GB" sz="2000" dirty="0">
                <a:latin typeface="Century Gothic" panose="020B0502020202020204" pitchFamily="34" charset="0"/>
              </a:rPr>
              <a:t> studying for longer and longer periods without achieving anything;</a:t>
            </a:r>
          </a:p>
          <a:p>
            <a:pPr>
              <a:buFont typeface="Arial" pitchFamily="34" charset="0"/>
              <a:buChar char="•"/>
            </a:pPr>
            <a:r>
              <a:rPr lang="en-GB" sz="2000" dirty="0">
                <a:latin typeface="Century Gothic" panose="020B0502020202020204" pitchFamily="34" charset="0"/>
              </a:rPr>
              <a:t> taking it out on others;</a:t>
            </a:r>
          </a:p>
          <a:p>
            <a:pPr>
              <a:buFont typeface="Arial" pitchFamily="34" charset="0"/>
              <a:buChar char="•"/>
            </a:pPr>
            <a:r>
              <a:rPr lang="en-GB" sz="2000" dirty="0">
                <a:latin typeface="Century Gothic" panose="020B0502020202020204" pitchFamily="34" charset="0"/>
              </a:rPr>
              <a:t> denying the problem so avoiding asking for support;  			</a:t>
            </a:r>
          </a:p>
          <a:p>
            <a:pPr>
              <a:buFont typeface="Arial" pitchFamily="34" charset="0"/>
              <a:buChar char="•"/>
            </a:pPr>
            <a:r>
              <a:rPr lang="en-GB" sz="2000" dirty="0">
                <a:latin typeface="Century Gothic" panose="020B0502020202020204" pitchFamily="34" charset="0"/>
              </a:rPr>
              <a:t> becoming less organised and struggling to manage time effectively;  </a:t>
            </a:r>
          </a:p>
          <a:p>
            <a:pPr>
              <a:buFont typeface="Arial" pitchFamily="34" charset="0"/>
              <a:buChar char="•"/>
            </a:pPr>
            <a:r>
              <a:rPr lang="en-GB" sz="2000" dirty="0">
                <a:latin typeface="Century Gothic" panose="020B0502020202020204" pitchFamily="34" charset="0"/>
              </a:rPr>
              <a:t> eating too much or too little; </a:t>
            </a:r>
          </a:p>
          <a:p>
            <a:pPr>
              <a:buFont typeface="Arial" pitchFamily="34" charset="0"/>
              <a:buChar char="•"/>
            </a:pPr>
            <a:r>
              <a:rPr lang="en-GB" sz="2000" dirty="0">
                <a:latin typeface="Century Gothic" panose="020B0502020202020204" pitchFamily="34" charset="0"/>
              </a:rPr>
              <a:t> smoking/drinking/using mind altering substances more than usual. </a:t>
            </a:r>
          </a:p>
          <a:p>
            <a:endParaRPr lang="en-GB" sz="2400" dirty="0">
              <a:latin typeface="Century Gothic" panose="020B0502020202020204" pitchFamily="34" charset="0"/>
            </a:endParaRPr>
          </a:p>
          <a:p>
            <a:endParaRPr lang="en-GB" sz="2000" dirty="0">
              <a:latin typeface="Century Gothic" panose="020B0502020202020204" pitchFamily="34" charset="0"/>
            </a:endParaRPr>
          </a:p>
          <a:p>
            <a:endParaRPr lang="en-GB" sz="2000" dirty="0">
              <a:latin typeface="Century Gothic" panose="020B0502020202020204" pitchFamily="34" charset="0"/>
            </a:endParaRPr>
          </a:p>
        </p:txBody>
      </p:sp>
      <p:pic>
        <p:nvPicPr>
          <p:cNvPr id="7171" name="Picture 3" descr="C:\Users\Jill\AppData\Local\Microsoft\Windows\Temporary Internet Files\Content.IE5\21H21I1O\fear[1].gif"/>
          <p:cNvPicPr>
            <a:picLocks noChangeAspect="1" noChangeArrowheads="1"/>
          </p:cNvPicPr>
          <p:nvPr/>
        </p:nvPicPr>
        <p:blipFill>
          <a:blip r:embed="rId3"/>
          <a:srcRect/>
          <a:stretch>
            <a:fillRect/>
          </a:stretch>
        </p:blipFill>
        <p:spPr bwMode="auto">
          <a:xfrm>
            <a:off x="8074319" y="1239119"/>
            <a:ext cx="2091690" cy="1697355"/>
          </a:xfrm>
          <a:prstGeom prst="rect">
            <a:avLst/>
          </a:prstGeom>
          <a:noFill/>
        </p:spPr>
      </p:pic>
      <p:pic>
        <p:nvPicPr>
          <p:cNvPr id="7186" name="Picture 18" descr="C:\Users\Jill\AppData\Local\Microsoft\Windows\Temporary Internet Files\Content.IE5\KY4DKD8C\8725703809_672e785fc3_b[1].jpg"/>
          <p:cNvPicPr>
            <a:picLocks noChangeAspect="1" noChangeArrowheads="1"/>
          </p:cNvPicPr>
          <p:nvPr/>
        </p:nvPicPr>
        <p:blipFill>
          <a:blip r:embed="rId4" cstate="print"/>
          <a:srcRect/>
          <a:stretch>
            <a:fillRect/>
          </a:stretch>
        </p:blipFill>
        <p:spPr bwMode="auto">
          <a:xfrm>
            <a:off x="9742055" y="3888509"/>
            <a:ext cx="1950720" cy="1784466"/>
          </a:xfrm>
          <a:prstGeom prst="rect">
            <a:avLst/>
          </a:prstGeom>
          <a:noFill/>
        </p:spPr>
      </p:pic>
    </p:spTree>
    <p:extLst>
      <p:ext uri="{BB962C8B-B14F-4D97-AF65-F5344CB8AC3E}">
        <p14:creationId xmlns:p14="http://schemas.microsoft.com/office/powerpoint/2010/main" val="1021355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72077e6f-05ae-4d47-9d46-f68896032419">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529F9FB06B9A04D9CE1E7574BBAB788" ma:contentTypeVersion="6" ma:contentTypeDescription="Create a new document." ma:contentTypeScope="" ma:versionID="d2accd55b38e5de373ed249fa28cc429">
  <xsd:schema xmlns:xsd="http://www.w3.org/2001/XMLSchema" xmlns:xs="http://www.w3.org/2001/XMLSchema" xmlns:p="http://schemas.microsoft.com/office/2006/metadata/properties" xmlns:ns2="5a3629d8-35c8-42c6-841e-db1d1cce290e" xmlns:ns3="72077e6f-05ae-4d47-9d46-f68896032419" targetNamespace="http://schemas.microsoft.com/office/2006/metadata/properties" ma:root="true" ma:fieldsID="2ae4d1821239036b2b32a74e5666c854" ns2:_="" ns3:_="">
    <xsd:import namespace="5a3629d8-35c8-42c6-841e-db1d1cce290e"/>
    <xsd:import namespace="72077e6f-05ae-4d47-9d46-f6889603241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3629d8-35c8-42c6-841e-db1d1cce29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077e6f-05ae-4d47-9d46-f6889603241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3E4549-D52C-4FA2-AF60-E527946AF829}">
  <ds:schemaRefs>
    <ds:schemaRef ds:uri="http://schemas.microsoft.com/sharepoint/v3/contenttype/forms"/>
  </ds:schemaRefs>
</ds:datastoreItem>
</file>

<file path=customXml/itemProps2.xml><?xml version="1.0" encoding="utf-8"?>
<ds:datastoreItem xmlns:ds="http://schemas.openxmlformats.org/officeDocument/2006/customXml" ds:itemID="{56EEC1C6-FAE6-4479-AE20-5BB81BCF30C0}">
  <ds:schemaRefs>
    <ds:schemaRef ds:uri="http://schemas.openxmlformats.org/package/2006/metadata/core-properties"/>
    <ds:schemaRef ds:uri="http://purl.org/dc/terms/"/>
    <ds:schemaRef ds:uri="http://purl.org/dc/dcmitype/"/>
    <ds:schemaRef ds:uri="http://schemas.microsoft.com/office/2006/documentManagement/types"/>
    <ds:schemaRef ds:uri="http://purl.org/dc/elements/1.1/"/>
    <ds:schemaRef ds:uri="http://www.w3.org/XML/1998/namespace"/>
    <ds:schemaRef ds:uri="http://schemas.microsoft.com/office/infopath/2007/PartnerControls"/>
    <ds:schemaRef ds:uri="d8bf8bef-0b82-4986-a401-43264cccf55c"/>
    <ds:schemaRef ds:uri="3da09709-1773-4314-a174-55395cd16391"/>
    <ds:schemaRef ds:uri="http://schemas.microsoft.com/office/2006/metadata/properties"/>
  </ds:schemaRefs>
</ds:datastoreItem>
</file>

<file path=customXml/itemProps3.xml><?xml version="1.0" encoding="utf-8"?>
<ds:datastoreItem xmlns:ds="http://schemas.openxmlformats.org/officeDocument/2006/customXml" ds:itemID="{B595F023-CF6D-4966-8501-FC4B37484DE9}"/>
</file>

<file path=docProps/app.xml><?xml version="1.0" encoding="utf-8"?>
<Properties xmlns="http://schemas.openxmlformats.org/officeDocument/2006/extended-properties" xmlns:vt="http://schemas.openxmlformats.org/officeDocument/2006/docPropsVTypes">
  <TotalTime>1028</TotalTime>
  <Words>1391</Words>
  <Application>Microsoft Office PowerPoint</Application>
  <PresentationFormat>Widescreen</PresentationFormat>
  <Paragraphs>263</Paragraphs>
  <Slides>24</Slides>
  <Notes>0</Notes>
  <HiddenSlides>2</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Century Gothic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Pryfysgol Bangor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Williams</dc:creator>
  <cp:lastModifiedBy>Tina Usherwood</cp:lastModifiedBy>
  <cp:revision>130</cp:revision>
  <cp:lastPrinted>2016-10-06T09:37:32Z</cp:lastPrinted>
  <dcterms:created xsi:type="dcterms:W3CDTF">2016-08-16T10:57:56Z</dcterms:created>
  <dcterms:modified xsi:type="dcterms:W3CDTF">2020-04-01T10:37:29Z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0x0101002529F9FB06B9A04D9CE1E7574BBAB788</vt:lpwstr>
  </property>
  <property fmtid="{D5CDD505-2E9C-101B-9397-08002B2CF9AE}" pid="3" name="Order">
    <vt:r8>100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ies>
</file>