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68" r:id="rId15"/>
    <p:sldId id="269" r:id="rId16"/>
    <p:sldId id="281" r:id="rId17"/>
    <p:sldId id="270" r:id="rId18"/>
    <p:sldId id="282" r:id="rId19"/>
    <p:sldId id="271" r:id="rId20"/>
    <p:sldId id="272" r:id="rId21"/>
    <p:sldId id="273" r:id="rId22"/>
    <p:sldId id="274" r:id="rId23"/>
    <p:sldId id="276" r:id="rId24"/>
    <p:sldId id="285" r:id="rId25"/>
  </p:sldIdLst>
  <p:sldSz cx="12192000" cy="6858000"/>
  <p:notesSz cx="6797675" cy="9926638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5C16F-9A0E-4431-8993-38AEA2EE9411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7E70-78A7-4F3D-8140-F51031529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0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789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520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090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393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18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606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3331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53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549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510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27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3B05A-006A-48FF-AB63-846EC5AC68C8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6B89B-DA8B-4984-904D-6FE6B612D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npQrMqDoqE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2937" y="2001837"/>
            <a:ext cx="9257122" cy="240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4996" y="2029436"/>
            <a:ext cx="9508502" cy="214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6097" y="857839"/>
            <a:ext cx="12204192" cy="405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Meithrin Gwytnwch 1</a:t>
            </a:r>
          </a:p>
          <a:p>
            <a:pPr algn="ctr"/>
            <a:r>
              <a:rPr lang="cy-GB" sz="36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Rheoli'r straen sydd arnaf</a:t>
            </a:r>
          </a:p>
          <a:p>
            <a:pPr algn="ctr"/>
            <a:endParaRPr lang="en-GB" sz="4000">
              <a:latin typeface="Century Gothic" panose="020B0502020202020204" pitchFamily="34" charset="0"/>
            </a:endParaRPr>
          </a:p>
          <a:p>
            <a:r>
              <a:rPr lang="en-GB" sz="2400">
                <a:latin typeface="Century Gothic" panose="020B0502020202020204" pitchFamily="34" charset="0"/>
              </a:rPr>
              <a:t>			</a:t>
            </a:r>
          </a:p>
          <a:p>
            <a:r>
              <a:rPr lang="en-GB" sz="2400">
                <a:latin typeface="Century Gothic" panose="020B0502020202020204" pitchFamily="34" charset="0"/>
              </a:rPr>
              <a:t>	</a:t>
            </a:r>
            <a:endParaRPr lang="en-GB" sz="2000">
              <a:latin typeface="Century Gothic" panose="020B0502020202020204" pitchFamily="34" charset="0"/>
            </a:endParaRPr>
          </a:p>
          <a:p>
            <a:pPr algn="ctr"/>
            <a:endParaRPr lang="en-GB" sz="2000">
              <a:latin typeface="Century Gothic" panose="020B0502020202020204" pitchFamily="34" charset="0"/>
            </a:endParaRPr>
          </a:p>
          <a:p>
            <a:pPr algn="ctr"/>
            <a:endParaRPr lang="en-GB" sz="2000">
              <a:latin typeface="Century Gothic" panose="020B0502020202020204" pitchFamily="34" charset="0"/>
            </a:endParaRPr>
          </a:p>
          <a:p>
            <a:pPr algn="ctr"/>
            <a:endParaRPr lang="en-GB" sz="2000">
              <a:latin typeface="Century Gothic" panose="020B0502020202020204" pitchFamily="34" charset="0"/>
            </a:endParaRPr>
          </a:p>
          <a:p>
            <a:pPr algn="ctr"/>
            <a:endParaRPr lang="en-GB" sz="2000">
              <a:latin typeface="Century Gothic" panose="020B0502020202020204" pitchFamily="34" charset="0"/>
            </a:endParaRPr>
          </a:p>
          <a:p>
            <a:pPr algn="ctr"/>
            <a:endParaRPr lang="en-GB" sz="200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813" y="4580238"/>
            <a:ext cx="11704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Bwriad y rhaglen yw cynnig dealltwriaeth o’r modd y mae ein teimladau, ein meddyliau a'n hymddygiad yn dod ynghyd i greu anawsterau cyffredin, a dysgu strategaethau i reoli'r anawsterau hynny, er mwyn mynd i'r afael â'r anawsterau hynny'n fwy hyderus ac ymdopi a ffynnu.</a:t>
            </a:r>
          </a:p>
        </p:txBody>
      </p:sp>
      <p:pic>
        <p:nvPicPr>
          <p:cNvPr id="1046" name="Picture 22" descr="C:\Users\Jill\AppData\Local\Microsoft\Windows\Temporary Internet Files\Content.IE5\N0FVWI27\Stress1[1]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74399" y="2003492"/>
            <a:ext cx="2484219" cy="2682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9669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472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816" y="1168924"/>
            <a:ext cx="7401343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Twmffat Blinder</a:t>
            </a:r>
            <a:r>
              <a:rPr lang="cy-GB" sz="36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.  </a:t>
            </a:r>
            <a:r>
              <a:rPr lang="cy-GB" sz="12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(Yr Athro Marie Asberg)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67" y="1753699"/>
            <a:ext cx="7264400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1" y="4543720"/>
            <a:ext cx="11597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Mae diagram Twmffat Blinder yn dangos sut ydym yn tueddu, oherwydd straen, i roi'r gorau i'r pethau 'dewisol' er mwyn canolbwyntio ar yr hyn a ystyriwn yn flaenoriaethau angenrheidiol. Yn aml rhown y gorau i bethau sy'n ein cynnal, a gwneud ein bywydau'n </a:t>
            </a:r>
            <a:r>
              <a:rPr lang="cy-GB" sz="20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entury Gothic"/>
              </a:rPr>
              <a:t>gulach</a:t>
            </a: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 ac yn </a:t>
            </a:r>
            <a:r>
              <a:rPr lang="cy-GB" sz="20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entury Gothic"/>
              </a:rPr>
              <a:t>gulach</a:t>
            </a: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 a chynyddu'r straen sydd arnom yn sgil hynny.</a:t>
            </a:r>
          </a:p>
        </p:txBody>
      </p:sp>
    </p:spTree>
    <p:extLst>
      <p:ext uri="{BB962C8B-B14F-4D97-AF65-F5344CB8AC3E}">
        <p14:creationId xmlns:p14="http://schemas.microsoft.com/office/powerpoint/2010/main" val="6839904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7855" y="0"/>
            <a:ext cx="124598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866" y="1034473"/>
            <a:ext cx="11843614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 yw straen yn niweidiol?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Yn gyffredinol, nid yw straen tymor byr yn niweidiol i iechyd a gall ein cymell i gyflawni pethau.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Ond gall cyfnodau hirfaith o straen gyfrannu at broblemau iechyd difrifol fel: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795100"/>
              </p:ext>
            </p:extLst>
          </p:nvPr>
        </p:nvGraphicFramePr>
        <p:xfrm>
          <a:off x="635001" y="4232253"/>
          <a:ext cx="10214896" cy="1828800"/>
        </p:xfrm>
        <a:graphic>
          <a:graphicData uri="http://schemas.openxmlformats.org/drawingml/2006/table">
            <a:tbl>
              <a:tblPr/>
              <a:tblGrid>
                <a:gridCol w="4989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7547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 Pryder ac iselder</a:t>
                      </a: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 Problemau gyda'r pwysau</a:t>
                      </a: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 Clefydau imiwnedd awtomatig</a:t>
                      </a: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 Cyflyrau'r croen, fel ecsema</a:t>
                      </a: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 Materion atgenhedlu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 Clefyd y galon</a:t>
                      </a: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 Problemau treulio</a:t>
                      </a: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 Problemau cysgu</a:t>
                      </a:r>
                    </a:p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entury Gothic"/>
                        </a:rPr>
                        <a:t> Problemau gwybyddol a'r cof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9"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None/>
                      </a:pPr>
                      <a:endParaRPr lang="en-GB" sz="20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 panose="020B0604020202020204" pitchFamily="34" charset="0"/>
                        <a:buChar char="•"/>
                      </a:pP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208" name="Picture 16" descr="C:\Users\Jill\AppData\Local\Microsoft\Windows\Temporary Internet Files\Content.IE5\GF5IHVZB\insomni_460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955808" y="2738583"/>
            <a:ext cx="1644650" cy="1440180"/>
          </a:xfrm>
          <a:prstGeom prst="rect">
            <a:avLst/>
          </a:prstGeom>
          <a:noFill/>
        </p:spPr>
      </p:pic>
      <p:pic>
        <p:nvPicPr>
          <p:cNvPr id="8213" name="Picture 21" descr="C:\Users\Jill\AppData\Local\Microsoft\Windows\Temporary Internet Files\Content.IE5\BMV5I9ZN\taste-memory-3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93656" y="2590963"/>
            <a:ext cx="1704975" cy="1595438"/>
          </a:xfrm>
          <a:prstGeom prst="rect">
            <a:avLst/>
          </a:prstGeom>
          <a:noFill/>
        </p:spPr>
      </p:pic>
      <p:pic>
        <p:nvPicPr>
          <p:cNvPr id="8220" name="Picture 28" descr="C:\Users\Jill\AppData\Local\Microsoft\Windows\Temporary Internet Files\Content.IE5\21H21I1O\0511-0707-3113-5341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06121" y="2581064"/>
            <a:ext cx="1242701" cy="1719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31588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673" y="979056"/>
            <a:ext cx="117855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entury Gothic" panose="020B0502020202020204" pitchFamily="34" charset="0"/>
              </a:rPr>
              <a:t>Ymateb</a:t>
            </a:r>
            <a:r>
              <a:rPr lang="en-GB" sz="3600" b="1" dirty="0"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latin typeface="Century Gothic" panose="020B0502020202020204" pitchFamily="34" charset="0"/>
              </a:rPr>
              <a:t>drwy</a:t>
            </a:r>
            <a:r>
              <a:rPr lang="en-GB" sz="3600" b="1" dirty="0"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latin typeface="Century Gothic" panose="020B0502020202020204" pitchFamily="34" charset="0"/>
              </a:rPr>
              <a:t>ymladd</a:t>
            </a:r>
            <a:r>
              <a:rPr lang="en-GB" sz="3600" b="1" dirty="0">
                <a:latin typeface="Century Gothic" panose="020B0502020202020204" pitchFamily="34" charset="0"/>
              </a:rPr>
              <a:t>/</a:t>
            </a:r>
            <a:r>
              <a:rPr lang="en-GB" sz="3600" b="1" dirty="0" err="1">
                <a:latin typeface="Century Gothic" panose="020B0502020202020204" pitchFamily="34" charset="0"/>
              </a:rPr>
              <a:t>ffoi</a:t>
            </a:r>
            <a:r>
              <a:rPr lang="en-GB" sz="3600" b="1" dirty="0">
                <a:latin typeface="Century Gothic" panose="020B0502020202020204" pitchFamily="34" charset="0"/>
              </a:rPr>
              <a:t>/</a:t>
            </a:r>
            <a:r>
              <a:rPr lang="en-GB" sz="3600" b="1" dirty="0" err="1">
                <a:latin typeface="Century Gothic" panose="020B0502020202020204" pitchFamily="34" charset="0"/>
              </a:rPr>
              <a:t>rhewi</a:t>
            </a:r>
            <a:endParaRPr lang="en-GB" sz="3600" b="1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dirty="0"/>
              <a:t>Pan </a:t>
            </a:r>
            <a:r>
              <a:rPr lang="en-GB" dirty="0" err="1"/>
              <a:t>fyddwn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bwysau</a:t>
            </a:r>
            <a:r>
              <a:rPr lang="en-GB" dirty="0"/>
              <a:t> </a:t>
            </a:r>
            <a:r>
              <a:rPr lang="en-GB" dirty="0" err="1"/>
              <a:t>mawr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system </a:t>
            </a:r>
            <a:r>
              <a:rPr lang="en-GB" dirty="0" err="1"/>
              <a:t>synhwyro</a:t>
            </a:r>
            <a:r>
              <a:rPr lang="en-GB" dirty="0"/>
              <a:t> </a:t>
            </a:r>
            <a:r>
              <a:rPr lang="en-GB" dirty="0" err="1"/>
              <a:t>bygythiad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gennym</a:t>
            </a:r>
            <a:r>
              <a:rPr lang="en-GB" dirty="0"/>
              <a:t>, </a:t>
            </a:r>
            <a:r>
              <a:rPr lang="en-GB" dirty="0" err="1"/>
              <a:t>sef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o'r</a:t>
            </a:r>
            <a:r>
              <a:rPr lang="en-GB" dirty="0"/>
              <a:t> </a:t>
            </a:r>
            <a:r>
              <a:rPr lang="en-GB" dirty="0" err="1"/>
              <a:t>ymennydd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galw'n</a:t>
            </a:r>
            <a:r>
              <a:rPr lang="en-GB" dirty="0"/>
              <a:t> </a:t>
            </a:r>
            <a:r>
              <a:rPr lang="en-GB" i="1" dirty="0"/>
              <a:t>Amygdala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synhwyro</a:t>
            </a:r>
            <a:r>
              <a:rPr lang="en-GB" dirty="0"/>
              <a:t> bod </a:t>
            </a:r>
            <a:r>
              <a:rPr lang="en-GB" dirty="0" err="1"/>
              <a:t>bygythiad</a:t>
            </a:r>
            <a:r>
              <a:rPr lang="en-GB" dirty="0"/>
              <a:t> </a:t>
            </a:r>
            <a:r>
              <a:rPr lang="en-GB" dirty="0" err="1"/>
              <a:t>i'n</a:t>
            </a:r>
            <a:r>
              <a:rPr lang="en-GB" dirty="0"/>
              <a:t> </a:t>
            </a:r>
            <a:r>
              <a:rPr lang="en-GB" dirty="0" err="1"/>
              <a:t>lles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ac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hynny’n</a:t>
            </a:r>
            <a:r>
              <a:rPr lang="en-GB" dirty="0"/>
              <a:t> </a:t>
            </a:r>
            <a:r>
              <a:rPr lang="en-GB" dirty="0" err="1"/>
              <a:t>tanio’r</a:t>
            </a:r>
            <a:r>
              <a:rPr lang="en-GB" dirty="0"/>
              <a:t> </a:t>
            </a:r>
            <a:r>
              <a:rPr lang="en-GB" dirty="0" err="1"/>
              <a:t>ymateb</a:t>
            </a:r>
            <a:r>
              <a:rPr lang="en-GB" dirty="0"/>
              <a:t> </a:t>
            </a:r>
            <a:r>
              <a:rPr lang="en-GB" dirty="0" err="1"/>
              <a:t>ymladd</a:t>
            </a:r>
            <a:r>
              <a:rPr lang="en-GB" dirty="0"/>
              <a:t>/</a:t>
            </a:r>
            <a:r>
              <a:rPr lang="en-GB" dirty="0" err="1"/>
              <a:t>ffoi</a:t>
            </a:r>
            <a:r>
              <a:rPr lang="en-GB" dirty="0"/>
              <a:t>/</a:t>
            </a:r>
            <a:r>
              <a:rPr lang="en-GB" dirty="0" err="1"/>
              <a:t>rhewi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syth</a:t>
            </a:r>
            <a:r>
              <a:rPr lang="en-GB" dirty="0"/>
              <a:t> bin.  Mae </a:t>
            </a:r>
            <a:r>
              <a:rPr lang="en-GB" dirty="0" err="1"/>
              <a:t>hormonau</a:t>
            </a:r>
            <a:r>
              <a:rPr lang="en-GB" dirty="0"/>
              <a:t> </a:t>
            </a:r>
            <a:r>
              <a:rPr lang="en-GB" dirty="0" err="1"/>
              <a:t>straen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llifo</a:t>
            </a:r>
            <a:r>
              <a:rPr lang="en-GB" dirty="0"/>
              <a:t> </a:t>
            </a:r>
            <a:r>
              <a:rPr lang="en-GB" dirty="0" err="1"/>
              <a:t>drwy’r</a:t>
            </a:r>
            <a:r>
              <a:rPr lang="en-GB" dirty="0"/>
              <a:t> corf –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paratoi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gweithredu</a:t>
            </a:r>
            <a:r>
              <a:rPr lang="en-GB" dirty="0"/>
              <a:t>.  </a:t>
            </a:r>
          </a:p>
          <a:p>
            <a:endParaRPr lang="en-GB" dirty="0"/>
          </a:p>
          <a:p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21ain </a:t>
            </a:r>
            <a:r>
              <a:rPr lang="en-GB" dirty="0" err="1"/>
              <a:t>ganrif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anaml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gweithredu’n</a:t>
            </a:r>
            <a:r>
              <a:rPr lang="en-GB" dirty="0"/>
              <a:t> </a:t>
            </a:r>
            <a:r>
              <a:rPr lang="en-GB" dirty="0" err="1"/>
              <a:t>egnïol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fath</a:t>
            </a:r>
            <a:r>
              <a:rPr lang="en-GB" dirty="0"/>
              <a:t> </a:t>
            </a:r>
            <a:r>
              <a:rPr lang="en-GB" dirty="0" err="1"/>
              <a:t>fodd</a:t>
            </a:r>
            <a:r>
              <a:rPr lang="en-GB" dirty="0"/>
              <a:t>, a </a:t>
            </a:r>
            <a:r>
              <a:rPr lang="en-GB" dirty="0" err="1"/>
              <a:t>dihysbysddu’r</a:t>
            </a:r>
            <a:r>
              <a:rPr lang="en-GB" dirty="0"/>
              <a:t> </a:t>
            </a:r>
            <a:r>
              <a:rPr lang="en-GB" dirty="0" err="1"/>
              <a:t>hormonau</a:t>
            </a:r>
            <a:r>
              <a:rPr lang="en-GB" dirty="0"/>
              <a:t> </a:t>
            </a:r>
            <a:r>
              <a:rPr lang="en-GB" dirty="0" err="1"/>
              <a:t>hynny</a:t>
            </a:r>
            <a:r>
              <a:rPr lang="en-GB" dirty="0"/>
              <a:t>. 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amlach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pheidio</a:t>
            </a:r>
            <a:r>
              <a:rPr lang="en-GB" dirty="0"/>
              <a:t>, </a:t>
            </a:r>
            <a:r>
              <a:rPr lang="en-GB" dirty="0" err="1"/>
              <a:t>maent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aros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corff</a:t>
            </a:r>
            <a:r>
              <a:rPr lang="en-GB" dirty="0"/>
              <a:t>, a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symptomau</a:t>
            </a:r>
            <a:r>
              <a:rPr lang="en-GB" dirty="0"/>
              <a:t> </a:t>
            </a:r>
            <a:r>
              <a:rPr lang="en-GB" dirty="0" err="1"/>
              <a:t>corfforol</a:t>
            </a:r>
            <a:r>
              <a:rPr lang="en-GB" dirty="0"/>
              <a:t> ac </a:t>
            </a:r>
            <a:r>
              <a:rPr lang="en-GB" dirty="0" err="1"/>
              <a:t>emosiynol</a:t>
            </a:r>
            <a:r>
              <a:rPr lang="en-GB" dirty="0"/>
              <a:t> </a:t>
            </a:r>
            <a:r>
              <a:rPr lang="en-GB" dirty="0" err="1"/>
              <a:t>annymunol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tymor</a:t>
            </a:r>
            <a:r>
              <a:rPr lang="en-GB" dirty="0"/>
              <a:t> </a:t>
            </a:r>
            <a:r>
              <a:rPr lang="en-GB" dirty="0" err="1"/>
              <a:t>byr</a:t>
            </a:r>
            <a:r>
              <a:rPr lang="en-GB" dirty="0"/>
              <a:t> a </a:t>
            </a:r>
            <a:r>
              <a:rPr lang="en-GB" dirty="0" err="1"/>
              <a:t>chanlyniadau</a:t>
            </a:r>
            <a:r>
              <a:rPr lang="en-GB" dirty="0"/>
              <a:t> </a:t>
            </a:r>
            <a:r>
              <a:rPr lang="en-GB" dirty="0" err="1"/>
              <a:t>iechyd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</a:t>
            </a:r>
            <a:r>
              <a:rPr lang="en-GB" dirty="0" err="1"/>
              <a:t>difrifol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aiff</a:t>
            </a:r>
            <a:r>
              <a:rPr lang="en-GB" dirty="0"/>
              <a:t> y </a:t>
            </a:r>
            <a:r>
              <a:rPr lang="en-GB" dirty="0" err="1"/>
              <a:t>straen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gronig</a:t>
            </a:r>
            <a:r>
              <a:rPr lang="en-GB" dirty="0"/>
              <a:t> </a:t>
            </a:r>
            <a:r>
              <a:rPr lang="en-GB" dirty="0" err="1"/>
              <a:t>neu'n</a:t>
            </a:r>
            <a:r>
              <a:rPr lang="en-GB" dirty="0"/>
              <a:t> </a:t>
            </a:r>
            <a:r>
              <a:rPr lang="en-GB" dirty="0" err="1"/>
              <a:t>hirfaith</a:t>
            </a:r>
            <a:r>
              <a:rPr lang="en-GB" dirty="0"/>
              <a:t>. 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9229" name="Picture 13" descr="C:\Users\Jill\AppData\Local\Microsoft\Windows\Temporary Internet Files\Content.IE5\21H21I1O\Fight_or_Flight_Response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41561" y="990600"/>
            <a:ext cx="250698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91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hnpQrMqDoq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64470" y="1385740"/>
            <a:ext cx="7004116" cy="39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8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5564" y="-26785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7783" y="1680160"/>
            <a:ext cx="8155193" cy="640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Strategaethau ar gyfer Rheoli Straen</a:t>
            </a:r>
          </a:p>
        </p:txBody>
      </p:sp>
      <p:pic>
        <p:nvPicPr>
          <p:cNvPr id="10256" name="Picture 16" descr="C:\Users\Jill\AppData\Local\Microsoft\Windows\Temporary Internet Files\Content.IE5\GDI3VHS2\think-outside-the-box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36854" y="2975133"/>
            <a:ext cx="3143250" cy="242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2612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782" y="997527"/>
            <a:ext cx="11778894" cy="5796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Gwnewch y pethau sylfaenol</a:t>
            </a:r>
          </a:p>
          <a:p>
            <a:endParaRPr lang="en-GB" sz="2000" b="1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Cwsg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- mae cwsg yn bwysig - mae popeth yn llawer anoddach pan fyddwn ni'n flinedig.           Mae angen cwsg arnom i ddysgu.</a:t>
            </a:r>
          </a:p>
          <a:p>
            <a:r>
              <a:rPr lang="en-GB" sz="2000">
                <a:latin typeface="Century Gothic" panose="020B0502020202020204" pitchFamily="34" charset="0"/>
              </a:rPr>
              <a:t>      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Ystyriwch y canlynol: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Patrwm da o ran deffro/cysgu.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Peidiwch â gweithio yn y gwely - cadwch y mannau gwaith/cysgu ar wahân.  Rhowch y gwaith o'r neilltu ar ôl ei gwblhau.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Gall cyntyn bach helpu lot, ond nid am yn rhy hir ac nid yn agos at amser gwely.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Creu trefn o gwmpas mynd i'r gwely i ddysgu'r meddwl a'r corff gysgu.</a:t>
            </a: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70C0"/>
                </a:solidFill>
                <a:effectLst/>
                <a:uFillTx/>
                <a:latin typeface="Century Gothic"/>
              </a:rPr>
              <a:t>Un cam y gallaf ei wneud i wella fy nghwsg yw.......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11269" name="Picture 5" descr="C:\Users\Jill\AppData\Local\Microsoft\Windows\Temporary Internet Files\Content.IE5\MURBBS5N\girl-sleeping[1]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13361" y="4218865"/>
            <a:ext cx="2133424" cy="1542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0568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310" y="988291"/>
            <a:ext cx="11732668" cy="6010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2. Bwyta- 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diet iach yn hanfodol er mwyn galluogi ein hymennydd i weithio'n effeithiol.  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Ystyriwch y canlynol: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Brecwast iawn i roi egni i chi am y diwrnod.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Peidiwch â mynd heb brydau-bwyta'n rheolaidd fel na fydd siwgr y gwaed yn mynd yn uchel ac yna'n isel.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Ceisiwch gyfyngu ar fwyd cyflym.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Bwyta ffrwythau neu fwydydd bob dydd.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Dim gormod o goffi.</a:t>
            </a: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70C0"/>
                </a:solidFill>
                <a:effectLst/>
                <a:uFillTx/>
                <a:latin typeface="Century Gothic"/>
              </a:rPr>
              <a:t>Un cam y gallaf ei wneud i wella fy nghwsg yw.......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Century Gothic" panose="020B0502020202020204" pitchFamily="34" charset="0"/>
            </a:endParaRPr>
          </a:p>
          <a:p>
            <a:pPr marL="285750" indent="-285750"/>
            <a:endParaRPr lang="en-GB">
              <a:latin typeface="Century Gothic" panose="020B0502020202020204" pitchFamily="34" charset="0"/>
            </a:endParaRPr>
          </a:p>
          <a:p>
            <a:pPr marL="285750" indent="-285750"/>
            <a:endParaRPr lang="en-GB">
              <a:latin typeface="Century Gothic" panose="020B0502020202020204" pitchFamily="34" charset="0"/>
            </a:endParaRPr>
          </a:p>
          <a:p>
            <a:pPr marL="285750" indent="-285750"/>
            <a:endParaRPr lang="en-GB">
              <a:latin typeface="Century Gothic" panose="020B0502020202020204" pitchFamily="34" charset="0"/>
            </a:endParaRPr>
          </a:p>
          <a:p>
            <a:pPr marL="285750" indent="-285750"/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1029" name="Picture 5" descr="C:\Users\Jill\AppData\Local\Microsoft\Windows\Temporary Internet Files\Content.IE5\GF5IHVZB\eatwellplatelarge2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19838" y="2706259"/>
            <a:ext cx="4286250" cy="3008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3681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073" y="942109"/>
            <a:ext cx="11920438" cy="5796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3. Alcohol a Chyffuriau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Meddyliwch am eich defnydd o'r sylweddau sy'n newid y meddwl.  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Defnyddiwch nhw'n gymedrol a gofalwch amdanoch chi eich hun.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4. </a:t>
            </a:r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Ymarfer corff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- mae patrwm rheolaidd o ymarfer corff yn dda o ran delio â straen.  Mae'n defnyddio'r hormonau sy'n gysylltiedig â straen, mae'n lleihau'r symptomau ac yn rhyddhau endorffinau, cemegau hapus yr ymennydd.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Ystyriwch y canlynol: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Gwneud ymarfer corff yn rhan o'ch diwrnod - cerdded neu feicio i ddarlithoedd.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Ymunwch â chlwb chwaraeon.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Ewch i'r gampfa gyda ffrindiau.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Ewch i ddosbarth ymarfer corff. </a:t>
            </a: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70C0"/>
                </a:solidFill>
                <a:effectLst/>
                <a:uFillTx/>
                <a:latin typeface="Century Gothic"/>
              </a:rPr>
              <a:t>Un cam y gallaf ei wneud i wella faint ydw i'n ymarfer corff .......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Century Gothic" panose="020B0502020202020204" pitchFamily="34" charset="0"/>
            </a:endParaRPr>
          </a:p>
          <a:p>
            <a:r>
              <a:rPr lang="en-GB" sz="2000">
                <a:latin typeface="Century Gothic" panose="020B0502020202020204" pitchFamily="34" charset="0"/>
              </a:rPr>
              <a:t>    </a:t>
            </a:r>
          </a:p>
          <a:p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Jill\AppData\Local\Microsoft\Windows\Temporary Internet Files\Content.IE5\GDI3VHS2\ist2_6395094-six-drinks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31066" y="1135511"/>
            <a:ext cx="2533650" cy="986790"/>
          </a:xfrm>
          <a:prstGeom prst="rect">
            <a:avLst/>
          </a:prstGeom>
          <a:noFill/>
        </p:spPr>
      </p:pic>
      <p:pic>
        <p:nvPicPr>
          <p:cNvPr id="2064" name="Picture 16" descr="C:\Users\Jill\AppData\Local\Microsoft\Windows\Temporary Internet Files\Content.IE5\BMV5I9ZN\exercise[1]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54027" y="3536669"/>
            <a:ext cx="2686050" cy="152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8952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73" y="1080655"/>
            <a:ext cx="11751158" cy="5156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5. Bywyd cytbwys- </a:t>
            </a:r>
          </a:p>
          <a:p>
            <a:endParaRPr lang="en-GB" sz="2000" b="1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gweld ffrindiau, cael hwyl, cadw mewn cysylltiad â'r teulu, cynnal diddordebau a hobïau oll yn bwysig.  Maent yn ein helpu ni adnewyddu ein hegni a gweithio'n effeithiol. 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1800" b="0" i="0" u="none" strike="noStrike" cap="none" baseline="0">
                <a:solidFill>
                  <a:srgbClr val="0070C0"/>
                </a:solidFill>
                <a:effectLst/>
                <a:uFillTx/>
                <a:latin typeface="Century Gothic"/>
              </a:rPr>
              <a:t>Un cam y gallaf ei wneud tuag at gael bywyd mwy cytbwys yw .........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3096" name="Picture 24" descr="C:\Users\Jill\AppData\Local\Microsoft\Windows\Temporary Internet Files\Content.IE5\MURBBS5N\fun-day-clip-art[1]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7046" y="2442592"/>
            <a:ext cx="2286000" cy="2266950"/>
          </a:xfrm>
          <a:prstGeom prst="rect">
            <a:avLst/>
          </a:prstGeom>
          <a:noFill/>
        </p:spPr>
      </p:pic>
      <p:pic>
        <p:nvPicPr>
          <p:cNvPr id="3097" name="Picture 25" descr="C:\Users\Jill\AppData\Local\Microsoft\Windows\Temporary Internet Files\Content.IE5\GDI3VHS2\Family_n_friends_clip_art[1]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15131" y="2725595"/>
            <a:ext cx="3671927" cy="1642127"/>
          </a:xfrm>
          <a:prstGeom prst="rect">
            <a:avLst/>
          </a:prstGeom>
          <a:noFill/>
        </p:spPr>
      </p:pic>
      <p:pic>
        <p:nvPicPr>
          <p:cNvPr id="3098" name="Picture 26" descr="C:\Users\Jill\AppData\Local\Microsoft\Windows\Temporary Internet Files\Content.IE5\BMV5I9ZN\balance-crop-300x255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620424" y="2630205"/>
            <a:ext cx="22860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24456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53" y="2183590"/>
            <a:ext cx="4750689" cy="2784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727" y="877456"/>
            <a:ext cx="66186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Lleihau'r pwysau sydd arnom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Gall pwysau fod:</a:t>
            </a:r>
          </a:p>
          <a:p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Yn Allanol - arholiadau, terfynau amser, pryderon ariannol, disgwyliadau pobl eraill.</a:t>
            </a:r>
          </a:p>
          <a:p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Yn Fewnol - ceisio perffeithrwydd, hunan-feirniadaeth, </a:t>
            </a:r>
          </a:p>
          <a:p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meddwl yn bryderus.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Er mwyn lleihau pwysau mewnol gallwn: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Ddatblygu ffyrdd o'n hannog ni ein hunain.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Anelu at wneud ein gorau yn hytrach na cheisio bod y gorau.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Mae'n iawn gwneud camgymeriadau.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Gwyliwch rhag meddwl 'Beth petai hyn, beth petai'r llall'.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 dirty="0">
                <a:solidFill>
                  <a:srgbClr val="0070C0"/>
                </a:solidFill>
                <a:effectLst/>
                <a:uFillTx/>
                <a:latin typeface="Century Gothic"/>
              </a:rPr>
              <a:t>Byddwch yn garedig ac yn gefnogol ichi eich hun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045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3041" y="886691"/>
            <a:ext cx="10324024" cy="558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Beth yw straen?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Straen yw'r teimlad o fod o dan ormod o bwysau meddyliol neu emosiynol.</a:t>
            </a:r>
          </a:p>
          <a:p>
            <a:endParaRPr lang="en-GB" sz="2400">
              <a:latin typeface="Century Gothic" panose="020B0502020202020204" pitchFamily="34" charset="0"/>
            </a:endParaRPr>
          </a:p>
          <a:p>
            <a:endParaRPr lang="en-GB" sz="2400">
              <a:latin typeface="Century Gothic" panose="020B0502020202020204" pitchFamily="34" charset="0"/>
            </a:endParaRPr>
          </a:p>
          <a:p>
            <a:endParaRPr lang="en-GB" sz="2400">
              <a:latin typeface="Century Gothic" panose="020B0502020202020204" pitchFamily="34" charset="0"/>
            </a:endParaRPr>
          </a:p>
          <a:p>
            <a:endParaRPr lang="en-GB" sz="2400">
              <a:latin typeface="Century Gothic" panose="020B0502020202020204" pitchFamily="34" charset="0"/>
            </a:endParaRPr>
          </a:p>
          <a:p>
            <a:endParaRPr lang="en-GB" sz="2400">
              <a:latin typeface="Century Gothic" panose="020B0502020202020204" pitchFamily="34" charset="0"/>
            </a:endParaRPr>
          </a:p>
          <a:p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pwysau'n troi'n straen pan nad ydych chi'n gallu ymdopi.</a:t>
            </a:r>
          </a:p>
          <a:p>
            <a:endParaRPr lang="en-GB" sz="2400">
              <a:latin typeface="Century Gothic" panose="020B0502020202020204" pitchFamily="34" charset="0"/>
            </a:endParaRPr>
          </a:p>
          <a:p>
            <a:r>
              <a:rPr lang="cy-GB" sz="1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(O wefan y Gwasanaeth Iechyd Gwladol)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2054" name="Picture 6" descr="C:\Users\Jill\AppData\Local\Microsoft\Windows\Temporary Internet Files\Content.IE5\GDI3VHS2\9747-3d-illustration-of-a-person-being-crushed-in-a-vice-pv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72957" y="2403120"/>
            <a:ext cx="2043989" cy="2043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52932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4788" y="1781666"/>
            <a:ext cx="307279" cy="63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1673" y="951345"/>
            <a:ext cx="11751158" cy="515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Datblygu system gefnogaeth dda</a:t>
            </a:r>
          </a:p>
          <a:p>
            <a:endParaRPr lang="en-GB" sz="2400" b="1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cysylltiadau cryf ag eraill a phrofi eu gofal a'u cefnogaeth nhw'n helpu atal straen cronig a llethol a lliniaru adegau o straen. 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Ystyriwch y canlynol: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Gofyn am help a chefnogaeth pan fydd ei angen arnoch chi: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Ffrindiau a theulu; 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Tiwtoriaid, Gwasanaethau Myfyrwyr, Sgiliau Astudio, gwasanaethau eraill y Brifysgol; 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 Gwasanaethau lleol-y Meddyg Teulu.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Cofiwch dreulio amser gyda phobl sy'n agos atoch chi hyd yn oed pan fo amser yn brin. </a:t>
            </a:r>
          </a:p>
          <a:p>
            <a:pPr marL="342900" indent="-342900"/>
            <a:endParaRPr lang="en-GB" sz="2000">
              <a:latin typeface="Century Gothic" panose="020B0502020202020204" pitchFamily="34" charset="0"/>
            </a:endParaRPr>
          </a:p>
        </p:txBody>
      </p:sp>
      <p:pic>
        <p:nvPicPr>
          <p:cNvPr id="4103" name="Picture 7" descr="C:\Users\Jill\AppData\Local\Microsoft\Windows\Temporary Internet Files\Content.IE5\Y7X7MPM1\Help.Support.Advice.Guidance.Assistance[2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51162" y="3389188"/>
            <a:ext cx="2628900" cy="1577340"/>
          </a:xfrm>
          <a:prstGeom prst="rect">
            <a:avLst/>
          </a:prstGeom>
          <a:noFill/>
        </p:spPr>
      </p:pic>
      <p:pic>
        <p:nvPicPr>
          <p:cNvPr id="4105" name="Picture 9" descr="C:\Users\Jill\AppData\Local\Microsoft\Windows\Temporary Internet Files\Content.IE5\NQ1MJ55T\connections[1]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94960" y="2379684"/>
            <a:ext cx="2552381" cy="1616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43217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5414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365" y="868219"/>
            <a:ext cx="11577875" cy="491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Cynllunio a threfnu gwell </a:t>
            </a:r>
          </a:p>
          <a:p>
            <a:endParaRPr lang="en-GB" b="1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Anelu at weithio'n effeithiol a defnyddio amser yn effeithlon-ansawdd sy'n bwysig, nid maint.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Ystyriwch yr isod;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Rhestrwch a sgoriwch eich tasgau yn nhrefn pwysigrwydd.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Gwneud amserlen - rhoi amser i dasgau yn ôl eu gwerth -</a:t>
            </a:r>
          </a:p>
          <a:p>
            <a:pPr marL="285750" indent="-285750"/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Peidiwch â mynd i gors gyda manion.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Beth yw'r amser gorau o'r dydd i chi - gwnewch y tasgau anoddaf bryd hynny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Gwnewch y tasgau rheolaidd pan fo gennych lai o egni e.e. ffeilio, trefnu nodiadau.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Gyda'r gwaith a asesir, meddyliwch am y canrannau - </a:t>
            </a:r>
          </a:p>
          <a:p>
            <a:pPr marL="285750" indent="-285750"/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y 50% cyntaf o'r marciau yw'r hawsaf i'w cael!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Cymerwch seibiant yn rheolaidd - os gwelwch nad ydych chi'n cyflawni dim, cymerwch seibiant i ddadflino.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Cofiwch roi gwobrau i chi eich hun - pethau i edrych ymlaen atynt.</a:t>
            </a:r>
          </a:p>
          <a:p>
            <a:pPr marL="285750" indent="-285750"/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5128" name="Picture 8" descr="C:\Users\Jill\AppData\Local\Microsoft\Windows\Temporary Internet Files\Content.IE5\Y7X7MPM1\ALV3Kns-Od22S91eSPS8wfLAB4k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968810" y="1921325"/>
            <a:ext cx="2336483" cy="1252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2738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4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146" y="886692"/>
            <a:ext cx="11963807" cy="533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Dysgu technegau ymlacio</a:t>
            </a: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Ymlacio yw'r ateb naturiol i straen.  Mae ymlacio'n deffro'r System Nerfol Parasympathetig, sy'n gwrthdroi'r newidiadau i'r System Nerfol Sympathetig (Ymladd/Ffoi/Rhewi) y mae straen yn eu peri.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Dyma rai technegau ymlacio: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Anadlu - pan ydym dan straen, tueddwn i anadlu'n fas, a defnyddio rhan uchaf y frest i anadlu yn lle cyhyrau'r stumog. </a:t>
            </a:r>
          </a:p>
          <a:p>
            <a:pPr marL="285750" indent="-285750"/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O ddysgu anadlu'n fwy dwfn gallwn ymdawelu. </a:t>
            </a:r>
          </a:p>
          <a:p>
            <a:pPr marL="285750" indent="-285750"/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Mae anadlu allan am yn hirach nag yr anadlwn i mewn yn ein tawelu 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Ffyrdd gwahanol o ymlacio'r corff cyfan – </a:t>
            </a:r>
          </a:p>
          <a:p>
            <a:pPr marL="285750" indent="-285750"/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 Ymlacio'r cyhyrau'n raddol bob yn un a defnyddio delweddau i ymlacio.</a:t>
            </a:r>
          </a:p>
          <a:p>
            <a:pPr marL="285750" indent="-285750">
              <a:buFontTx/>
              <a:buChar char="-"/>
            </a:pPr>
            <a:endParaRPr lang="en-GB" sz="200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Dewch i ddysgu'r technegau yma yn y gweithdy - </a:t>
            </a:r>
          </a:p>
          <a:p>
            <a:pPr marL="285750" indent="-285750"/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  'Gallaf wella fy lles a dysgu ymlacio'</a:t>
            </a:r>
          </a:p>
          <a:p>
            <a:pPr marL="285750" indent="-285750"/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</p:txBody>
      </p:sp>
      <p:pic>
        <p:nvPicPr>
          <p:cNvPr id="6149" name="Picture 5" descr="C:\Users\Jill\AppData\Local\Microsoft\Windows\Temporary Internet Files\Content.IE5\NQ1MJ55T\79842_hawaii_beach_relax_picture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95691" y="3736109"/>
            <a:ext cx="2057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72161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856" y="969818"/>
            <a:ext cx="6814007" cy="4851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Fy Nghynllun Personol i Leihau Straen:</a:t>
            </a:r>
          </a:p>
          <a:p>
            <a:endParaRPr lang="en-GB" sz="2400" b="1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Ble ydw i ar y gromlin Straen ar hyn o bryd?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Sut gallaf gyrraedd lle mae angen i mi fod?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70C0"/>
                </a:solidFill>
                <a:effectLst/>
                <a:uFillTx/>
                <a:latin typeface="Century Gothic"/>
              </a:rPr>
              <a:t>Fy ngham cyntaf fydd ........</a:t>
            </a:r>
          </a:p>
          <a:p>
            <a:endParaRPr lang="en-GB" sz="200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n-GB" sz="200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70C0"/>
                </a:solidFill>
                <a:effectLst/>
                <a:uFillTx/>
                <a:latin typeface="Century Gothic"/>
              </a:rPr>
              <a:t>Pryd byddaf yn ei wneud?</a:t>
            </a:r>
          </a:p>
          <a:p>
            <a:endParaRPr lang="en-GB" sz="200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n-GB" sz="200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70C0"/>
                </a:solidFill>
                <a:effectLst/>
                <a:uFillTx/>
                <a:latin typeface="Century Gothic"/>
              </a:rPr>
              <a:t>Pa gymorth fydd ei angen arnaf i wneud hyn ............ ..</a:t>
            </a:r>
          </a:p>
          <a:p>
            <a:endParaRPr lang="en-GB" sz="200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34" y="2206438"/>
            <a:ext cx="513588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704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019" y="988291"/>
            <a:ext cx="1172341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Yr adnoddau sydd ar gael:</a:t>
            </a:r>
          </a:p>
          <a:p>
            <a:pPr marL="285750" indent="-285750"/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Defnyddiwch y systemau cefnogi sydd ar gael yn y Brifysgol.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Cefnogaeth academaidd - tiwtoriaid personol; Tiwtoriaid pwnc; Gwasanaeth Dyslecsia; Gwasanaeth Sgiliau Astudio.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Cefnogi Myfyrwyr - Gwasanaethau Anabledd, Cymorth Ariannol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Gwasanaethau Undeb y Myfyrwyr</a:t>
            </a:r>
          </a:p>
          <a:p>
            <a:pPr marL="285750" indent="-285750"/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/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/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/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Dysgwch fwy am straen a ffyrdd o'i oresgyn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Ewch i weithdai Meithrin Gwytnwch - gweler gwefan y Gwasanaeth Cwnsela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Dysgu Myfyrdod Ymwybyddiaeth Ofalgar.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Edrychwch ar y cysylltiadau hunan-gymorth sydd ar wefan y Gwasanaeth Cwnsela.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Ymgynghori ar yr adnoddau sydd ar-lein, e.e. "Y Wal Fawr Wen".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Mae'r Gweithdy hwn yn ennill pwyntiau Gwobr Cyflogadwyedd Bangor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/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7180" name="Picture 12" descr="C:\Users\Jill\AppData\Local\Microsoft\Windows\Temporary Internet Files\Content.IE5\GDI3VHS2\help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09510" y="2154818"/>
            <a:ext cx="2095500" cy="209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25930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74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1053808"/>
            <a:ext cx="8314944" cy="479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70110" y="5241303"/>
            <a:ext cx="2942579" cy="30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O www.projecttimes.com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7799367" y="1053808"/>
            <a:ext cx="3514808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Cromlin Straen Yerkes Dodson </a:t>
            </a:r>
          </a:p>
        </p:txBody>
      </p:sp>
    </p:spTree>
    <p:extLst>
      <p:ext uri="{BB962C8B-B14F-4D97-AF65-F5344CB8AC3E}">
        <p14:creationId xmlns:p14="http://schemas.microsoft.com/office/powerpoint/2010/main" val="28670806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6681" y="951346"/>
            <a:ext cx="115200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3600" b="1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Beth sy’n achosi straen?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Mae straen yn aml yn cynyddu oherwydd: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 Amser o newid - dechrau yn y brifysgol neu ymadael.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 Teimlo nad oes fawr ddim rheolaeth gennym dros amgylchiadau - amserlenni arholiadau,</a:t>
            </a:r>
            <a:r>
              <a:rPr lang="cy-GB" sz="2400" b="0" i="0" u="none" strike="noStrike" cap="none" dirty="0">
                <a:solidFill>
                  <a:srgbClr val="000000"/>
                </a:solidFill>
                <a:effectLst/>
                <a:uFillTx/>
                <a:latin typeface="Century Gothic"/>
              </a:rPr>
              <a:t> </a:t>
            </a:r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dyddiadau terfynol y cwrs, gwrthdaro gyda'r rhai rydym yn rhannu llety â nhw.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 Pan fydd nifer o ffactorau'n digwydd yr un pryd.  'Pennog gyda phwn </a:t>
            </a:r>
            <a:r>
              <a:rPr lang="cy-GB" sz="2400" b="0" i="0" u="none" strike="noStrike" cap="none" baseline="0" dirty="0" err="1">
                <a:solidFill>
                  <a:srgbClr val="000000"/>
                </a:solidFill>
                <a:effectLst/>
                <a:uFillTx/>
                <a:latin typeface="Century Gothic"/>
              </a:rPr>
              <a:t>dyrr</a:t>
            </a:r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  asgwrn cefn ceffyl‘</a:t>
            </a:r>
            <a:r>
              <a:rPr lang="cy-GB" sz="2400" b="0" i="0" u="none" strike="noStrike" cap="none" dirty="0">
                <a:solidFill>
                  <a:srgbClr val="000000"/>
                </a:solidFill>
                <a:effectLst/>
                <a:uFillTx/>
                <a:latin typeface="Century Gothic"/>
              </a:rPr>
              <a:t> </a:t>
            </a:r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Century Gothic"/>
              </a:rPr>
              <a:t>e.e. Pan fo salwch yn y teulu ar adeg arholiad neu mae perthynas bwysig yn chwalu ac mae'n bryd cyflwyno traethawd hir.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3075" name="Picture 3" descr="C:\Users\Jill\AppData\Local\Microsoft\Windows\Temporary Internet Files\Content.IE5\N0FVWI27\readWrite-cartoon-pd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727348" y="1700045"/>
            <a:ext cx="1627632" cy="14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5528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778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095" y="877455"/>
            <a:ext cx="10549706" cy="457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Mae straen yn effeithio ar bob dim:</a:t>
            </a:r>
          </a:p>
          <a:p>
            <a:endParaRPr lang="en-GB" sz="44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Ein cyrff    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Ein meddyliau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Ein teimladau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8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Ein hymddygiad</a:t>
            </a:r>
          </a:p>
          <a:p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4125" name="Picture 29" descr="C:\Users\Jill\AppData\Local\Microsoft\Windows\Temporary Internet Files\Content.IE5\N0FVWI27\StressSymptoms[1]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91340" y="2059996"/>
            <a:ext cx="4348163" cy="3499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91953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369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6661035" y="1234911"/>
            <a:ext cx="3717872" cy="2837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>
              <a:latin typeface="Century Gothic" panose="020B0502020202020204" pitchFamily="34" charset="0"/>
            </a:endParaRPr>
          </a:p>
          <a:p>
            <a:endParaRPr lang="en-GB" sz="3600" b="1">
              <a:latin typeface="Century Gothic" panose="020B0502020202020204" pitchFamily="34" charset="0"/>
            </a:endParaRPr>
          </a:p>
          <a:p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Beth sy'n digwydd yn ein cyrff?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" y="1009781"/>
            <a:ext cx="49339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925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27" y="942108"/>
            <a:ext cx="11741913" cy="488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Beth sy'n digwydd yn ein meddyliau?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Efallai y byddwn ni:</a:t>
            </a:r>
          </a:p>
          <a:p>
            <a:r>
              <a:rPr lang="en-GB" sz="2000">
                <a:latin typeface="Century Gothic" panose="020B0502020202020204" pitchFamily="34" charset="0"/>
              </a:rPr>
              <a:t>			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ei chael hi'n anodd canolbwyntio a chofio gwybodaeth;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anghofio pethau neu'n gwneud camgymeriadau;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ei chael hi'n anodd gwneud penderfyniadau, yn ddryslyd;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ei chael hi'n anodd cynllunio ymlaen llaw neu ddatrys problemau;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mabwysiadu patrymau meddwl anhyblyg i geisio ymdopi;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poeni ac yn tueddu i bensynnu'n ddibwrpas am ein problemau;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hunan-feirniadol;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teimlo fel pe bai ein meddyliau'n rasio ac yn methu ymlacio.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O dan y fath amgylchiadau, mae astudio'n anodd iawn oherwydd nid yw ein  galluoedd gwybyddol gorau ar gael inni.</a:t>
            </a:r>
          </a:p>
        </p:txBody>
      </p:sp>
      <p:pic>
        <p:nvPicPr>
          <p:cNvPr id="5123" name="Picture 3" descr="C:\Users\Jill\AppData\Local\Microsoft\Windows\Temporary Internet Files\Content.IE5\MURBBS5N\5104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49406" y="1597903"/>
            <a:ext cx="3138964" cy="2090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74540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987" y="979055"/>
            <a:ext cx="11381334" cy="594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Beth sy'n digwydd yn ein teimladau?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Efallai y byddwn ni:</a:t>
            </a:r>
          </a:p>
          <a:p>
            <a:endParaRPr lang="en-GB" sz="24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flin ac yn mynd i ffraeo ag eraill yn rhwydd.</a:t>
            </a:r>
          </a:p>
          <a:p>
            <a:endParaRPr lang="en-GB" sz="24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ddagreuol ac yn anhapus.</a:t>
            </a:r>
          </a:p>
          <a:p>
            <a:endParaRPr lang="en-GB" sz="24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ddi-hid ac yn aflonydd.</a:t>
            </a:r>
          </a:p>
          <a:p>
            <a:endParaRPr lang="en-GB" sz="24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teimlo'n wael amdanom ni ein hunain.</a:t>
            </a:r>
          </a:p>
          <a:p>
            <a:r>
              <a:rPr lang="en-GB" sz="2400">
                <a:latin typeface="Century Gothic" panose="020B0502020202020204" pitchFamily="34" charset="0"/>
              </a:rPr>
              <a:t>						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latin typeface="Century Gothic" panose="020B0502020202020204" pitchFamily="34" charset="0"/>
            </a:endParaRPr>
          </a:p>
          <a:p>
            <a:endParaRPr lang="en-GB" sz="2400">
              <a:latin typeface="Century Gothic" panose="020B0502020202020204" pitchFamily="34" charset="0"/>
            </a:endParaRPr>
          </a:p>
          <a:p>
            <a:endParaRPr lang="en-GB">
              <a:latin typeface="Century Gothic" panose="020B0502020202020204" pitchFamily="34" charset="0"/>
            </a:endParaRPr>
          </a:p>
        </p:txBody>
      </p:sp>
      <p:pic>
        <p:nvPicPr>
          <p:cNvPr id="6146" name="Picture 2" descr="C:\Users\Jill\AppData\Local\Microsoft\Windows\Temporary Internet Files\Content.IE5\IAP68R3S\emotions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64829" y="2438400"/>
            <a:ext cx="3067050" cy="3093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3020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492" y="969818"/>
            <a:ext cx="11335106" cy="540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600" b="1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Beth sy'n digwydd yn ein hymddygiad?</a:t>
            </a:r>
          </a:p>
          <a:p>
            <a:endParaRPr lang="en-GB" sz="2400">
              <a:latin typeface="Century Gothic" panose="020B0502020202020204" pitchFamily="34" charset="0"/>
            </a:endParaRPr>
          </a:p>
          <a:p>
            <a:r>
              <a:rPr lang="cy-GB" sz="24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Efallai y byddwn ni:</a:t>
            </a: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	</a:t>
            </a: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osgoi'r broblem oherwydd ei bod yn teimlo'n rhy llethol -'claddu eich pen yn y tywod';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tynnu'n ôl o gyswllt cymdeithasol a gweithgareddau hamdden;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astudio am gyfnodau hirach a hirach heb gyflawni dim;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yn flin gyda phobl eraill;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gwadu bod problem a gwrthod gofyn am gefnogaeth o ganlyniad;  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mynd yn llai trefnus ac yn cael trafferth rheoli amser yn effeithiol;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bwyta gormod neu ddim digon;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y-GB" sz="2000" b="0" i="0" u="none" strike="noStrike" cap="none" baseline="0">
                <a:solidFill>
                  <a:srgbClr val="000000"/>
                </a:solidFill>
                <a:effectLst/>
                <a:uFillTx/>
                <a:latin typeface="Century Gothic"/>
              </a:rPr>
              <a:t> ysmygu/yfed/defnyddio sylweddau yn fwy nag arfer. </a:t>
            </a:r>
          </a:p>
          <a:p>
            <a:endParaRPr lang="en-GB" sz="24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  <a:p>
            <a:endParaRPr lang="en-GB" sz="2000">
              <a:latin typeface="Century Gothic" panose="020B0502020202020204" pitchFamily="34" charset="0"/>
            </a:endParaRPr>
          </a:p>
        </p:txBody>
      </p:sp>
      <p:pic>
        <p:nvPicPr>
          <p:cNvPr id="7171" name="Picture 3" descr="C:\Users\Jill\AppData\Local\Microsoft\Windows\Temporary Internet Files\Content.IE5\21H21I1O\fear[1]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74319" y="1239119"/>
            <a:ext cx="2091690" cy="1697355"/>
          </a:xfrm>
          <a:prstGeom prst="rect">
            <a:avLst/>
          </a:prstGeom>
          <a:noFill/>
        </p:spPr>
      </p:pic>
      <p:pic>
        <p:nvPicPr>
          <p:cNvPr id="7186" name="Picture 18" descr="C:\Users\Jill\AppData\Local\Microsoft\Windows\Temporary Internet Files\Content.IE5\KY4DKD8C\8725703809_672e785fc3_b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42055" y="3888509"/>
            <a:ext cx="1950720" cy="1784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3559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1554</Words>
  <Application>Microsoft Office PowerPoint</Application>
  <PresentationFormat>Widescreen</PresentationFormat>
  <Paragraphs>258</Paragraphs>
  <Slides>24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Pryfysgol Bangor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Williams</dc:creator>
  <cp:lastModifiedBy>Helen Williams</cp:lastModifiedBy>
  <cp:revision>127</cp:revision>
  <cp:lastPrinted>2016-10-06T09:37:32Z</cp:lastPrinted>
  <dcterms:created xsi:type="dcterms:W3CDTF">2016-08-16T10:57:56Z</dcterms:created>
  <dcterms:modified xsi:type="dcterms:W3CDTF">2020-04-17T08:30:22Z</dcterms:modified>
</cp:coreProperties>
</file>