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56" r:id="rId3"/>
    <p:sldId id="258" r:id="rId4"/>
    <p:sldId id="259" r:id="rId5"/>
    <p:sldId id="260" r:id="rId6"/>
    <p:sldId id="261" r:id="rId7"/>
    <p:sldId id="274" r:id="rId8"/>
    <p:sldId id="279" r:id="rId9"/>
    <p:sldId id="262" r:id="rId10"/>
    <p:sldId id="277" r:id="rId11"/>
    <p:sldId id="269" r:id="rId12"/>
    <p:sldId id="266" r:id="rId13"/>
    <p:sldId id="271" r:id="rId14"/>
    <p:sldId id="275" r:id="rId15"/>
    <p:sldId id="264" r:id="rId16"/>
    <p:sldId id="276" r:id="rId17"/>
    <p:sldId id="273"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505" autoAdjust="0"/>
  </p:normalViewPr>
  <p:slideViewPr>
    <p:cSldViewPr snapToGrid="0">
      <p:cViewPr varScale="1">
        <p:scale>
          <a:sx n="61" d="100"/>
          <a:sy n="61" d="100"/>
        </p:scale>
        <p:origin x="1068" y="6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A1B4-93A6-4F5F-8E60-91986D1554F6}" type="datetimeFigureOut">
              <a:rPr lang="en-GB" smtClean="0"/>
              <a:t>17/04/2020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4FFE-84A7-4514-83EF-86A60EE91B37}" type="slidenum">
              <a:rPr lang="en-GB" smtClean="0"/>
              <a:t>‹#›</a:t>
            </a:fld>
            <a:endParaRPr lang="en-GB"/>
          </a:p>
        </p:txBody>
      </p:sp>
    </p:spTree>
    <p:extLst>
      <p:ext uri="{BB962C8B-B14F-4D97-AF65-F5344CB8AC3E}">
        <p14:creationId xmlns:p14="http://schemas.microsoft.com/office/powerpoint/2010/main" val="141297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one of three psychoeducational workshop</a:t>
            </a:r>
            <a:r>
              <a:rPr lang="en-GB" baseline="0"/>
              <a:t>s offered by the Counselling Service in our rolling programme ‘Building Resilience’. You may be here because a counsellor, GP or mental health advisor has recommended it as the first step in getting some psychological help, or you  may have decided yourself to come. You might be here to help yourself, or to find out more about low mood to help others. Whichever it is, we hope you find it valuable. You won’t be expected to speak or contribute in any way unless you want to. You each have a handout of all the information on the slides that you are welcome to make notes on</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1</a:t>
            </a:fld>
            <a:endParaRPr lang="en-GB"/>
          </a:p>
        </p:txBody>
      </p:sp>
    </p:spTree>
    <p:extLst>
      <p:ext uri="{BB962C8B-B14F-4D97-AF65-F5344CB8AC3E}">
        <p14:creationId xmlns:p14="http://schemas.microsoft.com/office/powerpoint/2010/main" val="174772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try to make a start on a plan that would work for you.</a:t>
            </a:r>
          </a:p>
          <a:p>
            <a:r>
              <a:rPr lang="en-GB" dirty="0"/>
              <a:t>Remember- one step at a time- sometimes just making 5% difference is all you are looking for.</a:t>
            </a:r>
          </a:p>
          <a:p>
            <a:r>
              <a:rPr lang="en-GB" dirty="0"/>
              <a:t>Recovering from low mood can be like climbing Snowdon via the </a:t>
            </a:r>
            <a:r>
              <a:rPr lang="en-GB" dirty="0" err="1"/>
              <a:t>Llanberis</a:t>
            </a:r>
            <a:r>
              <a:rPr lang="en-GB" dirty="0"/>
              <a:t> path- very long, rather monotonous, it doesn’t feel like you are getting anywhere. It’s not until you look round that you begin to see the difference…</a:t>
            </a:r>
          </a:p>
          <a:p>
            <a:r>
              <a:rPr lang="en-GB" dirty="0"/>
              <a:t>There will be obstacles- but also ways around them</a:t>
            </a:r>
          </a:p>
        </p:txBody>
      </p:sp>
      <p:sp>
        <p:nvSpPr>
          <p:cNvPr id="4" name="Slide Number Placeholder 3"/>
          <p:cNvSpPr>
            <a:spLocks noGrp="1"/>
          </p:cNvSpPr>
          <p:nvPr>
            <p:ph type="sldNum" sz="quarter" idx="10"/>
          </p:nvPr>
        </p:nvSpPr>
        <p:spPr/>
        <p:txBody>
          <a:bodyPr/>
          <a:lstStyle/>
          <a:p>
            <a:fld id="{25064FFE-84A7-4514-83EF-86A60EE91B37}" type="slidenum">
              <a:rPr lang="en-GB" smtClean="0"/>
              <a:t>12</a:t>
            </a:fld>
            <a:endParaRPr lang="en-GB"/>
          </a:p>
        </p:txBody>
      </p:sp>
    </p:spTree>
    <p:extLst>
      <p:ext uri="{BB962C8B-B14F-4D97-AF65-F5344CB8AC3E}">
        <p14:creationId xmlns:p14="http://schemas.microsoft.com/office/powerpoint/2010/main" val="348646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of all activation. A lot</a:t>
            </a:r>
            <a:r>
              <a:rPr lang="en-GB" baseline="0"/>
              <a:t> of work has been done in recent years on getting people to challenge and change behaviours as a first step in recovering from low mood. Research has indicate that even doing something quite small, in terms of physical activation- such as walking upstairs! can help list someone's mood</a:t>
            </a:r>
          </a:p>
          <a:p>
            <a:r>
              <a:rPr lang="en-GB" baseline="0"/>
              <a:t>Make a list of things you can do that have a ’cardio vascular’ element to them (ie, getting out of breath). Have a list of things that include something ‘immediate’ as well as things that might need a bit of planning. Can you do some of these with a friend?</a:t>
            </a:r>
          </a:p>
          <a:p>
            <a:r>
              <a:rPr lang="en-GB" baseline="0"/>
              <a:t>REMEMBER YOU ARE NOT GOING TO FEEL LIKE DOING THESE THINGS TO START WITH!</a:t>
            </a:r>
          </a:p>
          <a:p>
            <a:r>
              <a:rPr lang="en-GB" baseline="0"/>
              <a:t>It may feel pointless, you might feel too tired  or you may feel anxious.</a:t>
            </a:r>
          </a:p>
          <a:p>
            <a:r>
              <a:rPr lang="en-GB" baseline="0"/>
              <a:t>Think about things that you can do that could give you pleasure, a sense of achievement or contact with others.</a:t>
            </a:r>
          </a:p>
          <a:p>
            <a:r>
              <a:rPr lang="en-GB" baseline="0"/>
              <a:t>Look at the Activity Wheel handout- read through- </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13</a:t>
            </a:fld>
            <a:endParaRPr lang="en-GB"/>
          </a:p>
        </p:txBody>
      </p:sp>
    </p:spTree>
    <p:extLst>
      <p:ext uri="{BB962C8B-B14F-4D97-AF65-F5344CB8AC3E}">
        <p14:creationId xmlns:p14="http://schemas.microsoft.com/office/powerpoint/2010/main" val="369088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back to Slide 8. Let’s try</a:t>
            </a:r>
            <a:r>
              <a:rPr lang="en-GB" baseline="0"/>
              <a:t> to find a way of being able to notice, and challenge the negative thinking that  keeps us feeling low.</a:t>
            </a:r>
          </a:p>
          <a:p>
            <a:r>
              <a:rPr lang="en-GB" baseline="0"/>
              <a:t>Thought record sheet- and explain</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14</a:t>
            </a:fld>
            <a:endParaRPr lang="en-GB"/>
          </a:p>
        </p:txBody>
      </p:sp>
    </p:spTree>
    <p:extLst>
      <p:ext uri="{BB962C8B-B14F-4D97-AF65-F5344CB8AC3E}">
        <p14:creationId xmlns:p14="http://schemas.microsoft.com/office/powerpoint/2010/main" val="138410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what might work for you?- everyone is different.</a:t>
            </a:r>
          </a:p>
          <a:p>
            <a:r>
              <a:rPr lang="en-GB"/>
              <a:t>SMART goals</a:t>
            </a:r>
          </a:p>
          <a:p>
            <a:r>
              <a:rPr lang="en-GB"/>
              <a:t>Think again about the 5 key</a:t>
            </a:r>
            <a:r>
              <a:rPr lang="en-GB" baseline="0"/>
              <a:t> areas, and consider what you could do that might help alleviate for example physical aches and pains, sleep problems. What behavioural steps could you take to make sure you are not avoiding, hiding away? </a:t>
            </a:r>
          </a:p>
          <a:p>
            <a:r>
              <a:rPr lang="en-GB"/>
              <a:t>What gives you pleasure/achievement/ closeness?</a:t>
            </a:r>
          </a:p>
          <a:p>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15</a:t>
            </a:fld>
            <a:endParaRPr lang="en-GB"/>
          </a:p>
        </p:txBody>
      </p:sp>
    </p:spTree>
    <p:extLst>
      <p:ext uri="{BB962C8B-B14F-4D97-AF65-F5344CB8AC3E}">
        <p14:creationId xmlns:p14="http://schemas.microsoft.com/office/powerpoint/2010/main" val="355061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a note</a:t>
            </a:r>
            <a:r>
              <a:rPr lang="en-GB" baseline="0"/>
              <a:t> of where you are going to start, after you leave this workshop today.</a:t>
            </a:r>
          </a:p>
          <a:p>
            <a:endParaRPr lang="en-GB" baseline="0"/>
          </a:p>
          <a:p>
            <a:r>
              <a:rPr lang="en-GB" baseline="0"/>
              <a:t>Any questions?</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16</a:t>
            </a:fld>
            <a:endParaRPr lang="en-GB"/>
          </a:p>
        </p:txBody>
      </p:sp>
    </p:spTree>
    <p:extLst>
      <p:ext uri="{BB962C8B-B14F-4D97-AF65-F5344CB8AC3E}">
        <p14:creationId xmlns:p14="http://schemas.microsoft.com/office/powerpoint/2010/main" val="364902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Here’s a list of resources available to you.</a:t>
            </a:r>
          </a:p>
          <a:p>
            <a:r>
              <a:rPr lang="en-GB"/>
              <a:t>How</a:t>
            </a:r>
            <a:r>
              <a:rPr lang="en-GB" baseline="0"/>
              <a:t> many might you consider using?</a:t>
            </a:r>
          </a:p>
          <a:p>
            <a:r>
              <a:rPr lang="en-GB" baseline="0"/>
              <a:t>Remember- be kind to yourself, and give your strategies some time to work. </a:t>
            </a:r>
          </a:p>
          <a:p>
            <a:endParaRPr lang="en-GB" baseline="0"/>
          </a:p>
          <a:p>
            <a:r>
              <a:rPr lang="en-GB" baseline="0"/>
              <a:t>If you came here as a first step, see how you get on with these ideas. If you came here because you are worried about someone else, feel free to pass the handout on. If you still feel that you need further help, then contact us again</a:t>
            </a:r>
          </a:p>
          <a:p>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17</a:t>
            </a:fld>
            <a:endParaRPr lang="en-GB"/>
          </a:p>
        </p:txBody>
      </p:sp>
    </p:spTree>
    <p:extLst>
      <p:ext uri="{BB962C8B-B14F-4D97-AF65-F5344CB8AC3E}">
        <p14:creationId xmlns:p14="http://schemas.microsoft.com/office/powerpoint/2010/main" val="380169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Each of our BR workshops has a ‘motif’ that we will</a:t>
            </a:r>
            <a:r>
              <a:rPr lang="en-GB" baseline="0"/>
              <a:t> use to help you to remember the take home messages. With ‘iCan manage my low mood’ we are using a spiral</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2</a:t>
            </a:fld>
            <a:endParaRPr lang="en-GB"/>
          </a:p>
        </p:txBody>
      </p:sp>
    </p:spTree>
    <p:extLst>
      <p:ext uri="{BB962C8B-B14F-4D97-AF65-F5344CB8AC3E}">
        <p14:creationId xmlns:p14="http://schemas.microsoft.com/office/powerpoint/2010/main" val="101565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is low mood? There</a:t>
            </a:r>
            <a:r>
              <a:rPr lang="en-GB" baseline="0"/>
              <a:t> is a difference between feeling ‘a bit fed up’ , more persistent low mood, and clinical depression. How would you describe what it means to you? Write these down</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3</a:t>
            </a:fld>
            <a:endParaRPr lang="en-GB"/>
          </a:p>
        </p:txBody>
      </p:sp>
    </p:spTree>
    <p:extLst>
      <p:ext uri="{BB962C8B-B14F-4D97-AF65-F5344CB8AC3E}">
        <p14:creationId xmlns:p14="http://schemas.microsoft.com/office/powerpoint/2010/main" val="393903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some of the signs and symptoms. You may be experiencing some or all of these- and there may be others</a:t>
            </a:r>
          </a:p>
        </p:txBody>
      </p:sp>
      <p:sp>
        <p:nvSpPr>
          <p:cNvPr id="4" name="Slide Number Placeholder 3"/>
          <p:cNvSpPr>
            <a:spLocks noGrp="1"/>
          </p:cNvSpPr>
          <p:nvPr>
            <p:ph type="sldNum" sz="quarter" idx="10"/>
          </p:nvPr>
        </p:nvSpPr>
        <p:spPr/>
        <p:txBody>
          <a:bodyPr/>
          <a:lstStyle/>
          <a:p>
            <a:fld id="{25064FFE-84A7-4514-83EF-86A60EE91B37}" type="slidenum">
              <a:rPr lang="en-GB" smtClean="0"/>
              <a:t>4</a:t>
            </a:fld>
            <a:endParaRPr lang="en-GB"/>
          </a:p>
        </p:txBody>
      </p:sp>
    </p:spTree>
    <p:extLst>
      <p:ext uri="{BB962C8B-B14F-4D97-AF65-F5344CB8AC3E}">
        <p14:creationId xmlns:p14="http://schemas.microsoft.com/office/powerpoint/2010/main" val="406389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lots of ideas about what can cause low mood. Your own personal thoughts about this may help you understand how</a:t>
            </a:r>
            <a:r>
              <a:rPr lang="en-GB" baseline="0"/>
              <a:t> your low mood may have started. Which of the possibilities on the slide seem most relevant to you?</a:t>
            </a:r>
          </a:p>
          <a:p>
            <a:r>
              <a:rPr lang="en-GB"/>
              <a:t>In many cases of depression, there is a reduction in the amount of certain neurotransmitters found (monoamines such as serotonin and norepinephrine) in depressed people.</a:t>
            </a:r>
          </a:p>
          <a:p>
            <a:endParaRPr lang="en-GB"/>
          </a:p>
          <a:p>
            <a:r>
              <a:rPr lang="en-GB"/>
              <a:t>Low serotonin levels are simply another symptom of depression, not a cause? </a:t>
            </a:r>
          </a:p>
          <a:p>
            <a:endParaRPr lang="en-GB"/>
          </a:p>
          <a:p>
            <a:r>
              <a:rPr lang="en-GB"/>
              <a:t>"Regarding depression as "just" a chemical imbalance wildly misconstrues the disorder." - Psychology Today, March 1999</a:t>
            </a:r>
          </a:p>
          <a:p>
            <a:endParaRPr lang="en-GB"/>
          </a:p>
          <a:p>
            <a:r>
              <a:rPr lang="en-GB"/>
              <a:t>‘Drug therapies that work on this imbalance lift depression completely in a third of those who take them and partially in another third. For a third of people, antidepressants don't work at all, and many who do get positive results stop taking them because the side effects are worse than the depression symptoms they are supposed to be treating.’ (Clinical depression.co.uk)</a:t>
            </a:r>
          </a:p>
          <a:p>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5</a:t>
            </a:fld>
            <a:endParaRPr lang="en-GB"/>
          </a:p>
        </p:txBody>
      </p:sp>
    </p:spTree>
    <p:extLst>
      <p:ext uri="{BB962C8B-B14F-4D97-AF65-F5344CB8AC3E}">
        <p14:creationId xmlns:p14="http://schemas.microsoft.com/office/powerpoint/2010/main" val="229239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we do know is that low mood can spiral downwards and that something</a:t>
            </a:r>
            <a:r>
              <a:rPr lang="en-GB" baseline="0"/>
              <a:t> going wrong in one area of your life can then start a spiralling down that feels difficult to stop. In the slide here you can see the sorts of feelings that can send us spiralling down. Although as we spiral down the spiral gets tighter and more restrictive …</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6</a:t>
            </a:fld>
            <a:endParaRPr lang="en-GB"/>
          </a:p>
        </p:txBody>
      </p:sp>
    </p:spTree>
    <p:extLst>
      <p:ext uri="{BB962C8B-B14F-4D97-AF65-F5344CB8AC3E}">
        <p14:creationId xmlns:p14="http://schemas.microsoft.com/office/powerpoint/2010/main" val="320943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5 key areas that affect each other and can maintain this negative ‘spiral’. </a:t>
            </a:r>
          </a:p>
          <a:p>
            <a:pPr marL="228600" indent="-228600">
              <a:buAutoNum type="arabicPeriod"/>
            </a:pPr>
            <a:r>
              <a:rPr lang="en-GB"/>
              <a:t>So for example an event- maybe something outside our control, could</a:t>
            </a:r>
            <a:r>
              <a:rPr lang="en-GB" baseline="0"/>
              <a:t> challenge us- or something interpersonal may go wrong. So we might fall out with a friend or partner, we might lose a job, there could be another sort of significant loss or disappointment in our lives</a:t>
            </a:r>
          </a:p>
          <a:p>
            <a:pPr marL="228600" indent="-228600">
              <a:buAutoNum type="arabicPeriod"/>
            </a:pPr>
            <a:r>
              <a:rPr lang="en-GB" baseline="0"/>
              <a:t>In response to this we might start up an ‘internal dialogue’ with ourselves that is critical or unhelpful- thoughts such as ‘It’s all my fault, I should have done x/ I’ll never be able to get this assignment done/ Everything goes wrong for me/ Nobody likes me’ etc  </a:t>
            </a:r>
          </a:p>
          <a:p>
            <a:pPr marL="228600" indent="-228600">
              <a:buAutoNum type="arabicPeriod"/>
            </a:pPr>
            <a:r>
              <a:rPr lang="en-GB" baseline="0"/>
              <a:t>These recurring negative thoughts begin to impact on our feelings-we can begin to feel helpless/ worthless/ resentful/frustrated</a:t>
            </a:r>
          </a:p>
          <a:p>
            <a:pPr marL="228600" indent="-228600">
              <a:buAutoNum type="arabicPeriod"/>
            </a:pPr>
            <a:r>
              <a:rPr lang="en-GB" baseline="0"/>
              <a:t>In turn these can lead to a change in our physical states- many people with low mood experience tiredness, headaches, aches and pains, stomach upsets. Sleep problems are extremely common. </a:t>
            </a:r>
          </a:p>
          <a:p>
            <a:pPr marL="228600" indent="-228600">
              <a:buAutoNum type="arabicPeriod"/>
            </a:pPr>
            <a:r>
              <a:rPr lang="en-GB" baseline="0"/>
              <a:t>All of the above impact on behaviours and activity levels- we start to avoid doing things, it’s hard to get up in the morning, we procrastinate  and don’t get things done. We begin to neglect ourselves, we expect the worst of any potential situation and hide away, avoid others, turn down opportunities that could give us pleasure, a sense of achievement, or closeness to others</a:t>
            </a:r>
          </a:p>
          <a:p>
            <a:pPr marL="228600" indent="-228600">
              <a:buAutoNum type="arabicPeriod"/>
            </a:pPr>
            <a:r>
              <a:rPr lang="en-GB" baseline="0"/>
              <a:t>As you can imagine, this all then affects the first key area- people and events around us- and so the spiral starts</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7</a:t>
            </a:fld>
            <a:endParaRPr lang="en-GB"/>
          </a:p>
        </p:txBody>
      </p:sp>
    </p:spTree>
    <p:extLst>
      <p:ext uri="{BB962C8B-B14F-4D97-AF65-F5344CB8AC3E}">
        <p14:creationId xmlns:p14="http://schemas.microsoft.com/office/powerpoint/2010/main" val="184748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start with the negative thinking- the ‘cognitive’ aspects of low mood. Here are some of the ways in which it can get entrenched. Research shows that when the brain has nothing specific to do it tends to revert to looking for problems to solve and seeking out difficulties……e.g.  Did I talk to my friend right?  Does she still like me?  </a:t>
            </a:r>
            <a:r>
              <a:rPr lang="en-GB" dirty="0" err="1"/>
              <a:t>Etc</a:t>
            </a:r>
            <a:r>
              <a:rPr lang="en-GB" dirty="0"/>
              <a:t>   Tends to increase self- critical thinking and comparison of self with others.  So learning to ground and be in the present is a good way out</a:t>
            </a:r>
          </a:p>
          <a:p>
            <a:r>
              <a:rPr lang="en-GB" dirty="0"/>
              <a:t>Think</a:t>
            </a:r>
            <a:r>
              <a:rPr lang="en-GB" baseline="0" dirty="0"/>
              <a:t> </a:t>
            </a:r>
            <a:r>
              <a:rPr lang="en-GB" dirty="0"/>
              <a:t>again about how these negative thoughts can also ‘tighten’ the spiral of low mood. </a:t>
            </a:r>
          </a:p>
        </p:txBody>
      </p:sp>
      <p:sp>
        <p:nvSpPr>
          <p:cNvPr id="4" name="Slide Number Placeholder 3"/>
          <p:cNvSpPr>
            <a:spLocks noGrp="1"/>
          </p:cNvSpPr>
          <p:nvPr>
            <p:ph type="sldNum" sz="quarter" idx="10"/>
          </p:nvPr>
        </p:nvSpPr>
        <p:spPr/>
        <p:txBody>
          <a:bodyPr/>
          <a:lstStyle/>
          <a:p>
            <a:fld id="{25064FFE-84A7-4514-83EF-86A60EE91B37}" type="slidenum">
              <a:rPr lang="en-GB" smtClean="0"/>
              <a:t>9</a:t>
            </a:fld>
            <a:endParaRPr lang="en-GB"/>
          </a:p>
        </p:txBody>
      </p:sp>
    </p:spTree>
    <p:extLst>
      <p:ext uri="{BB962C8B-B14F-4D97-AF65-F5344CB8AC3E}">
        <p14:creationId xmlns:p14="http://schemas.microsoft.com/office/powerpoint/2010/main" val="422857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how do we feed the ‘right wolf’ and start spiralling upwards not downwards?</a:t>
            </a:r>
          </a:p>
          <a:p>
            <a:r>
              <a:rPr lang="en-GB"/>
              <a:t>The good news is</a:t>
            </a:r>
            <a:r>
              <a:rPr lang="en-GB" baseline="0"/>
              <a:t> that you can start any where- tackle any of the 5 key areas- to make a difference. Which ever you choose first is up to you. Which are you most likely to choose first? Here are some ideas</a:t>
            </a:r>
            <a:endParaRPr lang="en-GB"/>
          </a:p>
        </p:txBody>
      </p:sp>
      <p:sp>
        <p:nvSpPr>
          <p:cNvPr id="4" name="Slide Number Placeholder 3"/>
          <p:cNvSpPr>
            <a:spLocks noGrp="1"/>
          </p:cNvSpPr>
          <p:nvPr>
            <p:ph type="sldNum" sz="quarter" idx="10"/>
          </p:nvPr>
        </p:nvSpPr>
        <p:spPr/>
        <p:txBody>
          <a:bodyPr/>
          <a:lstStyle/>
          <a:p>
            <a:fld id="{25064FFE-84A7-4514-83EF-86A60EE91B37}" type="slidenum">
              <a:rPr lang="en-GB" smtClean="0"/>
              <a:t>11</a:t>
            </a:fld>
            <a:endParaRPr lang="en-GB"/>
          </a:p>
        </p:txBody>
      </p:sp>
    </p:spTree>
    <p:extLst>
      <p:ext uri="{BB962C8B-B14F-4D97-AF65-F5344CB8AC3E}">
        <p14:creationId xmlns:p14="http://schemas.microsoft.com/office/powerpoint/2010/main" val="266238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27503789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22142520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24308090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10999393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3B05A-006A-48FF-AB63-846EC5AC68C8}"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109251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23B05A-006A-48FF-AB63-846EC5AC68C8}"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31838606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23B05A-006A-48FF-AB63-846EC5AC68C8}" type="datetimeFigureOut">
              <a:rPr lang="en-GB" smtClean="0"/>
              <a:t>17/04/2020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20333331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23B05A-006A-48FF-AB63-846EC5AC68C8}" type="datetimeFigureOut">
              <a:rPr lang="en-GB" smtClean="0"/>
              <a:t>17/04/2020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3665653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3B05A-006A-48FF-AB63-846EC5AC68C8}" type="datetimeFigureOut">
              <a:rPr lang="en-GB" smtClean="0"/>
              <a:t>17/04/2020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28273549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12727510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6B89B-DA8B-4984-904D-6FE6B612DD19}" type="slidenum">
              <a:rPr lang="en-GB" smtClean="0"/>
              <a:t>‹#›</a:t>
            </a:fld>
            <a:endParaRPr lang="en-GB"/>
          </a:p>
        </p:txBody>
      </p:sp>
    </p:spTree>
    <p:extLst>
      <p:ext uri="{BB962C8B-B14F-4D97-AF65-F5344CB8AC3E}">
        <p14:creationId xmlns:p14="http://schemas.microsoft.com/office/powerpoint/2010/main" val="3538227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3B05A-006A-48FF-AB63-846EC5AC68C8}" type="datetimeFigureOut">
              <a:rPr lang="en-GB" smtClean="0"/>
              <a:t>17/04/2020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6B89B-DA8B-4984-904D-6FE6B612DD19}" type="slidenum">
              <a:rPr lang="en-GB" smtClean="0"/>
              <a:t>‹#›</a:t>
            </a:fld>
            <a:endParaRPr lang="en-GB"/>
          </a:p>
        </p:txBody>
      </p:sp>
    </p:spTree>
    <p:extLst>
      <p:ext uri="{BB962C8B-B14F-4D97-AF65-F5344CB8AC3E}">
        <p14:creationId xmlns:p14="http://schemas.microsoft.com/office/powerpoint/2010/main" val="3347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www.bigwhitewall.com/" TargetMode="External"/><Relationship Id="rId4" Type="http://schemas.openxmlformats.org/officeDocument/2006/relationships/hyperlink" Target="https://www.bangor.ac.uk/mindfulness/audio/index.php.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XiCrniLQGYc"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1102937" y="2001837"/>
            <a:ext cx="9257122" cy="2400482"/>
          </a:xfrm>
          <a:prstGeom prst="rect">
            <a:avLst/>
          </a:prstGeom>
          <a:noFill/>
        </p:spPr>
        <p:txBody>
          <a:bodyPr wrap="square" rtlCol="0">
            <a:spAutoFit/>
          </a:bodyPr>
          <a:lstStyle/>
          <a:p>
            <a:endParaRPr lang="en-GB"/>
          </a:p>
        </p:txBody>
      </p:sp>
      <p:sp>
        <p:nvSpPr>
          <p:cNvPr id="6" name="TextBox 5"/>
          <p:cNvSpPr txBox="1"/>
          <p:nvPr/>
        </p:nvSpPr>
        <p:spPr>
          <a:xfrm>
            <a:off x="794996" y="2029436"/>
            <a:ext cx="9508502" cy="2146637"/>
          </a:xfrm>
          <a:prstGeom prst="rect">
            <a:avLst/>
          </a:prstGeom>
          <a:noFill/>
        </p:spPr>
        <p:txBody>
          <a:bodyPr wrap="square" rtlCol="0">
            <a:spAutoFit/>
          </a:bodyPr>
          <a:lstStyle/>
          <a:p>
            <a:endParaRPr lang="en-GB"/>
          </a:p>
        </p:txBody>
      </p:sp>
      <p:sp>
        <p:nvSpPr>
          <p:cNvPr id="7" name="TextBox 6"/>
          <p:cNvSpPr txBox="1"/>
          <p:nvPr/>
        </p:nvSpPr>
        <p:spPr>
          <a:xfrm>
            <a:off x="481522" y="1122363"/>
            <a:ext cx="11074880" cy="4790145"/>
          </a:xfrm>
          <a:prstGeom prst="rect">
            <a:avLst/>
          </a:prstGeom>
          <a:noFill/>
        </p:spPr>
        <p:txBody>
          <a:bodyPr wrap="square" rtlCol="0">
            <a:spAutoFit/>
          </a:bodyPr>
          <a:lstStyle/>
          <a:p>
            <a:pPr algn="ctr"/>
            <a:r>
              <a:rPr lang="cy-GB" sz="6000" b="0" i="0" u="none" strike="noStrike" cap="none" baseline="0">
                <a:solidFill>
                  <a:srgbClr val="000000"/>
                </a:solidFill>
                <a:effectLst/>
                <a:uFillTx/>
                <a:latin typeface="Century Gothic"/>
              </a:rPr>
              <a:t>Meithrin Gwytnwch 2</a:t>
            </a:r>
          </a:p>
          <a:p>
            <a:pPr algn="ctr"/>
            <a:r>
              <a:rPr lang="cy-GB" sz="4000" b="0" i="0" u="none" strike="noStrike" cap="none" baseline="0">
                <a:solidFill>
                  <a:srgbClr val="000000"/>
                </a:solidFill>
                <a:effectLst/>
                <a:uFillTx/>
                <a:latin typeface="Century Gothic"/>
              </a:rPr>
              <a:t>Rheoli fy hwyliau isel</a:t>
            </a:r>
          </a:p>
          <a:p>
            <a:pPr algn="ctr"/>
            <a:endParaRPr lang="en-GB" sz="4000">
              <a:latin typeface="Century Gothic" panose="020B0502020202020204" pitchFamily="34" charset="0"/>
            </a:endParaRPr>
          </a:p>
          <a:p>
            <a:pPr algn="ctr"/>
            <a:r>
              <a:rPr lang="cy-GB" sz="2400" b="0" i="0" u="none" strike="noStrike" cap="none" baseline="0">
                <a:solidFill>
                  <a:srgbClr val="000000"/>
                </a:solidFill>
                <a:effectLst/>
                <a:uFillTx/>
                <a:latin typeface="Century Gothic"/>
              </a:rPr>
              <a:t>Bwriad y rhaglen yw cynnig dealltwriaeth o’r modd y mae ein teimladau, ein meddyliau a'n hymddygiad yn dod ynghyd i gynhyrchu anawsterau cyffredin, a galluogi'r rhai sy'n cymryd rhan i ddysgu strategaethau er mwyn rheoli'r anawsterau hyn, fel y gallant fynd i'r afael â'r heriau hyn yn fwy hyderus yn eu gallu i ymdopi ac i ffynnu.</a:t>
            </a:r>
          </a:p>
          <a:p>
            <a:pPr algn="ctr"/>
            <a:endParaRPr lang="en-GB" sz="2400">
              <a:latin typeface="Century Gothic" panose="020B0502020202020204" pitchFamily="34" charset="0"/>
            </a:endParaRPr>
          </a:p>
          <a:p>
            <a:endParaRPr lang="en-GB" sz="2400">
              <a:latin typeface="Century Gothic" panose="020B0502020202020204" pitchFamily="34" charset="0"/>
            </a:endParaRPr>
          </a:p>
        </p:txBody>
      </p:sp>
    </p:spTree>
    <p:extLst>
      <p:ext uri="{BB962C8B-B14F-4D97-AF65-F5344CB8AC3E}">
        <p14:creationId xmlns:p14="http://schemas.microsoft.com/office/powerpoint/2010/main" val="7531613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sp>
        <p:nvSpPr>
          <p:cNvPr id="10" name="TextBox 9"/>
          <p:cNvSpPr txBox="1"/>
          <p:nvPr/>
        </p:nvSpPr>
        <p:spPr>
          <a:xfrm>
            <a:off x="563418" y="1542473"/>
            <a:ext cx="11353598" cy="4729126"/>
          </a:xfrm>
          <a:prstGeom prst="rect">
            <a:avLst/>
          </a:prstGeom>
          <a:noFill/>
        </p:spPr>
        <p:txBody>
          <a:bodyPr wrap="square" rtlCol="0">
            <a:spAutoFit/>
          </a:bodyPr>
          <a:lstStyle/>
          <a:p>
            <a:r>
              <a:rPr lang="cy-GB" sz="1800" b="0" i="1" u="none" strike="noStrike" cap="none" baseline="0">
                <a:solidFill>
                  <a:srgbClr val="000000"/>
                </a:solidFill>
                <a:effectLst/>
                <a:uFillTx/>
                <a:latin typeface="Century Gothic"/>
              </a:rPr>
              <a:t>Roedd hen bennaeth Cherokee yn dysgu ei ŵyr am fywyd ...</a:t>
            </a:r>
            <a:br>
              <a:rPr sz="1800"/>
            </a:br>
            <a:r>
              <a:rPr lang="cy-GB" sz="1800" b="0" i="1" u="none" strike="noStrike" cap="none" baseline="0">
                <a:solidFill>
                  <a:srgbClr val="000000"/>
                </a:solidFill>
                <a:effectLst/>
                <a:uFillTx/>
                <a:latin typeface="Century Gothic"/>
              </a:rPr>
              <a:t>"Mae ymladd yn digwydd y tu fewn i mi," meddai wrth y bachgen. </a:t>
            </a:r>
            <a:br>
              <a:rPr sz="1800"/>
            </a:br>
            <a:r>
              <a:rPr lang="cy-GB" sz="1800" b="0" i="1" u="none" strike="noStrike" cap="none" baseline="0">
                <a:solidFill>
                  <a:srgbClr val="000000"/>
                </a:solidFill>
                <a:effectLst/>
                <a:uFillTx/>
                <a:latin typeface="Century Gothic"/>
              </a:rPr>
              <a:t>"Mae'n frwydr ofnadwy ac mae rhwng dau flaidd.</a:t>
            </a:r>
            <a:br>
              <a:rPr sz="1800"/>
            </a:br>
            <a:r>
              <a:rPr lang="cy-GB" sz="1800" b="0" i="1" u="none" strike="noStrike" cap="none" baseline="0">
                <a:solidFill>
                  <a:srgbClr val="000000"/>
                </a:solidFill>
                <a:effectLst/>
                <a:uFillTx/>
                <a:latin typeface="Century Gothic"/>
              </a:rPr>
              <a:t>"Mae un yn ddrwg - mae'n ddicter, eiddigedd, tristwch, edifeirwch, trachwant, trahaus, hunan-dosturi, euogrwydd, drwgdeimlad, israddoldeb, celwydd, balchder ffug, agwedd nawddoglyd, hunan-amheuaeth ac ego.</a:t>
            </a:r>
            <a:br>
              <a:rPr sz="1800"/>
            </a:br>
            <a:r>
              <a:rPr lang="cy-GB" sz="1800" b="0" i="1" u="none" strike="noStrike" cap="none" baseline="0">
                <a:solidFill>
                  <a:srgbClr val="000000"/>
                </a:solidFill>
                <a:effectLst/>
                <a:uFillTx/>
                <a:latin typeface="Century Gothic"/>
              </a:rPr>
              <a:t>"Mae'r llall yn dda - mae'n llawenydd, heddwch, cariad, gobaith, sirioldeb, gwyleidydd-dra, caredigrwydd, cyfeillgarwch, empathi, haelioni, gwirionedd, tosturi a ffydd. </a:t>
            </a:r>
            <a:br>
              <a:rPr sz="1800"/>
            </a:br>
            <a:r>
              <a:rPr lang="cy-GB" sz="1800" b="0" i="1" u="none" strike="noStrike" cap="none" baseline="0">
                <a:solidFill>
                  <a:srgbClr val="000000"/>
                </a:solidFill>
                <a:effectLst/>
                <a:uFillTx/>
                <a:latin typeface="Century Gothic"/>
              </a:rPr>
              <a:t>"Mae'r un frwydr yn digwydd y tu mewn i ti - a thu mewn i bawb arall hefyd."</a:t>
            </a:r>
            <a:br>
              <a:rPr sz="1800"/>
            </a:br>
            <a:r>
              <a:rPr lang="cy-GB" sz="1800" b="0" i="1" u="none" strike="noStrike" cap="none" baseline="0">
                <a:solidFill>
                  <a:srgbClr val="000000"/>
                </a:solidFill>
                <a:effectLst/>
                <a:uFillTx/>
                <a:latin typeface="Century Gothic"/>
              </a:rPr>
              <a:t>Meddyliodd yr ŵyr am hyn am funud ac yna gofynnodd i'w daid,</a:t>
            </a:r>
            <a:br>
              <a:rPr sz="1800"/>
            </a:br>
            <a:r>
              <a:rPr lang="cy-GB" sz="1800" b="0" i="1" u="none" strike="noStrike" cap="none" baseline="0">
                <a:solidFill>
                  <a:srgbClr val="000000"/>
                </a:solidFill>
                <a:effectLst/>
                <a:uFillTx/>
                <a:latin typeface="Century Gothic"/>
              </a:rPr>
              <a:t>"Pa flaidd fydd yn ennill?"</a:t>
            </a:r>
            <a:br>
              <a:rPr sz="1800"/>
            </a:br>
            <a:br>
              <a:rPr sz="1800"/>
            </a:br>
            <a:r>
              <a:rPr lang="cy-GB" sz="1800" b="0" i="1" u="none" strike="noStrike" cap="none" baseline="0">
                <a:solidFill>
                  <a:srgbClr val="000000"/>
                </a:solidFill>
                <a:effectLst/>
                <a:uFillTx/>
                <a:latin typeface="Century Gothic"/>
              </a:rPr>
              <a:t>Ateb syml yr hen bennaeth oedd,</a:t>
            </a:r>
            <a:br>
              <a:rPr sz="1800"/>
            </a:br>
            <a:r>
              <a:rPr lang="cy-GB" sz="1800" b="0" i="1" u="none" strike="noStrike" cap="none" baseline="0">
                <a:solidFill>
                  <a:srgbClr val="000000"/>
                </a:solidFill>
                <a:effectLst/>
                <a:uFillTx/>
                <a:latin typeface="Century Gothic"/>
              </a:rPr>
              <a:t>"Yr un fyddi di'n ei fwydo."</a:t>
            </a:r>
          </a:p>
          <a:p>
            <a:endParaRPr lang="en-GB" i="1">
              <a:latin typeface="Century Gothic" panose="020B0502020202020204" pitchFamily="34" charset="0"/>
            </a:endParaRPr>
          </a:p>
          <a:p>
            <a:r>
              <a:rPr lang="cy-GB" sz="1600" b="0" i="1" u="none" strike="noStrike" cap="none" baseline="0">
                <a:solidFill>
                  <a:srgbClr val="000000"/>
                </a:solidFill>
                <a:effectLst/>
                <a:uFillTx/>
                <a:latin typeface="Century Gothic"/>
              </a:rPr>
              <a:t>Awdur Anhysbys.</a:t>
            </a:r>
          </a:p>
          <a:p>
            <a:r>
              <a:rPr lang="en-GB">
                <a:latin typeface="Century Gothic" panose="020B0502020202020204" pitchFamily="34" charset="0"/>
              </a:rPr>
              <a:t> </a:t>
            </a:r>
          </a:p>
        </p:txBody>
      </p:sp>
      <p:sp>
        <p:nvSpPr>
          <p:cNvPr id="12" name="TextBox 11"/>
          <p:cNvSpPr txBox="1"/>
          <p:nvPr/>
        </p:nvSpPr>
        <p:spPr>
          <a:xfrm>
            <a:off x="1844170" y="969818"/>
            <a:ext cx="6213043" cy="579699"/>
          </a:xfrm>
          <a:prstGeom prst="rect">
            <a:avLst/>
          </a:prstGeom>
          <a:noFill/>
        </p:spPr>
        <p:txBody>
          <a:bodyPr wrap="square" rtlCol="0">
            <a:spAutoFit/>
          </a:bodyPr>
          <a:lstStyle/>
          <a:p>
            <a:pPr algn="ctr"/>
            <a:r>
              <a:rPr lang="cy-GB" sz="3200" b="1" i="0" u="none" strike="noStrike" cap="none" baseline="0">
                <a:solidFill>
                  <a:srgbClr val="000000"/>
                </a:solidFill>
                <a:effectLst/>
                <a:uFillTx/>
                <a:latin typeface="Century Gothic"/>
              </a:rPr>
              <a:t>Bwydo'r Blaidd!</a:t>
            </a:r>
          </a:p>
        </p:txBody>
      </p:sp>
      <p:pic>
        <p:nvPicPr>
          <p:cNvPr id="4" name="Picture 2" descr="C:\Users\Jill\AppData\Local\Microsoft\Windows\Temporary Internet Files\Content.IE5\SHHXK0KA\lupi[1].jpg"/>
          <p:cNvPicPr>
            <a:picLocks noChangeAspect="1" noChangeArrowheads="1"/>
          </p:cNvPicPr>
          <p:nvPr/>
        </p:nvPicPr>
        <p:blipFill>
          <a:blip r:embed="rId3"/>
          <a:stretch>
            <a:fillRect/>
          </a:stretch>
        </p:blipFill>
        <p:spPr bwMode="auto">
          <a:xfrm>
            <a:off x="8938958" y="4084782"/>
            <a:ext cx="2926080" cy="1828800"/>
          </a:xfrm>
          <a:prstGeom prst="rect">
            <a:avLst/>
          </a:prstGeom>
          <a:noFill/>
        </p:spPr>
      </p:pic>
    </p:spTree>
    <p:extLst>
      <p:ext uri="{BB962C8B-B14F-4D97-AF65-F5344CB8AC3E}">
        <p14:creationId xmlns:p14="http://schemas.microsoft.com/office/powerpoint/2010/main" val="13593430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pic>
        <p:nvPicPr>
          <p:cNvPr id="6146" name="Picture 2" descr="C:\Users\Jill\AppData\Local\Microsoft\Windows\Temporary Internet Files\Content.IE5\KY4DKD8C\spiral[1].gif"/>
          <p:cNvPicPr>
            <a:picLocks noChangeAspect="1" noChangeArrowheads="1"/>
          </p:cNvPicPr>
          <p:nvPr/>
        </p:nvPicPr>
        <p:blipFill>
          <a:blip r:embed="rId4"/>
          <a:stretch>
            <a:fillRect/>
          </a:stretch>
        </p:blipFill>
        <p:spPr bwMode="auto">
          <a:xfrm>
            <a:off x="623743" y="2340694"/>
            <a:ext cx="3667125" cy="2902268"/>
          </a:xfrm>
          <a:prstGeom prst="rect">
            <a:avLst/>
          </a:prstGeom>
          <a:noFill/>
        </p:spPr>
      </p:pic>
      <p:sp>
        <p:nvSpPr>
          <p:cNvPr id="9" name="TextBox 8"/>
          <p:cNvSpPr txBox="1"/>
          <p:nvPr/>
        </p:nvSpPr>
        <p:spPr>
          <a:xfrm>
            <a:off x="1917662" y="1136072"/>
            <a:ext cx="7008166" cy="640720"/>
          </a:xfrm>
          <a:prstGeom prst="rect">
            <a:avLst/>
          </a:prstGeom>
          <a:noFill/>
        </p:spPr>
        <p:txBody>
          <a:bodyPr wrap="square" rtlCol="0">
            <a:spAutoFit/>
          </a:bodyPr>
          <a:lstStyle/>
          <a:p>
            <a:pPr algn="ctr"/>
            <a:r>
              <a:rPr lang="cy-GB" sz="3600" b="1" i="0" u="none" strike="noStrike" cap="none" baseline="0">
                <a:solidFill>
                  <a:srgbClr val="000000"/>
                </a:solidFill>
                <a:effectLst/>
                <a:uFillTx/>
                <a:latin typeface="Century Gothic"/>
              </a:rPr>
              <a:t>Atal cael eich tynnu i lawr</a:t>
            </a:r>
          </a:p>
        </p:txBody>
      </p:sp>
      <p:sp>
        <p:nvSpPr>
          <p:cNvPr id="11" name="Rectangle 10"/>
          <p:cNvSpPr/>
          <p:nvPr/>
        </p:nvSpPr>
        <p:spPr>
          <a:xfrm>
            <a:off x="4682835" y="2410691"/>
            <a:ext cx="7100620" cy="3081559"/>
          </a:xfrm>
          <a:prstGeom prst="rect">
            <a:avLst/>
          </a:prstGeom>
        </p:spPr>
        <p:txBody>
          <a:bodyPr wrap="square">
            <a:spAutoFit/>
          </a:bodyPr>
          <a:lstStyle/>
          <a:p>
            <a:pPr marL="285750" indent="-285750">
              <a:buFont typeface="Arial" panose="020B0604020202020204" pitchFamily="34" charset="0"/>
              <a:buChar char="•"/>
            </a:pPr>
            <a:r>
              <a:rPr lang="cy-GB" sz="2800" b="0" i="0" u="none" strike="noStrike" cap="none" baseline="0" dirty="0">
                <a:solidFill>
                  <a:srgbClr val="000000"/>
                </a:solidFill>
                <a:effectLst/>
                <a:uFillTx/>
                <a:latin typeface="Century Gothic"/>
              </a:rPr>
              <a:t>Derbyn a bod yn dosturiol at eich hun</a:t>
            </a:r>
          </a:p>
          <a:p>
            <a:pPr marL="285750" indent="-285750">
              <a:buFont typeface="Arial" panose="020B0604020202020204" pitchFamily="34" charset="0"/>
              <a:buChar char="•"/>
            </a:pPr>
            <a:r>
              <a:rPr lang="cy-GB" sz="2800" b="0" i="0" u="none" strike="noStrike" cap="none" baseline="0" dirty="0">
                <a:solidFill>
                  <a:srgbClr val="000000"/>
                </a:solidFill>
                <a:effectLst/>
                <a:uFillTx/>
                <a:latin typeface="Century Gothic"/>
              </a:rPr>
              <a:t>Gweithredu ymddygiad</a:t>
            </a:r>
          </a:p>
          <a:p>
            <a:pPr marL="285750" indent="-285750">
              <a:buFont typeface="Arial" panose="020B0604020202020204" pitchFamily="34" charset="0"/>
              <a:buChar char="•"/>
            </a:pPr>
            <a:r>
              <a:rPr lang="cy-GB" sz="2800" b="0" i="0" u="none" strike="noStrike" cap="none" baseline="0" dirty="0">
                <a:solidFill>
                  <a:srgbClr val="000000"/>
                </a:solidFill>
                <a:effectLst/>
                <a:uFillTx/>
                <a:latin typeface="Century Gothic"/>
              </a:rPr>
              <a:t>Herio meddyliau negyddol</a:t>
            </a:r>
          </a:p>
          <a:p>
            <a:pPr marL="285750" indent="-285750">
              <a:buFont typeface="Arial" panose="020B0604020202020204" pitchFamily="34" charset="0"/>
              <a:buChar char="•"/>
            </a:pPr>
            <a:r>
              <a:rPr lang="cy-GB" sz="2800" b="0" i="0" u="none" strike="noStrike" cap="none" baseline="0" dirty="0">
                <a:solidFill>
                  <a:srgbClr val="000000"/>
                </a:solidFill>
                <a:effectLst/>
                <a:uFillTx/>
                <a:latin typeface="Century Gothic"/>
              </a:rPr>
              <a:t>Datblygu systemau cefnogi</a:t>
            </a:r>
          </a:p>
          <a:p>
            <a:pPr marL="285750" indent="-285750">
              <a:buFont typeface="Arial" panose="020B0604020202020204" pitchFamily="34" charset="0"/>
              <a:buChar char="•"/>
            </a:pPr>
            <a:r>
              <a:rPr lang="cy-GB" sz="2800" b="0" i="0" u="none" strike="noStrike" cap="none" baseline="0" dirty="0">
                <a:solidFill>
                  <a:srgbClr val="000000"/>
                </a:solidFill>
                <a:effectLst/>
                <a:uFillTx/>
                <a:latin typeface="Century Gothic"/>
              </a:rPr>
              <a:t>Cael trefn arferol</a:t>
            </a:r>
          </a:p>
          <a:p>
            <a:pPr marL="285750" indent="-285750">
              <a:buFont typeface="Arial" panose="020B0604020202020204" pitchFamily="34" charset="0"/>
              <a:buChar char="•"/>
            </a:pPr>
            <a:r>
              <a:rPr lang="cy-GB" sz="2800" b="0" i="0" u="none" strike="noStrike" cap="none" baseline="0" dirty="0">
                <a:solidFill>
                  <a:srgbClr val="000000"/>
                </a:solidFill>
                <a:effectLst/>
                <a:uFillTx/>
                <a:latin typeface="Century Gothic"/>
              </a:rPr>
              <a:t>Datblygu 'hunan arsylwi'</a:t>
            </a:r>
          </a:p>
          <a:p>
            <a:pPr marL="285750" indent="-285750">
              <a:buFont typeface="Arial" panose="020B0604020202020204" pitchFamily="34" charset="0"/>
              <a:buChar char="•"/>
            </a:pPr>
            <a:r>
              <a:rPr lang="cy-GB" sz="2800" b="0" i="0" u="none" strike="noStrike" cap="none" baseline="0" dirty="0">
                <a:solidFill>
                  <a:srgbClr val="000000"/>
                </a:solidFill>
                <a:effectLst/>
                <a:uFillTx/>
                <a:latin typeface="Century Gothic"/>
              </a:rPr>
              <a:t>Camau bach</a:t>
            </a:r>
          </a:p>
        </p:txBody>
      </p:sp>
    </p:spTree>
    <p:extLst>
      <p:ext uri="{BB962C8B-B14F-4D97-AF65-F5344CB8AC3E}">
        <p14:creationId xmlns:p14="http://schemas.microsoft.com/office/powerpoint/2010/main" val="14420487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sp>
        <p:nvSpPr>
          <p:cNvPr id="4" name="TextBox 3"/>
          <p:cNvSpPr txBox="1"/>
          <p:nvPr/>
        </p:nvSpPr>
        <p:spPr>
          <a:xfrm>
            <a:off x="170079" y="1062183"/>
            <a:ext cx="10835842" cy="1739098"/>
          </a:xfrm>
          <a:prstGeom prst="rect">
            <a:avLst/>
          </a:prstGeom>
          <a:noFill/>
        </p:spPr>
        <p:txBody>
          <a:bodyPr wrap="square" rtlCol="0">
            <a:spAutoFit/>
          </a:bodyPr>
          <a:lstStyle/>
          <a:p>
            <a:pPr algn="ctr"/>
            <a:r>
              <a:rPr lang="cy-GB" sz="3600" b="1" i="0" u="none" strike="noStrike" cap="none" baseline="0" dirty="0">
                <a:solidFill>
                  <a:srgbClr val="000000"/>
                </a:solidFill>
                <a:effectLst/>
                <a:uFillTx/>
                <a:latin typeface="Century Gothic"/>
              </a:rPr>
              <a:t>Codi ysbryd/cynllun gweithredu/  camau / rhwystrau cyntaf</a:t>
            </a:r>
          </a:p>
          <a:p>
            <a:endParaRPr lang="en-GB" sz="3600" b="1" dirty="0">
              <a:latin typeface="Century Gothic" panose="020B0502020202020204" pitchFamily="34" charset="0"/>
            </a:endParaRPr>
          </a:p>
        </p:txBody>
      </p:sp>
      <p:pic>
        <p:nvPicPr>
          <p:cNvPr id="7" name="Picture 2" descr="C:\Users\Jill\AppData\Local\Microsoft\Windows\Temporary Internet Files\Content.IE5\KY4DKD8C\spiral[1].gif"/>
          <p:cNvPicPr>
            <a:picLocks noChangeAspect="1" noChangeArrowheads="1"/>
          </p:cNvPicPr>
          <p:nvPr/>
        </p:nvPicPr>
        <p:blipFill>
          <a:blip r:embed="rId4"/>
          <a:stretch>
            <a:fillRect/>
          </a:stretch>
        </p:blipFill>
        <p:spPr bwMode="auto">
          <a:xfrm>
            <a:off x="242900" y="2892045"/>
            <a:ext cx="2667000" cy="2110740"/>
          </a:xfrm>
          <a:prstGeom prst="rect">
            <a:avLst/>
          </a:prstGeom>
          <a:noFill/>
        </p:spPr>
      </p:pic>
      <p:pic>
        <p:nvPicPr>
          <p:cNvPr id="9222" name="Picture 6" descr="C:\Users\Jill\AppData\Local\Microsoft\Windows\Temporary Internet Files\Content.IE5\2S0F48EX\Plan[1].jpg"/>
          <p:cNvPicPr>
            <a:picLocks noChangeAspect="1" noChangeArrowheads="1"/>
          </p:cNvPicPr>
          <p:nvPr/>
        </p:nvPicPr>
        <p:blipFill>
          <a:blip r:embed="rId5"/>
          <a:stretch>
            <a:fillRect/>
          </a:stretch>
        </p:blipFill>
        <p:spPr bwMode="auto">
          <a:xfrm>
            <a:off x="3691639" y="2853255"/>
            <a:ext cx="3611880" cy="2034540"/>
          </a:xfrm>
          <a:prstGeom prst="rect">
            <a:avLst/>
          </a:prstGeom>
          <a:noFill/>
        </p:spPr>
      </p:pic>
      <p:pic>
        <p:nvPicPr>
          <p:cNvPr id="9237" name="Picture 21" descr="C:\Users\Jill\AppData\Local\Microsoft\Windows\Temporary Internet Files\Content.IE5\GF5IHVZB\obstacles[1].jpg"/>
          <p:cNvPicPr>
            <a:picLocks noChangeAspect="1" noChangeArrowheads="1"/>
          </p:cNvPicPr>
          <p:nvPr/>
        </p:nvPicPr>
        <p:blipFill>
          <a:blip r:embed="rId6"/>
          <a:stretch>
            <a:fillRect/>
          </a:stretch>
        </p:blipFill>
        <p:spPr bwMode="auto">
          <a:xfrm>
            <a:off x="8044872" y="1979916"/>
            <a:ext cx="3657600" cy="2337435"/>
          </a:xfrm>
          <a:prstGeom prst="rect">
            <a:avLst/>
          </a:prstGeom>
          <a:noFill/>
        </p:spPr>
      </p:pic>
    </p:spTree>
    <p:extLst>
      <p:ext uri="{BB962C8B-B14F-4D97-AF65-F5344CB8AC3E}">
        <p14:creationId xmlns:p14="http://schemas.microsoft.com/office/powerpoint/2010/main" val="25001355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452582" y="1034475"/>
            <a:ext cx="10458624" cy="6864856"/>
          </a:xfrm>
          <a:prstGeom prst="rect">
            <a:avLst/>
          </a:prstGeom>
          <a:noFill/>
        </p:spPr>
        <p:txBody>
          <a:bodyPr wrap="square" rtlCol="0">
            <a:spAutoFit/>
          </a:bodyPr>
          <a:lstStyle/>
          <a:p>
            <a:r>
              <a:rPr lang="cy-GB" sz="3600" b="1" i="0" u="none" strike="noStrike" cap="none" baseline="0">
                <a:solidFill>
                  <a:srgbClr val="000000"/>
                </a:solidFill>
                <a:effectLst/>
                <a:uFillTx/>
                <a:latin typeface="Century Gothic"/>
              </a:rPr>
              <a:t>Daw gweithredu cyn ysgogiad:  </a:t>
            </a:r>
          </a:p>
          <a:p>
            <a:endParaRPr lang="en-GB" sz="2400">
              <a:latin typeface="Century Gothic" panose="020B0502020202020204" pitchFamily="34" charset="0"/>
            </a:endParaRPr>
          </a:p>
          <a:p>
            <a:endParaRPr lang="en-GB" sz="2400">
              <a:latin typeface="Century Gothic" panose="020B0502020202020204" pitchFamily="34" charset="0"/>
            </a:endParaRPr>
          </a:p>
          <a:p>
            <a:pPr>
              <a:buFont typeface="Arial" panose="020B0604020202020204" pitchFamily="34" charset="0"/>
              <a:buChar char="•"/>
            </a:pPr>
            <a:r>
              <a:rPr lang="cy-GB" sz="2400" b="0" i="1" u="none" strike="noStrike" cap="none" baseline="0">
                <a:solidFill>
                  <a:srgbClr val="000000"/>
                </a:solidFill>
                <a:effectLst/>
                <a:uFillTx/>
                <a:latin typeface="Century Gothic"/>
              </a:rPr>
              <a:t> 'Smaliwch tan y byddwch wedi llwyddo'</a:t>
            </a:r>
          </a:p>
          <a:p>
            <a:endParaRPr lang="en-GB" sz="2400">
              <a:latin typeface="Century Gothic" panose="020B0502020202020204" pitchFamily="34" charset="0"/>
            </a:endParaRPr>
          </a:p>
          <a:p>
            <a:endParaRPr lang="en-GB" sz="2400">
              <a:latin typeface="Century Gothic" panose="020B0502020202020204" pitchFamily="34" charset="0"/>
            </a:endParaRPr>
          </a:p>
          <a:p>
            <a:endParaRPr lang="en-GB" sz="2400">
              <a:latin typeface="Century Gothic" panose="020B0502020202020204" pitchFamily="34" charset="0"/>
            </a:endParaRPr>
          </a:p>
          <a:p>
            <a:pPr>
              <a:buFont typeface="Arial" panose="020B0604020202020204" pitchFamily="34" charset="0"/>
              <a:buChar char="•"/>
            </a:pPr>
            <a:r>
              <a:rPr lang="cy-GB" sz="2400" b="0" i="1" u="none" strike="noStrike" cap="none" baseline="0">
                <a:solidFill>
                  <a:srgbClr val="000000"/>
                </a:solidFill>
                <a:effectLst/>
                <a:uFillTx/>
                <a:latin typeface="Century Gothic"/>
              </a:rPr>
              <a:t> 'Gwynebwch yr ofn a'i wneud beth bynnag!'                       </a:t>
            </a:r>
          </a:p>
          <a:p>
            <a:endParaRPr lang="en-GB" sz="2400">
              <a:latin typeface="Century Gothic" panose="020B0502020202020204" pitchFamily="34" charset="0"/>
            </a:endParaRPr>
          </a:p>
          <a:p>
            <a:endParaRPr lang="en-GB" sz="2400">
              <a:latin typeface="Century Gothic" panose="020B0502020202020204" pitchFamily="34" charset="0"/>
            </a:endParaRPr>
          </a:p>
          <a:p>
            <a:pPr>
              <a:buFont typeface="Arial" panose="020B0604020202020204" pitchFamily="34" charset="0"/>
              <a:buChar char="•"/>
            </a:pPr>
            <a:r>
              <a:rPr lang="cy-GB" sz="2400" b="0" i="1" u="none" strike="noStrike" cap="none" baseline="0">
                <a:solidFill>
                  <a:srgbClr val="000000"/>
                </a:solidFill>
                <a:effectLst/>
                <a:uFillTx/>
                <a:latin typeface="Century Gothic"/>
              </a:rPr>
              <a:t> 'Peidiwch â chynhyrfu a chariwch ymlaen'</a:t>
            </a:r>
          </a:p>
          <a:p>
            <a:endParaRPr lang="en-GB" sz="2400" i="1">
              <a:latin typeface="Century Gothic" panose="020B0502020202020204" pitchFamily="34" charset="0"/>
            </a:endParaRPr>
          </a:p>
          <a:p>
            <a:endParaRPr lang="en-GB" sz="2400" i="1">
              <a:latin typeface="Century Gothic" panose="020B0502020202020204" pitchFamily="34" charset="0"/>
            </a:endParaRPr>
          </a:p>
          <a:p>
            <a:endParaRPr lang="en-GB" sz="2400" i="1">
              <a:latin typeface="Century Gothic" panose="020B0502020202020204" pitchFamily="34" charset="0"/>
            </a:endParaRPr>
          </a:p>
          <a:p>
            <a:endParaRPr lang="en-GB" sz="2400" i="1">
              <a:latin typeface="Century Gothic" panose="020B0502020202020204" pitchFamily="34" charset="0"/>
            </a:endParaRPr>
          </a:p>
          <a:p>
            <a:endParaRPr lang="en-GB" sz="2400" i="1">
              <a:latin typeface="Century Gothic" panose="020B0502020202020204" pitchFamily="34" charset="0"/>
            </a:endParaRPr>
          </a:p>
          <a:p>
            <a:endParaRPr lang="en-GB" sz="2400" i="1">
              <a:latin typeface="Century Gothic" panose="020B0502020202020204" pitchFamily="34" charset="0"/>
            </a:endParaRPr>
          </a:p>
          <a:p>
            <a:endParaRPr lang="en-GB" sz="2400">
              <a:latin typeface="Century Gothic" panose="020B0502020202020204" pitchFamily="34" charset="0"/>
            </a:endParaRPr>
          </a:p>
        </p:txBody>
      </p:sp>
      <p:pic>
        <p:nvPicPr>
          <p:cNvPr id="8194" name="Picture 2" descr="C:\Users\Jill\AppData\Local\Microsoft\Windows\Temporary Internet Files\Content.IE5\NQN614TG\keep-calm-and-carry-on-original[1].jpg"/>
          <p:cNvPicPr>
            <a:picLocks noChangeAspect="1" noChangeArrowheads="1"/>
          </p:cNvPicPr>
          <p:nvPr/>
        </p:nvPicPr>
        <p:blipFill>
          <a:blip r:embed="rId4"/>
          <a:stretch>
            <a:fillRect/>
          </a:stretch>
        </p:blipFill>
        <p:spPr bwMode="auto">
          <a:xfrm>
            <a:off x="7478024" y="4419670"/>
            <a:ext cx="952500" cy="1341120"/>
          </a:xfrm>
          <a:prstGeom prst="rect">
            <a:avLst/>
          </a:prstGeom>
          <a:noFill/>
        </p:spPr>
      </p:pic>
      <p:pic>
        <p:nvPicPr>
          <p:cNvPr id="8195" name="Picture 3" descr="C:\Users\Jill\AppData\Local\Microsoft\Windows\Temporary Internet Files\Content.IE5\GF5IHVZB\nicubunu-Stickman-08[1].png"/>
          <p:cNvPicPr>
            <a:picLocks noChangeAspect="1" noChangeArrowheads="1"/>
          </p:cNvPicPr>
          <p:nvPr/>
        </p:nvPicPr>
        <p:blipFill>
          <a:blip r:embed="rId5"/>
          <a:stretch>
            <a:fillRect/>
          </a:stretch>
        </p:blipFill>
        <p:spPr bwMode="auto">
          <a:xfrm>
            <a:off x="9502934" y="1158359"/>
            <a:ext cx="833842" cy="939100"/>
          </a:xfrm>
          <a:prstGeom prst="rect">
            <a:avLst/>
          </a:prstGeom>
          <a:noFill/>
        </p:spPr>
      </p:pic>
      <p:pic>
        <p:nvPicPr>
          <p:cNvPr id="8196" name="Picture 4" descr="C:\Users\Jill\AppData\Local\Microsoft\Windows\Temporary Internet Files\Content.IE5\21H21I1O\6664212003_383133899f_z[1].jpg"/>
          <p:cNvPicPr>
            <a:picLocks noChangeAspect="1" noChangeArrowheads="1"/>
          </p:cNvPicPr>
          <p:nvPr/>
        </p:nvPicPr>
        <p:blipFill>
          <a:blip r:embed="rId6"/>
          <a:stretch>
            <a:fillRect/>
          </a:stretch>
        </p:blipFill>
        <p:spPr bwMode="auto">
          <a:xfrm>
            <a:off x="6747057" y="1799469"/>
            <a:ext cx="1755648" cy="1522476"/>
          </a:xfrm>
          <a:prstGeom prst="rect">
            <a:avLst/>
          </a:prstGeom>
          <a:noFill/>
        </p:spPr>
      </p:pic>
      <p:pic>
        <p:nvPicPr>
          <p:cNvPr id="8197" name="Picture 5" descr="C:\Users\Jill\AppData\Local\Microsoft\Windows\Temporary Internet Files\Content.IE5\GF5IHVZB\scared_turtle_in_shell[1].JPG"/>
          <p:cNvPicPr>
            <a:picLocks noChangeAspect="1" noChangeArrowheads="1"/>
          </p:cNvPicPr>
          <p:nvPr/>
        </p:nvPicPr>
        <p:blipFill>
          <a:blip r:embed="rId7"/>
          <a:stretch>
            <a:fillRect/>
          </a:stretch>
        </p:blipFill>
        <p:spPr bwMode="auto">
          <a:xfrm>
            <a:off x="7954274" y="2975993"/>
            <a:ext cx="2093595" cy="1610201"/>
          </a:xfrm>
          <a:prstGeom prst="rect">
            <a:avLst/>
          </a:prstGeom>
          <a:noFill/>
        </p:spPr>
      </p:pic>
    </p:spTree>
    <p:extLst>
      <p:ext uri="{BB962C8B-B14F-4D97-AF65-F5344CB8AC3E}">
        <p14:creationId xmlns:p14="http://schemas.microsoft.com/office/powerpoint/2010/main" val="35643771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z="4400" b="0" i="0" u="none" strike="noStrike" cap="none" baseline="0">
                <a:solidFill>
                  <a:srgbClr val="000000"/>
                </a:solidFill>
                <a:effectLst/>
                <a:uFillTx/>
                <a:latin typeface="Calibri Light"/>
              </a:rPr>
              <a:t>ho</a:t>
            </a:r>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660016" y="1330036"/>
            <a:ext cx="10012985" cy="4973208"/>
          </a:xfrm>
          <a:prstGeom prst="rect">
            <a:avLst/>
          </a:prstGeom>
          <a:noFill/>
        </p:spPr>
        <p:txBody>
          <a:bodyPr wrap="square" rtlCol="0">
            <a:spAutoFit/>
          </a:bodyPr>
          <a:lstStyle/>
          <a:p>
            <a:pPr algn="ctr"/>
            <a:r>
              <a:rPr lang="cy-GB" sz="4000" b="1" i="0" u="none" strike="noStrike" cap="none" baseline="0">
                <a:solidFill>
                  <a:srgbClr val="000000"/>
                </a:solidFill>
                <a:effectLst/>
                <a:uFillTx/>
                <a:latin typeface="Century Gothic"/>
              </a:rPr>
              <a:t>Herio meddyliau negyddol - Taflen cofnodi meddyliau.</a:t>
            </a:r>
          </a:p>
          <a:p>
            <a:pPr algn="ctr"/>
            <a:endParaRPr lang="en-GB" sz="4000">
              <a:solidFill>
                <a:prstClr val="black"/>
              </a:solidFill>
              <a:latin typeface="Century Gothic" panose="020B0502020202020204" pitchFamily="34" charset="0"/>
            </a:endParaRPr>
          </a:p>
          <a:p>
            <a:pPr algn="ctr"/>
            <a:endParaRPr lang="en-GB" sz="4000">
              <a:solidFill>
                <a:prstClr val="black"/>
              </a:solidFill>
              <a:latin typeface="Century Gothic" panose="020B0502020202020204" pitchFamily="34" charset="0"/>
            </a:endParaRPr>
          </a:p>
          <a:p>
            <a:pPr algn="ctr"/>
            <a:endParaRPr lang="en-GB" sz="4000">
              <a:solidFill>
                <a:prstClr val="black"/>
              </a:solidFill>
              <a:latin typeface="Century Gothic" panose="020B0502020202020204" pitchFamily="34" charset="0"/>
            </a:endParaRPr>
          </a:p>
          <a:p>
            <a:pPr algn="ctr"/>
            <a:endParaRPr lang="en-GB" sz="4000">
              <a:solidFill>
                <a:prstClr val="black"/>
              </a:solidFill>
              <a:latin typeface="Century Gothic" panose="020B0502020202020204" pitchFamily="34" charset="0"/>
            </a:endParaRPr>
          </a:p>
          <a:p>
            <a:pPr algn="ctr"/>
            <a:endParaRPr lang="en-GB" sz="4000">
              <a:solidFill>
                <a:prstClr val="black"/>
              </a:solidFill>
              <a:latin typeface="Century Gothic" panose="020B0502020202020204" pitchFamily="34" charset="0"/>
            </a:endParaRPr>
          </a:p>
          <a:p>
            <a:pPr algn="ctr"/>
            <a:endParaRPr lang="en-GB" sz="4000">
              <a:solidFill>
                <a:prstClr val="black"/>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2118167" y="3132745"/>
            <a:ext cx="7789762" cy="2751532"/>
          </a:xfrm>
          <a:prstGeom prst="rect">
            <a:avLst/>
          </a:prstGeom>
        </p:spPr>
      </p:pic>
    </p:spTree>
    <p:extLst>
      <p:ext uri="{BB962C8B-B14F-4D97-AF65-F5344CB8AC3E}">
        <p14:creationId xmlns:p14="http://schemas.microsoft.com/office/powerpoint/2010/main" val="42089810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249381" y="1034473"/>
            <a:ext cx="11778897" cy="7139453"/>
          </a:xfrm>
          <a:prstGeom prst="rect">
            <a:avLst/>
          </a:prstGeom>
          <a:noFill/>
        </p:spPr>
        <p:txBody>
          <a:bodyPr wrap="square" rtlCol="0">
            <a:spAutoFit/>
          </a:bodyPr>
          <a:lstStyle/>
          <a:p>
            <a:r>
              <a:rPr lang="cy-GB" sz="3600" b="1" i="0" u="none" strike="noStrike" cap="none" baseline="0" dirty="0">
                <a:solidFill>
                  <a:srgbClr val="000000"/>
                </a:solidFill>
                <a:effectLst/>
                <a:uFillTx/>
                <a:latin typeface="Century Gothic"/>
              </a:rPr>
              <a:t>Beth all weithio i chi?</a:t>
            </a:r>
          </a:p>
          <a:p>
            <a:pPr lvl="0"/>
            <a:endParaRPr lang="en-GB" i="1" dirty="0">
              <a:latin typeface="Century Gothic" panose="020B0502020202020204" pitchFamily="34" charset="0"/>
            </a:endParaRPr>
          </a:p>
          <a:p>
            <a:pPr lvl="0">
              <a:buFont typeface="Arial" panose="020B0604020202020204" pitchFamily="34" charset="0"/>
              <a:buChar char="•"/>
            </a:pPr>
            <a:r>
              <a:rPr lang="cy-GB" sz="2400" b="0" i="1" u="none" strike="noStrike" cap="none" baseline="0" dirty="0">
                <a:solidFill>
                  <a:srgbClr val="000000"/>
                </a:solidFill>
                <a:effectLst/>
                <a:uFillTx/>
                <a:latin typeface="Century Gothic"/>
              </a:rPr>
              <a:t> Gosod nodau realistig.  </a:t>
            </a:r>
          </a:p>
          <a:p>
            <a:pPr lvl="0"/>
            <a:endParaRPr lang="en-GB" sz="2400" dirty="0">
              <a:latin typeface="Century Gothic" panose="020B0502020202020204" pitchFamily="34" charset="0"/>
            </a:endParaRPr>
          </a:p>
          <a:p>
            <a:pPr lvl="0">
              <a:buFont typeface="Arial" panose="020B0604020202020204" pitchFamily="34" charset="0"/>
              <a:buChar char="•"/>
            </a:pPr>
            <a:r>
              <a:rPr lang="cy-GB" sz="2400" b="0" i="1" u="none" strike="noStrike" cap="none" baseline="0" dirty="0">
                <a:solidFill>
                  <a:srgbClr val="000000"/>
                </a:solidFill>
                <a:effectLst/>
                <a:uFillTx/>
                <a:latin typeface="Century Gothic"/>
              </a:rPr>
              <a:t> Cynllunio ymlaen llaw.</a:t>
            </a:r>
          </a:p>
          <a:p>
            <a:pPr lvl="0"/>
            <a:endParaRPr lang="en-GB" sz="2400" dirty="0">
              <a:latin typeface="Century Gothic" panose="020B0502020202020204" pitchFamily="34" charset="0"/>
            </a:endParaRPr>
          </a:p>
          <a:p>
            <a:pPr lvl="0">
              <a:buFont typeface="Arial" panose="020B0604020202020204" pitchFamily="34" charset="0"/>
              <a:buChar char="•"/>
            </a:pPr>
            <a:r>
              <a:rPr lang="cy-GB" sz="2400" b="0" i="1" u="none" strike="noStrike" cap="none" baseline="0" dirty="0">
                <a:solidFill>
                  <a:srgbClr val="000000"/>
                </a:solidFill>
                <a:effectLst/>
                <a:uFillTx/>
                <a:latin typeface="Century Gothic"/>
              </a:rPr>
              <a:t> Cynnwys rhywun arall.</a:t>
            </a:r>
          </a:p>
          <a:p>
            <a:pPr lvl="0"/>
            <a:endParaRPr lang="en-GB" sz="2400" dirty="0">
              <a:latin typeface="Century Gothic" panose="020B0502020202020204" pitchFamily="34" charset="0"/>
            </a:endParaRPr>
          </a:p>
          <a:p>
            <a:pPr lvl="0">
              <a:buFont typeface="Arial" panose="020B0604020202020204" pitchFamily="34" charset="0"/>
              <a:buChar char="•"/>
            </a:pPr>
            <a:r>
              <a:rPr lang="cy-GB" sz="2400" b="0" i="1" u="none" strike="noStrike" cap="none" baseline="0" dirty="0">
                <a:solidFill>
                  <a:srgbClr val="000000"/>
                </a:solidFill>
                <a:effectLst/>
                <a:uFillTx/>
                <a:latin typeface="Century Gothic"/>
              </a:rPr>
              <a:t> Cydnabod bod tasgau bach syml yn werthfawr.</a:t>
            </a:r>
          </a:p>
          <a:p>
            <a:pPr lvl="0"/>
            <a:endParaRPr lang="en-GB" sz="2400" dirty="0">
              <a:latin typeface="Century Gothic" panose="020B0502020202020204" pitchFamily="34" charset="0"/>
            </a:endParaRPr>
          </a:p>
          <a:p>
            <a:pPr lvl="0">
              <a:buFont typeface="Arial" panose="020B0604020202020204" pitchFamily="34" charset="0"/>
              <a:buChar char="•"/>
            </a:pPr>
            <a:r>
              <a:rPr lang="cy-GB" sz="2400" b="0" i="1" u="none" strike="noStrike" cap="none" baseline="0" dirty="0">
                <a:solidFill>
                  <a:srgbClr val="000000"/>
                </a:solidFill>
                <a:effectLst/>
                <a:uFillTx/>
                <a:latin typeface="Century Gothic"/>
              </a:rPr>
              <a:t> Mae gwneud pethau'n rheolaidd yn fwy buddiol</a:t>
            </a:r>
            <a:r>
              <a:rPr lang="cy-GB" sz="2400" b="0" i="0" u="none" strike="noStrike" cap="none" baseline="0" dirty="0">
                <a:solidFill>
                  <a:srgbClr val="000000"/>
                </a:solidFill>
                <a:effectLst/>
                <a:uFillTx/>
                <a:latin typeface="Century Gothic"/>
              </a:rPr>
              <a:t>.   </a:t>
            </a:r>
          </a:p>
          <a:p>
            <a:pPr lvl="0">
              <a:buFont typeface="Arial" panose="020B0604020202020204" pitchFamily="34" charset="0"/>
              <a:buChar char="•"/>
            </a:pPr>
            <a:endParaRPr lang="en-GB" sz="2400" dirty="0">
              <a:latin typeface="Century Gothic" panose="020B0502020202020204" pitchFamily="34" charset="0"/>
            </a:endParaRPr>
          </a:p>
          <a:p>
            <a:pPr lvl="0">
              <a:buFont typeface="Arial" panose="020B0604020202020204" pitchFamily="34" charset="0"/>
              <a:buChar char="•"/>
            </a:pPr>
            <a:r>
              <a:rPr lang="cy-GB" sz="2400" b="0" i="0" u="none" strike="noStrike" cap="none" baseline="0" dirty="0">
                <a:solidFill>
                  <a:srgbClr val="000000"/>
                </a:solidFill>
                <a:effectLst/>
                <a:uFillTx/>
                <a:latin typeface="Century Gothic"/>
              </a:rPr>
              <a:t> Beth sy'n rhoi pleser/llwyddiant/agosrwydd i chi?</a:t>
            </a:r>
          </a:p>
          <a:p>
            <a:pPr lvl="0"/>
            <a:endParaRPr lang="en-GB" sz="2400" dirty="0">
              <a:latin typeface="Century Gothic" panose="020B0502020202020204" pitchFamily="34" charset="0"/>
            </a:endParaRPr>
          </a:p>
          <a:p>
            <a:r>
              <a:rPr lang="en-GB" sz="2400" dirty="0">
                <a:latin typeface="Century Gothic" panose="020B0502020202020204" pitchFamily="34" charset="0"/>
              </a:rPr>
              <a:t> </a:t>
            </a: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p:txBody>
      </p:sp>
      <p:pic>
        <p:nvPicPr>
          <p:cNvPr id="7171" name="Picture 3" descr="C:\Users\Jill\AppData\Local\Microsoft\Windows\Temporary Internet Files\Content.IE5\GF5IHVZB\smart_goals[1].jpg"/>
          <p:cNvPicPr>
            <a:picLocks noChangeAspect="1" noChangeArrowheads="1"/>
          </p:cNvPicPr>
          <p:nvPr/>
        </p:nvPicPr>
        <p:blipFill>
          <a:blip r:embed="rId4"/>
          <a:stretch>
            <a:fillRect/>
          </a:stretch>
        </p:blipFill>
        <p:spPr bwMode="auto">
          <a:xfrm>
            <a:off x="6698938" y="1588678"/>
            <a:ext cx="1416844" cy="1921669"/>
          </a:xfrm>
          <a:prstGeom prst="rect">
            <a:avLst/>
          </a:prstGeom>
          <a:noFill/>
        </p:spPr>
      </p:pic>
      <p:pic>
        <p:nvPicPr>
          <p:cNvPr id="7173" name="Picture 5" descr="C:\Users\Jill\AppData\Local\Microsoft\Windows\Temporary Internet Files\Content.IE5\GF5IHVZB\student_support[1].png"/>
          <p:cNvPicPr>
            <a:picLocks noChangeAspect="1" noChangeArrowheads="1"/>
          </p:cNvPicPr>
          <p:nvPr/>
        </p:nvPicPr>
        <p:blipFill>
          <a:blip r:embed="rId5"/>
          <a:stretch>
            <a:fillRect/>
          </a:stretch>
        </p:blipFill>
        <p:spPr bwMode="auto">
          <a:xfrm>
            <a:off x="8636746" y="1295855"/>
            <a:ext cx="1594707" cy="1611855"/>
          </a:xfrm>
          <a:prstGeom prst="rect">
            <a:avLst/>
          </a:prstGeom>
          <a:noFill/>
        </p:spPr>
      </p:pic>
      <p:pic>
        <p:nvPicPr>
          <p:cNvPr id="7175" name="Picture 7" descr="C:\Users\Jill\AppData\Local\Microsoft\Windows\Temporary Internet Files\Content.IE5\NQN614TG\support[1].jpg"/>
          <p:cNvPicPr>
            <a:picLocks noChangeAspect="1" noChangeArrowheads="1"/>
          </p:cNvPicPr>
          <p:nvPr/>
        </p:nvPicPr>
        <p:blipFill>
          <a:blip r:embed="rId6"/>
          <a:stretch>
            <a:fillRect/>
          </a:stretch>
        </p:blipFill>
        <p:spPr bwMode="auto">
          <a:xfrm>
            <a:off x="10073350" y="2935898"/>
            <a:ext cx="1795385" cy="1703077"/>
          </a:xfrm>
          <a:prstGeom prst="rect">
            <a:avLst/>
          </a:prstGeom>
          <a:noFill/>
        </p:spPr>
      </p:pic>
      <p:pic>
        <p:nvPicPr>
          <p:cNvPr id="2055" name="Picture 7" descr="C:\Users\Jill\AppData\Local\Microsoft\Windows\Temporary Internet Files\Content.IE5\BMV5I9ZN\id-10070652_plan[1].jpg"/>
          <p:cNvPicPr>
            <a:picLocks noChangeAspect="1" noChangeArrowheads="1"/>
          </p:cNvPicPr>
          <p:nvPr/>
        </p:nvPicPr>
        <p:blipFill>
          <a:blip r:embed="rId7"/>
          <a:stretch>
            <a:fillRect/>
          </a:stretch>
        </p:blipFill>
        <p:spPr bwMode="auto">
          <a:xfrm>
            <a:off x="3986912" y="2286112"/>
            <a:ext cx="1905000" cy="1428750"/>
          </a:xfrm>
          <a:prstGeom prst="rect">
            <a:avLst/>
          </a:prstGeom>
          <a:noFill/>
        </p:spPr>
      </p:pic>
      <p:pic>
        <p:nvPicPr>
          <p:cNvPr id="2067" name="Picture 19" descr="C:\Users\Jill\AppData\Local\Microsoft\Windows\Temporary Internet Files\Content.IE5\NQN614TG\Learn-Practice-Improve[1].jpg"/>
          <p:cNvPicPr>
            <a:picLocks noChangeAspect="1" noChangeArrowheads="1"/>
          </p:cNvPicPr>
          <p:nvPr/>
        </p:nvPicPr>
        <p:blipFill>
          <a:blip r:embed="rId8"/>
          <a:stretch>
            <a:fillRect/>
          </a:stretch>
        </p:blipFill>
        <p:spPr bwMode="auto">
          <a:xfrm>
            <a:off x="8151090" y="4256265"/>
            <a:ext cx="1600200" cy="1586865"/>
          </a:xfrm>
          <a:prstGeom prst="rect">
            <a:avLst/>
          </a:prstGeom>
          <a:noFill/>
        </p:spPr>
      </p:pic>
    </p:spTree>
    <p:extLst>
      <p:ext uri="{BB962C8B-B14F-4D97-AF65-F5344CB8AC3E}">
        <p14:creationId xmlns:p14="http://schemas.microsoft.com/office/powerpoint/2010/main" val="35643771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0016" y="1330036"/>
            <a:ext cx="10012985" cy="3569727"/>
          </a:xfrm>
          <a:prstGeom prst="rect">
            <a:avLst/>
          </a:prstGeom>
          <a:noFill/>
        </p:spPr>
        <p:txBody>
          <a:bodyPr wrap="square" rtlCol="0">
            <a:spAutoFit/>
          </a:bodyPr>
          <a:lstStyle/>
          <a:p>
            <a:pPr algn="ctr"/>
            <a:r>
              <a:rPr lang="cy-GB" sz="4000" b="1" i="0" u="none" strike="noStrike" cap="none" baseline="0">
                <a:solidFill>
                  <a:srgbClr val="000000"/>
                </a:solidFill>
                <a:effectLst/>
                <a:uFillTx/>
                <a:latin typeface="Century Gothic"/>
              </a:rPr>
              <a:t>Ysgrifennwch eich tri cham cyntaf.</a:t>
            </a:r>
          </a:p>
          <a:p>
            <a:pPr algn="ctr"/>
            <a:endParaRPr lang="en-GB" sz="4000">
              <a:solidFill>
                <a:prstClr val="black"/>
              </a:solidFill>
              <a:latin typeface="Century Gothic" panose="020B0502020202020204" pitchFamily="34" charset="0"/>
            </a:endParaRPr>
          </a:p>
          <a:p>
            <a:r>
              <a:rPr lang="cy-GB" sz="3600" b="0" i="0" u="none" strike="noStrike" cap="none" baseline="0">
                <a:solidFill>
                  <a:srgbClr val="000000"/>
                </a:solidFill>
                <a:effectLst/>
                <a:uFillTx/>
                <a:latin typeface="Century Gothic"/>
              </a:rPr>
              <a:t>1 .....................</a:t>
            </a:r>
          </a:p>
          <a:p>
            <a:r>
              <a:rPr lang="cy-GB" sz="3600" b="0" i="0" u="none" strike="noStrike" cap="none" baseline="0">
                <a:solidFill>
                  <a:srgbClr val="000000"/>
                </a:solidFill>
                <a:effectLst/>
                <a:uFillTx/>
                <a:latin typeface="Century Gothic"/>
              </a:rPr>
              <a:t>2 .....................</a:t>
            </a:r>
          </a:p>
          <a:p>
            <a:r>
              <a:rPr lang="cy-GB" sz="3600" b="0" i="0" u="none" strike="noStrike" cap="none" baseline="0">
                <a:solidFill>
                  <a:srgbClr val="000000"/>
                </a:solidFill>
                <a:effectLst/>
                <a:uFillTx/>
                <a:latin typeface="Century Gothic"/>
              </a:rPr>
              <a:t>3 .................. ...</a:t>
            </a:r>
          </a:p>
          <a:p>
            <a:pPr algn="ctr"/>
            <a:endParaRPr lang="en-GB" sz="4000">
              <a:solidFill>
                <a:prstClr val="black"/>
              </a:solidFill>
              <a:latin typeface="Century Gothic" panose="020B0502020202020204" pitchFamily="34" charset="0"/>
            </a:endParaRPr>
          </a:p>
        </p:txBody>
      </p:sp>
      <p:pic>
        <p:nvPicPr>
          <p:cNvPr id="7" name="Picture 6"/>
          <p:cNvPicPr>
            <a:picLocks noChangeAspect="1"/>
          </p:cNvPicPr>
          <p:nvPr/>
        </p:nvPicPr>
        <p:blipFill>
          <a:blip r:embed="rId4"/>
          <a:stretch>
            <a:fillRect/>
          </a:stretch>
        </p:blipFill>
        <p:spPr>
          <a:xfrm>
            <a:off x="1093798" y="2919940"/>
            <a:ext cx="10004403" cy="1018120"/>
          </a:xfrm>
          <a:prstGeom prst="rect">
            <a:avLst/>
          </a:prstGeom>
        </p:spPr>
      </p:pic>
      <p:pic>
        <p:nvPicPr>
          <p:cNvPr id="6" name="Picture 7" descr="C:\Users\Jill\AppData\Local\Microsoft\Windows\Temporary Internet Files\Content.IE5\GF5IHVZB\10-11_You_dont_have_to_see_the_whole_staircase[1].jpg"/>
          <p:cNvPicPr>
            <a:picLocks noChangeAspect="1" noChangeArrowheads="1"/>
          </p:cNvPicPr>
          <p:nvPr/>
        </p:nvPicPr>
        <p:blipFill>
          <a:blip r:embed="rId5"/>
          <a:stretch>
            <a:fillRect/>
          </a:stretch>
        </p:blipFill>
        <p:spPr bwMode="auto">
          <a:xfrm>
            <a:off x="6517168" y="2558499"/>
            <a:ext cx="2514600" cy="2514600"/>
          </a:xfrm>
          <a:prstGeom prst="rect">
            <a:avLst/>
          </a:prstGeom>
          <a:noFill/>
        </p:spPr>
      </p:pic>
    </p:spTree>
    <p:extLst>
      <p:ext uri="{BB962C8B-B14F-4D97-AF65-F5344CB8AC3E}">
        <p14:creationId xmlns:p14="http://schemas.microsoft.com/office/powerpoint/2010/main" val="30531131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7134"/>
            <a:ext cx="12192000" cy="69051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321547" y="999552"/>
            <a:ext cx="11718037" cy="4708981"/>
          </a:xfrm>
          <a:prstGeom prst="rect">
            <a:avLst/>
          </a:prstGeom>
          <a:noFill/>
        </p:spPr>
        <p:txBody>
          <a:bodyPr wrap="square" rtlCol="0">
            <a:spAutoFit/>
          </a:bodyPr>
          <a:lstStyle/>
          <a:p>
            <a:r>
              <a:rPr lang="cy-GB" sz="3600" b="1" i="0" u="none" strike="noStrike" cap="none" baseline="0" dirty="0">
                <a:solidFill>
                  <a:srgbClr val="000000"/>
                </a:solidFill>
                <a:effectLst/>
                <a:uFillTx/>
                <a:latin typeface="Century Gothic"/>
              </a:rPr>
              <a:t>Adnoddau sydd ar gael:  </a:t>
            </a:r>
            <a:r>
              <a:rPr lang="en-GB" sz="3600" b="1" dirty="0">
                <a:latin typeface="Century Gothic" panose="020B0502020202020204" pitchFamily="34" charset="0"/>
              </a:rPr>
              <a:t>                                     </a:t>
            </a:r>
            <a:endParaRPr lang="en-GB" dirty="0">
              <a:latin typeface="Century Gothic" panose="020B0502020202020204" pitchFamily="34" charset="0"/>
            </a:endParaRPr>
          </a:p>
          <a:p>
            <a:pPr marL="285750" indent="-285750">
              <a:buFontTx/>
              <a:buChar char="-"/>
            </a:pPr>
            <a:r>
              <a:rPr lang="cy-GB" sz="2400" b="0" i="0" u="none" strike="noStrike" cap="none" baseline="0" dirty="0">
                <a:solidFill>
                  <a:srgbClr val="000000"/>
                </a:solidFill>
                <a:effectLst/>
                <a:uFillTx/>
                <a:latin typeface="Century Gothic"/>
              </a:rPr>
              <a:t>Defnyddiwch systemau cefnogi sydd ar gael yn y brifysgol.</a:t>
            </a:r>
          </a:p>
          <a:p>
            <a:pPr marL="285750" indent="-285750">
              <a:buFont typeface="Arial" panose="020B0604020202020204" pitchFamily="34" charset="0"/>
              <a:buChar char="•"/>
            </a:pPr>
            <a:r>
              <a:rPr lang="cy-GB" sz="1800" b="0" i="0" u="none" strike="noStrike" cap="none" baseline="0" dirty="0">
                <a:solidFill>
                  <a:srgbClr val="000000"/>
                </a:solidFill>
                <a:effectLst/>
                <a:uFillTx/>
                <a:latin typeface="Century Gothic"/>
              </a:rPr>
              <a:t>Cefnogaeth academaidd - tiwtoriaid personol, tiwtoriaid pwnc, Gwasanaeth Dyslecsia, Gwasanaeth Cymorth Astudio</a:t>
            </a:r>
          </a:p>
          <a:p>
            <a:pPr marL="285750" indent="-285750">
              <a:buFont typeface="Arial" panose="020B0604020202020204" pitchFamily="34" charset="0"/>
              <a:buChar char="•"/>
            </a:pPr>
            <a:r>
              <a:rPr lang="cy-GB" sz="1800" b="0" i="0" u="none" strike="noStrike" cap="none" baseline="0" dirty="0">
                <a:solidFill>
                  <a:srgbClr val="000000"/>
                </a:solidFill>
                <a:effectLst/>
                <a:uFillTx/>
                <a:latin typeface="Century Gothic"/>
              </a:rPr>
              <a:t>Cefnogi Myfyrwyr - Gwasanaethau Anabledd, Cymorth Ariannol</a:t>
            </a:r>
          </a:p>
          <a:p>
            <a:pPr marL="285750" indent="-285750">
              <a:buFont typeface="Arial" panose="020B0604020202020204" pitchFamily="34" charset="0"/>
              <a:buChar char="•"/>
            </a:pPr>
            <a:r>
              <a:rPr lang="cy-GB" sz="1800" b="0" i="0" u="none" strike="noStrike" cap="none" baseline="0" dirty="0">
                <a:solidFill>
                  <a:srgbClr val="000000"/>
                </a:solidFill>
                <a:effectLst/>
                <a:uFillTx/>
                <a:latin typeface="Century Gothic"/>
              </a:rPr>
              <a:t>Gwasanaethau Undeb y Myfyrwyr</a:t>
            </a:r>
          </a:p>
          <a:p>
            <a:endParaRPr lang="en-GB" dirty="0">
              <a:latin typeface="Century Gothic" panose="020B0502020202020204" pitchFamily="34" charset="0"/>
            </a:endParaRPr>
          </a:p>
          <a:p>
            <a:pPr marL="285750" indent="-285750">
              <a:buFontTx/>
              <a:buChar char="-"/>
            </a:pPr>
            <a:r>
              <a:rPr lang="cy-GB" sz="2400" b="0" i="0" u="none" strike="noStrike" cap="none" baseline="0" dirty="0">
                <a:solidFill>
                  <a:srgbClr val="000000"/>
                </a:solidFill>
                <a:effectLst/>
                <a:uFillTx/>
                <a:latin typeface="Century Gothic"/>
              </a:rPr>
              <a:t>Dysgwch fwy am hwyliau isel a ffyrdd i'w goresgyn.</a:t>
            </a:r>
          </a:p>
          <a:p>
            <a:pPr marL="285750" indent="-285750">
              <a:buFont typeface="Arial" panose="020B0604020202020204" pitchFamily="34" charset="0"/>
              <a:buChar char="•"/>
            </a:pPr>
            <a:r>
              <a:rPr lang="cy-GB" sz="1800" b="0" i="0" u="none" strike="noStrike" cap="none" baseline="0" dirty="0">
                <a:solidFill>
                  <a:srgbClr val="000000"/>
                </a:solidFill>
                <a:effectLst/>
                <a:uFillTx/>
                <a:latin typeface="Century Gothic"/>
              </a:rPr>
              <a:t>Ewch i weithdai Adeiladu Gwydnwch - gweler gwefan y Gwasanaeth Cwnsela</a:t>
            </a:r>
          </a:p>
          <a:p>
            <a:pPr marL="285750" indent="-285750">
              <a:buFont typeface="Arial" panose="020B0604020202020204" pitchFamily="34" charset="0"/>
              <a:buChar char="•"/>
            </a:pPr>
            <a:r>
              <a:rPr lang="cy-GB" sz="1800" b="0" i="0" u="none" strike="noStrike" cap="none" baseline="0" dirty="0">
                <a:solidFill>
                  <a:srgbClr val="000000"/>
                </a:solidFill>
                <a:effectLst/>
                <a:uFillTx/>
                <a:latin typeface="Century Gothic"/>
              </a:rPr>
              <a:t>Dysgwch sut i wneud myfyrdod ymwybyddiaeth ofalgar. </a:t>
            </a:r>
            <a:r>
              <a:rPr lang="cy-GB" sz="1800" b="0" i="0" u="none" strike="noStrike" cap="none" baseline="0" dirty="0">
                <a:solidFill>
                  <a:srgbClr val="000000"/>
                </a:solidFill>
                <a:effectLst/>
                <a:uFillTx/>
                <a:latin typeface="Century Gothic"/>
                <a:hlinkClick r:id="rId4" history="0"/>
              </a:rPr>
              <a:t>https://www.bangor.ac.uk/mindfulness/audio/index.php.cy</a:t>
            </a:r>
            <a:r>
              <a:rPr lang="cy-GB" sz="1800" b="0" i="0" u="none" strike="noStrike" cap="none" baseline="0" dirty="0">
                <a:solidFill>
                  <a:srgbClr val="000000"/>
                </a:solidFill>
                <a:effectLst/>
                <a:uFillTx/>
                <a:latin typeface="Century Gothic"/>
              </a:rPr>
              <a:t> </a:t>
            </a:r>
          </a:p>
          <a:p>
            <a:pPr marL="285750" indent="-285750">
              <a:buFont typeface="Arial" panose="020B0604020202020204" pitchFamily="34" charset="0"/>
              <a:buChar char="•"/>
            </a:pPr>
            <a:r>
              <a:rPr lang="cy-GB" sz="1800" b="0" i="0" u="none" strike="noStrike" cap="none" baseline="0" dirty="0">
                <a:solidFill>
                  <a:srgbClr val="000000"/>
                </a:solidFill>
                <a:effectLst/>
                <a:uFillTx/>
                <a:latin typeface="Century Gothic"/>
              </a:rPr>
              <a:t>Edrychwch ar y cysylltiadau hunan-gymorth ar wefan y Gwasanaeth Cwnsela</a:t>
            </a:r>
          </a:p>
          <a:p>
            <a:pPr marL="285750" indent="-285750">
              <a:buFont typeface="Arial" panose="020B0604020202020204" pitchFamily="34" charset="0"/>
              <a:buChar char="•"/>
            </a:pPr>
            <a:r>
              <a:rPr lang="cy-GB" sz="1800" b="0" i="0" u="none" strike="noStrike" cap="none" baseline="0" dirty="0">
                <a:solidFill>
                  <a:srgbClr val="000000"/>
                </a:solidFill>
                <a:effectLst/>
                <a:uFillTx/>
                <a:latin typeface="Century Gothic"/>
              </a:rPr>
              <a:t>Y Wal Fawr Wen - ar gael yn awr </a:t>
            </a:r>
            <a:r>
              <a:rPr lang="cy-GB" sz="1800" b="0" i="0" u="none" strike="noStrike" cap="none" baseline="0" dirty="0">
                <a:solidFill>
                  <a:srgbClr val="000000"/>
                </a:solidFill>
                <a:uFillTx/>
                <a:latin typeface="Century Gothic"/>
                <a:hlinkClick r:id="rId5" history="0"/>
              </a:rPr>
              <a:t>www.bigwhitewall.com</a:t>
            </a:r>
            <a:r>
              <a:rPr lang="cy-GB" sz="1800" b="0" i="0" u="none" strike="noStrike" cap="none" baseline="0" dirty="0">
                <a:solidFill>
                  <a:srgbClr val="000000"/>
                </a:solidFill>
                <a:effectLst/>
                <a:uFillTx/>
                <a:latin typeface="Century Gothic"/>
              </a:rPr>
              <a:t>  </a:t>
            </a:r>
          </a:p>
          <a:p>
            <a:endParaRPr lang="en-GB" dirty="0">
              <a:latin typeface="Century Gothic" panose="020B0502020202020204" pitchFamily="34" charset="0"/>
            </a:endParaRPr>
          </a:p>
          <a:p>
            <a:r>
              <a:rPr lang="cy-GB" sz="1800" b="0" i="0" u="none" strike="noStrike" cap="none" baseline="0" dirty="0">
                <a:solidFill>
                  <a:srgbClr val="000000"/>
                </a:solidFill>
                <a:effectLst/>
                <a:uFillTx/>
                <a:latin typeface="Century Gothic"/>
              </a:rPr>
              <a:t> Mae'r Gweithdy hwn yn ennill pwyntiau Gwobr Cyflogadwyedd Bangor.</a:t>
            </a:r>
          </a:p>
        </p:txBody>
      </p:sp>
      <p:pic>
        <p:nvPicPr>
          <p:cNvPr id="5" name="Picture 18" descr="C:\Users\Jill\AppData\Local\Microsoft\Windows\Temporary Internet Files\Content.IE5\JJRZ3VHE\Here_to_Help[1].jpg"/>
          <p:cNvPicPr>
            <a:picLocks noChangeAspect="1" noChangeArrowheads="1"/>
          </p:cNvPicPr>
          <p:nvPr/>
        </p:nvPicPr>
        <p:blipFill>
          <a:blip r:embed="rId6"/>
          <a:stretch>
            <a:fillRect/>
          </a:stretch>
        </p:blipFill>
        <p:spPr bwMode="auto">
          <a:xfrm>
            <a:off x="9269248" y="729996"/>
            <a:ext cx="1676400" cy="1241584"/>
          </a:xfrm>
          <a:prstGeom prst="rect">
            <a:avLst/>
          </a:prstGeom>
          <a:noFill/>
        </p:spPr>
      </p:pic>
    </p:spTree>
    <p:extLst>
      <p:ext uri="{BB962C8B-B14F-4D97-AF65-F5344CB8AC3E}">
        <p14:creationId xmlns:p14="http://schemas.microsoft.com/office/powerpoint/2010/main" val="39964962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p>
        </p:txBody>
      </p:sp>
      <p:sp>
        <p:nvSpPr>
          <p:cNvPr id="4" name="TextBox 3"/>
          <p:cNvSpPr txBox="1"/>
          <p:nvPr/>
        </p:nvSpPr>
        <p:spPr>
          <a:xfrm>
            <a:off x="-6096" y="1330036"/>
            <a:ext cx="12204192" cy="1189909"/>
          </a:xfrm>
          <a:prstGeom prst="rect">
            <a:avLst/>
          </a:prstGeom>
          <a:noFill/>
        </p:spPr>
        <p:txBody>
          <a:bodyPr wrap="square" rtlCol="0">
            <a:spAutoFit/>
          </a:bodyPr>
          <a:lstStyle/>
          <a:p>
            <a:pPr algn="ctr"/>
            <a:r>
              <a:rPr lang="cy-GB" sz="3600" b="1" i="0" u="none" strike="noStrike" cap="none" baseline="0">
                <a:solidFill>
                  <a:srgbClr val="000000"/>
                </a:solidFill>
                <a:effectLst/>
                <a:uFillTx/>
                <a:latin typeface="Century Gothic"/>
              </a:rPr>
              <a:t>Meithrin Gwytnwch 2</a:t>
            </a:r>
          </a:p>
          <a:p>
            <a:pPr algn="ctr"/>
            <a:r>
              <a:rPr lang="cy-GB" sz="3600" b="0" i="0" u="none" strike="noStrike" cap="none" baseline="0">
                <a:solidFill>
                  <a:srgbClr val="000000"/>
                </a:solidFill>
                <a:effectLst/>
                <a:uFillTx/>
                <a:latin typeface="Century Gothic"/>
              </a:rPr>
              <a:t>Gallaf reoli fy hwyliau isel</a:t>
            </a:r>
          </a:p>
        </p:txBody>
      </p:sp>
      <p:pic>
        <p:nvPicPr>
          <p:cNvPr id="6" name="Picture 2" descr="C:\Users\Jill\AppData\Local\Microsoft\Windows\Temporary Internet Files\Content.IE5\KY4DKD8C\spiral[1].gif"/>
          <p:cNvPicPr>
            <a:picLocks noChangeAspect="1" noChangeArrowheads="1"/>
          </p:cNvPicPr>
          <p:nvPr/>
        </p:nvPicPr>
        <p:blipFill>
          <a:blip r:embed="rId4"/>
          <a:stretch>
            <a:fillRect/>
          </a:stretch>
        </p:blipFill>
        <p:spPr bwMode="auto">
          <a:xfrm>
            <a:off x="4327529" y="3375170"/>
            <a:ext cx="3000375" cy="2374583"/>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3952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sp>
        <p:nvSpPr>
          <p:cNvPr id="4" name="TextBox 3"/>
          <p:cNvSpPr txBox="1"/>
          <p:nvPr/>
        </p:nvSpPr>
        <p:spPr>
          <a:xfrm>
            <a:off x="-6096" y="1762298"/>
            <a:ext cx="12204192" cy="3935853"/>
          </a:xfrm>
          <a:prstGeom prst="rect">
            <a:avLst/>
          </a:prstGeom>
          <a:noFill/>
        </p:spPr>
        <p:txBody>
          <a:bodyPr wrap="square" rtlCol="0">
            <a:spAutoFit/>
          </a:bodyPr>
          <a:lstStyle/>
          <a:p>
            <a:pPr algn="ctr"/>
            <a:r>
              <a:rPr lang="cy-GB" sz="3600" b="1" i="0" u="none" strike="noStrike" cap="none" baseline="0">
                <a:solidFill>
                  <a:srgbClr val="000000"/>
                </a:solidFill>
                <a:effectLst/>
                <a:uFillTx/>
                <a:latin typeface="Century Gothic"/>
              </a:rPr>
              <a:t>Beth yw hwyliau isel?</a:t>
            </a:r>
          </a:p>
          <a:p>
            <a:pPr algn="ctr"/>
            <a:endParaRPr lang="en-GB" sz="3600">
              <a:latin typeface="Century Gothic" panose="020B0502020202020204" pitchFamily="34" charset="0"/>
            </a:endParaRPr>
          </a:p>
          <a:p>
            <a:pPr algn="ctr"/>
            <a:endParaRPr lang="en-GB" sz="3600">
              <a:latin typeface="Century Gothic" panose="020B0502020202020204" pitchFamily="34" charset="0"/>
            </a:endParaRPr>
          </a:p>
          <a:p>
            <a:pPr algn="ctr"/>
            <a:endParaRPr lang="en-GB" sz="3600">
              <a:latin typeface="Century Gothic" panose="020B0502020202020204" pitchFamily="34" charset="0"/>
            </a:endParaRPr>
          </a:p>
          <a:p>
            <a:pPr algn="ctr"/>
            <a:endParaRPr lang="en-GB" sz="3600">
              <a:latin typeface="Century Gothic" panose="020B0502020202020204" pitchFamily="34" charset="0"/>
            </a:endParaRPr>
          </a:p>
          <a:p>
            <a:pPr algn="ctr"/>
            <a:endParaRPr lang="en-GB" sz="3600">
              <a:latin typeface="Century Gothic" panose="020B0502020202020204" pitchFamily="34" charset="0"/>
            </a:endParaRPr>
          </a:p>
          <a:p>
            <a:pPr algn="ctr"/>
            <a:endParaRPr lang="en-GB" sz="3600">
              <a:latin typeface="Century Gothic" panose="020B0502020202020204" pitchFamily="34" charset="0"/>
            </a:endParaRPr>
          </a:p>
        </p:txBody>
      </p:sp>
      <p:pic>
        <p:nvPicPr>
          <p:cNvPr id="2059" name="Picture 11" descr="C:\Users\Jill\AppData\Local\Microsoft\Windows\Temporary Internet Files\Content.IE5\KY4DKD8C\sad[1].png"/>
          <p:cNvPicPr>
            <a:picLocks noChangeAspect="1" noChangeArrowheads="1"/>
          </p:cNvPicPr>
          <p:nvPr/>
        </p:nvPicPr>
        <p:blipFill>
          <a:blip r:embed="rId4"/>
          <a:stretch>
            <a:fillRect/>
          </a:stretch>
        </p:blipFill>
        <p:spPr bwMode="auto">
          <a:xfrm>
            <a:off x="4316068" y="2766668"/>
            <a:ext cx="2857899" cy="2857899"/>
          </a:xfrm>
          <a:prstGeom prst="rect">
            <a:avLst/>
          </a:prstGeom>
          <a:noFill/>
        </p:spPr>
      </p:pic>
      <p:pic>
        <p:nvPicPr>
          <p:cNvPr id="1028" name="Picture 4" descr="C:\Users\Jill\AppData\Local\Microsoft\Windows\Temporary Internet Files\Content.IE5\MURBBS5N\Depression%20Query[1].jpg"/>
          <p:cNvPicPr>
            <a:picLocks noChangeAspect="1" noChangeArrowheads="1"/>
          </p:cNvPicPr>
          <p:nvPr/>
        </p:nvPicPr>
        <p:blipFill>
          <a:blip r:embed="rId5"/>
          <a:stretch>
            <a:fillRect/>
          </a:stretch>
        </p:blipFill>
        <p:spPr bwMode="auto">
          <a:xfrm>
            <a:off x="1426461" y="3300288"/>
            <a:ext cx="2887980" cy="2415540"/>
          </a:xfrm>
          <a:prstGeom prst="rect">
            <a:avLst/>
          </a:prstGeom>
          <a:noFill/>
        </p:spPr>
      </p:pic>
      <p:pic>
        <p:nvPicPr>
          <p:cNvPr id="1032" name="Picture 8" descr="C:\Users\Jill\AppData\Local\Microsoft\Windows\Temporary Internet Files\Content.IE5\2S0F48EX\watching-tv-and-depression[1].png"/>
          <p:cNvPicPr>
            <a:picLocks noChangeAspect="1" noChangeArrowheads="1"/>
          </p:cNvPicPr>
          <p:nvPr/>
        </p:nvPicPr>
        <p:blipFill>
          <a:blip r:embed="rId6"/>
          <a:stretch>
            <a:fillRect/>
          </a:stretch>
        </p:blipFill>
        <p:spPr bwMode="auto">
          <a:xfrm>
            <a:off x="7900843" y="3347851"/>
            <a:ext cx="2444445" cy="2172064"/>
          </a:xfrm>
          <a:prstGeom prst="rect">
            <a:avLst/>
          </a:prstGeom>
          <a:noFill/>
        </p:spPr>
      </p:pic>
    </p:spTree>
    <p:extLst>
      <p:ext uri="{BB962C8B-B14F-4D97-AF65-F5344CB8AC3E}">
        <p14:creationId xmlns:p14="http://schemas.microsoft.com/office/powerpoint/2010/main" val="29708229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071927"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sp>
        <p:nvSpPr>
          <p:cNvPr id="4" name="TextBox 3"/>
          <p:cNvSpPr txBox="1"/>
          <p:nvPr/>
        </p:nvSpPr>
        <p:spPr>
          <a:xfrm>
            <a:off x="235370" y="1145309"/>
            <a:ext cx="11592965" cy="4524315"/>
          </a:xfrm>
          <a:prstGeom prst="rect">
            <a:avLst/>
          </a:prstGeom>
          <a:noFill/>
        </p:spPr>
        <p:txBody>
          <a:bodyPr wrap="square" rtlCol="0">
            <a:spAutoFit/>
          </a:bodyPr>
          <a:lstStyle/>
          <a:p>
            <a:pPr algn="ctr"/>
            <a:r>
              <a:rPr lang="cy-GB" sz="3600" b="1" i="0" u="none" strike="noStrike" cap="none" baseline="0" dirty="0">
                <a:solidFill>
                  <a:srgbClr val="000000"/>
                </a:solidFill>
                <a:effectLst/>
                <a:uFillTx/>
                <a:latin typeface="Century Gothic"/>
              </a:rPr>
              <a:t>Arwyddion a symptomau</a:t>
            </a:r>
            <a:endParaRPr lang="en-GB" sz="3600" b="1" dirty="0">
              <a:latin typeface="Century Gothic" panose="020B0502020202020204" pitchFamily="34" charset="0"/>
            </a:endParaRP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Colli ffocws/ canolbwyntio/ysgogiad.</a:t>
            </a: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Cael trafferth i godi yn y bore.</a:t>
            </a: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Problemau cysgu.</a:t>
            </a: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Gweld dim pwynt mewn unrhyw beth.</a:t>
            </a: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Teimlo'n ddiwerth.</a:t>
            </a: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Teimlo'n ddagreuol.</a:t>
            </a: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Colli chwant bwyd - neu fwyta er mwyn cysur.</a:t>
            </a:r>
          </a:p>
          <a:p>
            <a:pPr marL="457200" indent="-457200">
              <a:buFont typeface="Arial" panose="020B0604020202020204" pitchFamily="34" charset="0"/>
              <a:buChar char="•"/>
            </a:pPr>
            <a:r>
              <a:rPr lang="cy-GB" sz="2800" b="0" i="0" u="none" strike="noStrike" cap="none" baseline="0" dirty="0">
                <a:solidFill>
                  <a:srgbClr val="000000"/>
                </a:solidFill>
                <a:effectLst/>
                <a:uFillTx/>
                <a:latin typeface="Century Gothic"/>
              </a:rPr>
              <a:t>Peidio â gwneud gweithgareddau arferol, hobïau, cyfeillgarwch.</a:t>
            </a:r>
          </a:p>
        </p:txBody>
      </p:sp>
      <p:pic>
        <p:nvPicPr>
          <p:cNvPr id="3088" name="Picture 16" descr="C:\Users\Jill\AppData\Local\Microsoft\Windows\Temporary Internet Files\Content.IE5\NQ1MJ55T\unhappy_employee1[1].jpg"/>
          <p:cNvPicPr>
            <a:picLocks noChangeAspect="1" noChangeArrowheads="1"/>
          </p:cNvPicPr>
          <p:nvPr/>
        </p:nvPicPr>
        <p:blipFill>
          <a:blip r:embed="rId4"/>
          <a:stretch>
            <a:fillRect/>
          </a:stretch>
        </p:blipFill>
        <p:spPr bwMode="auto">
          <a:xfrm>
            <a:off x="9422245" y="2019991"/>
            <a:ext cx="2159000" cy="1432560"/>
          </a:xfrm>
          <a:prstGeom prst="rect">
            <a:avLst/>
          </a:prstGeom>
          <a:noFill/>
        </p:spPr>
      </p:pic>
      <p:pic>
        <p:nvPicPr>
          <p:cNvPr id="3089" name="Picture 17" descr="C:\Users\Jill\AppData\Local\Microsoft\Windows\Temporary Internet Files\Content.IE5\2S0F48EX\insonia[1].jpg"/>
          <p:cNvPicPr>
            <a:picLocks noChangeAspect="1" noChangeArrowheads="1"/>
          </p:cNvPicPr>
          <p:nvPr/>
        </p:nvPicPr>
        <p:blipFill>
          <a:blip r:embed="rId5"/>
          <a:stretch>
            <a:fillRect/>
          </a:stretch>
        </p:blipFill>
        <p:spPr bwMode="auto">
          <a:xfrm>
            <a:off x="9680295" y="3762225"/>
            <a:ext cx="1981200" cy="1409700"/>
          </a:xfrm>
          <a:prstGeom prst="rect">
            <a:avLst/>
          </a:prstGeom>
          <a:noFill/>
        </p:spPr>
      </p:pic>
    </p:spTree>
    <p:extLst>
      <p:ext uri="{BB962C8B-B14F-4D97-AF65-F5344CB8AC3E}">
        <p14:creationId xmlns:p14="http://schemas.microsoft.com/office/powerpoint/2010/main" val="7280654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016508"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sp>
        <p:nvSpPr>
          <p:cNvPr id="4" name="TextBox 3"/>
          <p:cNvSpPr txBox="1"/>
          <p:nvPr/>
        </p:nvSpPr>
        <p:spPr>
          <a:xfrm>
            <a:off x="315895" y="1017274"/>
            <a:ext cx="11314197" cy="4729125"/>
          </a:xfrm>
          <a:prstGeom prst="rect">
            <a:avLst/>
          </a:prstGeom>
          <a:noFill/>
        </p:spPr>
        <p:txBody>
          <a:bodyPr wrap="square" rtlCol="0">
            <a:spAutoFit/>
          </a:bodyPr>
          <a:lstStyle/>
          <a:p>
            <a:pPr algn="ctr"/>
            <a:r>
              <a:rPr lang="cy-GB" sz="3600" b="1" i="0" u="none" strike="noStrike" cap="none" baseline="0" dirty="0">
                <a:solidFill>
                  <a:srgbClr val="000000"/>
                </a:solidFill>
                <a:effectLst/>
                <a:uFillTx/>
                <a:latin typeface="Century Gothic"/>
              </a:rPr>
              <a:t>Beth all achosi hwyliau isel?</a:t>
            </a:r>
          </a:p>
          <a:p>
            <a:endParaRPr lang="en-GB" dirty="0">
              <a:latin typeface="Century Gothic" panose="020B0502020202020204" pitchFamily="34" charset="0"/>
            </a:endParaRPr>
          </a:p>
          <a:p>
            <a:r>
              <a:rPr lang="cy-GB" sz="2400" b="0" i="0" u="none" strike="noStrike" cap="none" baseline="0" dirty="0">
                <a:solidFill>
                  <a:srgbClr val="000000"/>
                </a:solidFill>
                <a:effectLst/>
                <a:uFillTx/>
                <a:latin typeface="Century Gothic"/>
              </a:rPr>
              <a:t>Mwy nag un achos -</a:t>
            </a:r>
          </a:p>
          <a:p>
            <a:endParaRPr lang="en-GB" sz="2000" dirty="0">
              <a:latin typeface="Century Gothic" panose="020B0502020202020204" pitchFamily="34" charset="0"/>
            </a:endParaRPr>
          </a:p>
          <a:p>
            <a:pPr>
              <a:buFont typeface="Arial" panose="020B0604020202020204" pitchFamily="34" charset="0"/>
              <a:buChar char="•"/>
            </a:pPr>
            <a:r>
              <a:rPr lang="cy-GB" sz="2000" b="0" i="0" u="none" strike="noStrike" cap="none" baseline="0" dirty="0">
                <a:solidFill>
                  <a:srgbClr val="000000"/>
                </a:solidFill>
                <a:effectLst/>
                <a:uFillTx/>
                <a:latin typeface="Century Gothic"/>
              </a:rPr>
              <a:t> Adwaith i golled (nid profedigaeth yn unig)? </a:t>
            </a:r>
          </a:p>
          <a:p>
            <a:pPr>
              <a:buFont typeface="Arial" panose="020B0604020202020204" pitchFamily="34" charset="0"/>
              <a:buChar char="•"/>
            </a:pPr>
            <a:r>
              <a:rPr lang="cy-GB" sz="2000" b="0" i="0" u="none" strike="noStrike" cap="none" baseline="0" dirty="0">
                <a:solidFill>
                  <a:srgbClr val="000000"/>
                </a:solidFill>
                <a:effectLst/>
                <a:uFillTx/>
                <a:latin typeface="Century Gothic"/>
              </a:rPr>
              <a:t> Dicter yn troi tuag i mewn?</a:t>
            </a:r>
          </a:p>
          <a:p>
            <a:pPr>
              <a:buFont typeface="Arial" panose="020B0604020202020204" pitchFamily="34" charset="0"/>
              <a:buChar char="•"/>
            </a:pPr>
            <a:r>
              <a:rPr lang="cy-GB" sz="2000" b="0" i="0" u="none" strike="noStrike" cap="none" baseline="0" dirty="0">
                <a:solidFill>
                  <a:srgbClr val="000000"/>
                </a:solidFill>
                <a:effectLst/>
                <a:uFillTx/>
                <a:latin typeface="Century Gothic"/>
              </a:rPr>
              <a:t> Cylch o feddyliau negyddol?</a:t>
            </a:r>
          </a:p>
          <a:p>
            <a:pPr>
              <a:buFont typeface="Arial" panose="020B0604020202020204" pitchFamily="34" charset="0"/>
              <a:buChar char="•"/>
            </a:pPr>
            <a:r>
              <a:rPr lang="cy-GB" sz="2000" b="0" i="0" u="none" strike="noStrike" cap="none" baseline="0" dirty="0">
                <a:solidFill>
                  <a:srgbClr val="000000"/>
                </a:solidFill>
                <a:effectLst/>
                <a:uFillTx/>
                <a:latin typeface="Century Gothic"/>
              </a:rPr>
              <a:t> Newid cemegol yn yr ymennydd?</a:t>
            </a:r>
          </a:p>
          <a:p>
            <a:pPr>
              <a:buFont typeface="Arial" panose="020B0604020202020204"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pPr>
              <a:buFont typeface="Arial" panose="020B0604020202020204"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a:p>
            <a:pPr>
              <a:buFont typeface="Arial" panose="020B0604020202020204"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1035" name="Picture 11" descr="C:\Users\Jill\AppData\Local\Microsoft\Windows\Temporary Internet Files\Content.IE5\NQN614TG\brain-chemicals[1].jpg"/>
          <p:cNvPicPr>
            <a:picLocks noChangeAspect="1" noChangeArrowheads="1"/>
          </p:cNvPicPr>
          <p:nvPr/>
        </p:nvPicPr>
        <p:blipFill>
          <a:blip r:embed="rId4"/>
          <a:srcRect b="20787"/>
          <a:stretch>
            <a:fillRect/>
          </a:stretch>
        </p:blipFill>
        <p:spPr bwMode="auto">
          <a:xfrm>
            <a:off x="1434539" y="4100944"/>
            <a:ext cx="1743075" cy="1840989"/>
          </a:xfrm>
          <a:prstGeom prst="rect">
            <a:avLst/>
          </a:prstGeom>
          <a:noFill/>
        </p:spPr>
      </p:pic>
      <p:pic>
        <p:nvPicPr>
          <p:cNvPr id="1044" name="Picture 20" descr="C:\Users\Jill\AppData\Local\Microsoft\Windows\Temporary Internet Files\Content.IE5\2S0F48EX\9485a2b61cbef24873b891a74100a8c0[1].jpg"/>
          <p:cNvPicPr>
            <a:picLocks noChangeAspect="1" noChangeArrowheads="1"/>
          </p:cNvPicPr>
          <p:nvPr/>
        </p:nvPicPr>
        <p:blipFill>
          <a:blip r:embed="rId5"/>
          <a:stretch>
            <a:fillRect/>
          </a:stretch>
        </p:blipFill>
        <p:spPr bwMode="auto">
          <a:xfrm>
            <a:off x="7565408" y="2336825"/>
            <a:ext cx="3390900" cy="3093720"/>
          </a:xfrm>
          <a:prstGeom prst="rect">
            <a:avLst/>
          </a:prstGeom>
          <a:noFill/>
        </p:spPr>
      </p:pic>
      <p:pic>
        <p:nvPicPr>
          <p:cNvPr id="1045" name="Picture 21" descr="C:\Users\Jill\AppData\Local\Microsoft\Windows\Temporary Internet Files\Content.IE5\NQN614TG\Broken-Heart[1].png"/>
          <p:cNvPicPr>
            <a:picLocks noChangeAspect="1" noChangeArrowheads="1"/>
          </p:cNvPicPr>
          <p:nvPr/>
        </p:nvPicPr>
        <p:blipFill>
          <a:blip r:embed="rId6"/>
          <a:stretch>
            <a:fillRect/>
          </a:stretch>
        </p:blipFill>
        <p:spPr bwMode="auto">
          <a:xfrm>
            <a:off x="5241801" y="3463641"/>
            <a:ext cx="1440508" cy="2330413"/>
          </a:xfrm>
          <a:prstGeom prst="rect">
            <a:avLst/>
          </a:prstGeom>
          <a:noFill/>
        </p:spPr>
      </p:pic>
    </p:spTree>
    <p:extLst>
      <p:ext uri="{BB962C8B-B14F-4D97-AF65-F5344CB8AC3E}">
        <p14:creationId xmlns:p14="http://schemas.microsoft.com/office/powerpoint/2010/main" val="29233122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sp>
        <p:nvSpPr>
          <p:cNvPr id="8" name="TextBox 7"/>
          <p:cNvSpPr txBox="1"/>
          <p:nvPr/>
        </p:nvSpPr>
        <p:spPr>
          <a:xfrm>
            <a:off x="271775" y="947651"/>
            <a:ext cx="10641686" cy="9153145"/>
          </a:xfrm>
          <a:prstGeom prst="rect">
            <a:avLst/>
          </a:prstGeom>
          <a:noFill/>
        </p:spPr>
        <p:txBody>
          <a:bodyPr wrap="square" rtlCol="0">
            <a:spAutoFit/>
          </a:bodyPr>
          <a:lstStyle/>
          <a:p>
            <a:pPr algn="ctr"/>
            <a:r>
              <a:rPr lang="cy-GB" sz="3600" b="1" i="0" u="none" strike="noStrike" cap="none" baseline="0">
                <a:solidFill>
                  <a:srgbClr val="000000"/>
                </a:solidFill>
                <a:effectLst/>
                <a:uFillTx/>
                <a:latin typeface="Century Gothic"/>
              </a:rPr>
              <a:t>Hwyliau isel yn eich tynnu i lawr</a:t>
            </a: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a:p>
            <a:endParaRPr lang="en-GB" sz="1600">
              <a:latin typeface="Century Gothic" panose="020B0502020202020204" pitchFamily="34" charset="0"/>
            </a:endParaRPr>
          </a:p>
          <a:p>
            <a:endParaRPr lang="en-GB" sz="1600">
              <a:latin typeface="Century Gothic" panose="020B0502020202020204" pitchFamily="34" charset="0"/>
            </a:endParaRPr>
          </a:p>
          <a:p>
            <a:endParaRPr lang="en-GB" sz="1600">
              <a:latin typeface="Century Gothic" panose="020B0502020202020204" pitchFamily="34" charset="0"/>
            </a:endParaRPr>
          </a:p>
          <a:p>
            <a:endParaRPr lang="en-GB" sz="1600">
              <a:latin typeface="Century Gothic" panose="020B0502020202020204" pitchFamily="34" charset="0"/>
            </a:endParaRPr>
          </a:p>
          <a:p>
            <a:r>
              <a:rPr lang="cy-GB" sz="1600" b="0" i="0" u="none" strike="noStrike" cap="none" baseline="0">
                <a:solidFill>
                  <a:srgbClr val="000000"/>
                </a:solidFill>
                <a:effectLst/>
                <a:uFillTx/>
                <a:latin typeface="Century Gothic"/>
              </a:rPr>
              <a:t>(Ester a Graham Hicks 2010)</a:t>
            </a:r>
          </a:p>
          <a:p>
            <a:pPr algn="ctr"/>
            <a:endParaRPr lang="en-GB" sz="4000" b="1">
              <a:latin typeface="Century Gothic" panose="020B0502020202020204" pitchFamily="34" charset="0"/>
            </a:endParaRPr>
          </a:p>
          <a:p>
            <a:pPr algn="ctr"/>
            <a:endParaRPr lang="en-GB" sz="4000" b="1">
              <a:latin typeface="Century Gothic" panose="020B0502020202020204" pitchFamily="34" charset="0"/>
            </a:endParaRPr>
          </a:p>
          <a:p>
            <a:pPr algn="ctr"/>
            <a:endParaRPr lang="en-GB" sz="4000" b="1">
              <a:latin typeface="Century Gothic" panose="020B0502020202020204" pitchFamily="34" charset="0"/>
            </a:endParaRPr>
          </a:p>
          <a:p>
            <a:pPr algn="ctr"/>
            <a:endParaRPr lang="en-GB" sz="4000" b="1">
              <a:latin typeface="Century Gothic" panose="020B0502020202020204" pitchFamily="34" charset="0"/>
            </a:endParaRPr>
          </a:p>
          <a:p>
            <a:pPr algn="ctr"/>
            <a:endParaRPr lang="en-GB" sz="4000" b="1">
              <a:latin typeface="Century Gothic" panose="020B0502020202020204" pitchFamily="34" charset="0"/>
            </a:endParaRPr>
          </a:p>
          <a:p>
            <a:pPr algn="ctr"/>
            <a:endParaRPr lang="en-GB" sz="4000" b="1">
              <a:latin typeface="Century Gothic" panose="020B0502020202020204" pitchFamily="34" charset="0"/>
            </a:endParaRPr>
          </a:p>
          <a:p>
            <a:pPr algn="ctr"/>
            <a:endParaRPr lang="en-GB" sz="4000" b="1">
              <a:latin typeface="Century Gothic" panose="020B0502020202020204" pitchFamily="34" charset="0"/>
            </a:endParaRPr>
          </a:p>
        </p:txBody>
      </p:sp>
      <p:pic>
        <p:nvPicPr>
          <p:cNvPr id="2051" name="Picture 3" descr="C:\Users\Jill\AppData\Local\Microsoft\Windows\Temporary Internet Files\Content.IE5\2S0F48EX\800px-Emotional_guidance_scale[1].jpg"/>
          <p:cNvPicPr preferRelativeResize="0">
            <a:picLocks noChangeArrowheads="1"/>
          </p:cNvPicPr>
          <p:nvPr/>
        </p:nvPicPr>
        <p:blipFill>
          <a:blip r:embed="rId4"/>
          <a:srcRect l="45000" t="9174"/>
          <a:stretch>
            <a:fillRect/>
          </a:stretch>
        </p:blipFill>
        <p:spPr bwMode="auto">
          <a:xfrm>
            <a:off x="3552551" y="1659473"/>
            <a:ext cx="4067955" cy="4140963"/>
          </a:xfrm>
          <a:prstGeom prst="rect">
            <a:avLst/>
          </a:prstGeom>
          <a:noFill/>
        </p:spPr>
      </p:pic>
    </p:spTree>
    <p:extLst>
      <p:ext uri="{BB962C8B-B14F-4D97-AF65-F5344CB8AC3E}">
        <p14:creationId xmlns:p14="http://schemas.microsoft.com/office/powerpoint/2010/main" val="8524216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1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725308" y="1027906"/>
            <a:ext cx="10012985" cy="8024257"/>
          </a:xfrm>
          <a:prstGeom prst="rect">
            <a:avLst/>
          </a:prstGeom>
          <a:noFill/>
        </p:spPr>
        <p:txBody>
          <a:bodyPr wrap="square" rtlCol="0">
            <a:spAutoFit/>
          </a:bodyPr>
          <a:lstStyle/>
          <a:p>
            <a:r>
              <a:rPr lang="cy-GB" sz="6000" b="0" i="0" u="none" strike="noStrike" cap="none" baseline="0">
                <a:solidFill>
                  <a:srgbClr val="000000"/>
                </a:solidFill>
                <a:effectLst/>
                <a:uFillTx/>
                <a:latin typeface="Century Gothic"/>
              </a:rPr>
              <a:t>5 maes allweddol:</a:t>
            </a:r>
          </a:p>
          <a:p>
            <a:pPr algn="ctr"/>
            <a:endParaRPr lang="en-GB" sz="6000">
              <a:solidFill>
                <a:prstClr val="black"/>
              </a:solidFill>
              <a:latin typeface="Century Gothic" panose="020B0502020202020204" pitchFamily="34" charset="0"/>
            </a:endParaRPr>
          </a:p>
          <a:p>
            <a:pPr marL="285750" indent="-285750">
              <a:buFont typeface="Arial" panose="020B0604020202020204" pitchFamily="34" charset="0"/>
              <a:buChar char="•"/>
            </a:pPr>
            <a:r>
              <a:rPr lang="cy-GB" sz="3200" b="0" i="0" u="none" strike="noStrike" cap="none" baseline="0">
                <a:solidFill>
                  <a:srgbClr val="000000"/>
                </a:solidFill>
                <a:effectLst/>
                <a:uFillTx/>
                <a:latin typeface="Century Gothic"/>
              </a:rPr>
              <a:t>Pobl a digwyddiadau o'n cwmpas</a:t>
            </a:r>
          </a:p>
          <a:p>
            <a:pPr marL="285750" indent="-285750">
              <a:buFont typeface="Arial" panose="020B0604020202020204" pitchFamily="34" charset="0"/>
              <a:buChar char="•"/>
            </a:pPr>
            <a:r>
              <a:rPr lang="cy-GB" sz="3200" b="0" i="0" u="none" strike="noStrike" cap="none" baseline="0">
                <a:solidFill>
                  <a:srgbClr val="000000"/>
                </a:solidFill>
                <a:effectLst/>
                <a:uFillTx/>
                <a:latin typeface="Century Gothic"/>
              </a:rPr>
              <a:t>Meddyliau beirniadol/di-fudd</a:t>
            </a:r>
          </a:p>
          <a:p>
            <a:pPr marL="285750" indent="-285750">
              <a:buFont typeface="Arial" panose="020B0604020202020204" pitchFamily="34" charset="0"/>
              <a:buChar char="•"/>
            </a:pPr>
            <a:r>
              <a:rPr lang="cy-GB" sz="3200" b="0" i="0" u="none" strike="noStrike" cap="none" baseline="0">
                <a:solidFill>
                  <a:srgbClr val="000000"/>
                </a:solidFill>
                <a:effectLst/>
                <a:uFillTx/>
                <a:latin typeface="Century Gothic"/>
              </a:rPr>
              <a:t>Teimladau wedi newid</a:t>
            </a:r>
          </a:p>
          <a:p>
            <a:pPr marL="285750" indent="-285750">
              <a:buFont typeface="Arial" panose="020B0604020202020204" pitchFamily="34" charset="0"/>
              <a:buChar char="•"/>
            </a:pPr>
            <a:r>
              <a:rPr lang="cy-GB" sz="3200" b="0" i="0" u="none" strike="noStrike" cap="none" baseline="0">
                <a:solidFill>
                  <a:srgbClr val="000000"/>
                </a:solidFill>
                <a:effectLst/>
                <a:uFillTx/>
                <a:latin typeface="Century Gothic"/>
              </a:rPr>
              <a:t>Teimladau corfforol</a:t>
            </a:r>
          </a:p>
          <a:p>
            <a:pPr marL="285750" indent="-285750">
              <a:buFont typeface="Arial" panose="020B0604020202020204" pitchFamily="34" charset="0"/>
              <a:buChar char="•"/>
            </a:pPr>
            <a:r>
              <a:rPr lang="cy-GB" sz="3200" b="0" i="0" u="none" strike="noStrike" cap="none" baseline="0">
                <a:solidFill>
                  <a:srgbClr val="000000"/>
                </a:solidFill>
                <a:effectLst/>
                <a:uFillTx/>
                <a:latin typeface="Century Gothic"/>
              </a:rPr>
              <a:t>Lefelau ymddygiad a gweithgarwch</a:t>
            </a:r>
          </a:p>
          <a:p>
            <a:pPr algn="ctr"/>
            <a:endParaRPr lang="en-GB" sz="6000">
              <a:solidFill>
                <a:prstClr val="black"/>
              </a:solidFill>
            </a:endParaRPr>
          </a:p>
          <a:p>
            <a:pPr algn="ctr"/>
            <a:endParaRPr lang="en-GB" sz="6000">
              <a:solidFill>
                <a:prstClr val="black"/>
              </a:solidFill>
            </a:endParaRPr>
          </a:p>
          <a:p>
            <a:pPr algn="ctr"/>
            <a:endParaRPr lang="en-GB" sz="6000">
              <a:solidFill>
                <a:prstClr val="black"/>
              </a:solidFill>
            </a:endParaRPr>
          </a:p>
          <a:p>
            <a:pPr algn="ctr"/>
            <a:endParaRPr lang="en-GB" sz="6000">
              <a:solidFill>
                <a:prstClr val="black"/>
              </a:solidFill>
            </a:endParaRPr>
          </a:p>
        </p:txBody>
      </p:sp>
    </p:spTree>
    <p:extLst>
      <p:ext uri="{BB962C8B-B14F-4D97-AF65-F5344CB8AC3E}">
        <p14:creationId xmlns:p14="http://schemas.microsoft.com/office/powerpoint/2010/main" val="3033711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4059609" y="3244334"/>
            <a:ext cx="184731" cy="369332"/>
          </a:xfrm>
          <a:prstGeom prst="rect">
            <a:avLst/>
          </a:prstGeom>
        </p:spPr>
        <p:txBody>
          <a:bodyPr wrap="none">
            <a:spAutoFit/>
          </a:bodyPr>
          <a:lstStyle/>
          <a:p>
            <a:endParaRPr lang="en-GB"/>
          </a:p>
        </p:txBody>
      </p:sp>
      <p:pic>
        <p:nvPicPr>
          <p:cNvPr id="5" name="XiCrniLQGYc">
            <a:hlinkClick r:id="" action="ppaction://media"/>
          </p:cNvPr>
          <p:cNvPicPr>
            <a:picLocks noRot="1" noChangeAspect="1"/>
          </p:cNvPicPr>
          <p:nvPr>
            <a:videoFile r:link="rId1"/>
          </p:nvPr>
        </p:nvPicPr>
        <p:blipFill>
          <a:blip r:embed="rId4"/>
          <a:stretch>
            <a:fillRect/>
          </a:stretch>
        </p:blipFill>
        <p:spPr>
          <a:xfrm>
            <a:off x="1796902" y="1149645"/>
            <a:ext cx="7692065" cy="4326787"/>
          </a:xfrm>
          <a:prstGeom prst="rect">
            <a:avLst/>
          </a:prstGeom>
        </p:spPr>
      </p:pic>
    </p:spTree>
    <p:extLst>
      <p:ext uri="{BB962C8B-B14F-4D97-AF65-F5344CB8AC3E}">
        <p14:creationId xmlns:p14="http://schemas.microsoft.com/office/powerpoint/2010/main" val="20777016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80386"/>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a:solidFill>
                <a:prstClr val="black"/>
              </a:solidFill>
            </a:endParaRPr>
          </a:p>
        </p:txBody>
      </p:sp>
      <p:sp>
        <p:nvSpPr>
          <p:cNvPr id="4" name="TextBox 3"/>
          <p:cNvSpPr txBox="1"/>
          <p:nvPr/>
        </p:nvSpPr>
        <p:spPr>
          <a:xfrm>
            <a:off x="246132" y="809977"/>
            <a:ext cx="11491774" cy="7566602"/>
          </a:xfrm>
          <a:prstGeom prst="rect">
            <a:avLst/>
          </a:prstGeom>
          <a:noFill/>
        </p:spPr>
        <p:txBody>
          <a:bodyPr wrap="square" rtlCol="0">
            <a:spAutoFit/>
          </a:bodyPr>
          <a:lstStyle/>
          <a:p>
            <a:r>
              <a:rPr lang="cy-GB" sz="2000" b="1" i="0" u="none" strike="noStrike" cap="none" baseline="0" dirty="0">
                <a:solidFill>
                  <a:srgbClr val="000000"/>
                </a:solidFill>
                <a:effectLst/>
                <a:uFillTx/>
                <a:latin typeface="Century Gothic"/>
              </a:rPr>
              <a:t>Meddyliau negyddol</a:t>
            </a:r>
          </a:p>
          <a:p>
            <a:pPr>
              <a:buFont typeface="Arial" panose="020B0604020202020204" pitchFamily="34" charset="0"/>
              <a:buChar char="•"/>
            </a:pPr>
            <a:r>
              <a:rPr lang="cy-GB" sz="2000" b="0" i="0" u="none" strike="noStrike" cap="none" baseline="0" dirty="0">
                <a:solidFill>
                  <a:srgbClr val="000000"/>
                </a:solidFill>
                <a:effectLst/>
                <a:uFillTx/>
                <a:latin typeface="Century Gothic"/>
              </a:rPr>
              <a:t> </a:t>
            </a:r>
            <a:r>
              <a:rPr lang="cy-GB" sz="1800" b="0" i="0" u="none" strike="noStrike" cap="none" baseline="0" dirty="0">
                <a:solidFill>
                  <a:srgbClr val="000000"/>
                </a:solidFill>
                <a:effectLst/>
                <a:uFillTx/>
                <a:latin typeface="Century Gothic"/>
              </a:rPr>
              <a:t>'Dull diofyn' yr ymennydd - mae ymchwil yn dangos pan nad oes gan yr ymennydd unrhyw beth penodol i'w wneud mae'n dueddol o ddychwelyd i</a:t>
            </a:r>
          </a:p>
          <a:p>
            <a:r>
              <a:rPr lang="cy-GB" sz="1800" b="0" i="0" u="none" strike="noStrike" cap="none" baseline="0" dirty="0">
                <a:solidFill>
                  <a:srgbClr val="000000"/>
                </a:solidFill>
                <a:effectLst/>
                <a:uFillTx/>
                <a:latin typeface="Century Gothic"/>
              </a:rPr>
              <a:t>chwilio am broblemau i'w datrys a chwilio am anawsterau.</a:t>
            </a:r>
          </a:p>
          <a:p>
            <a:endParaRPr lang="en-GB" dirty="0">
              <a:latin typeface="Century Gothic" panose="020B0502020202020204" pitchFamily="34" charset="0"/>
            </a:endParaRPr>
          </a:p>
          <a:p>
            <a:pPr>
              <a:buFont typeface="Arial" panose="020B0604020202020204" pitchFamily="34" charset="0"/>
              <a:buChar char="•"/>
            </a:pPr>
            <a:r>
              <a:rPr lang="cy-GB" sz="1800" b="0" i="0" u="none" strike="noStrike" cap="none" baseline="0" dirty="0">
                <a:solidFill>
                  <a:srgbClr val="000000"/>
                </a:solidFill>
                <a:effectLst/>
                <a:uFillTx/>
                <a:latin typeface="Century Gothic"/>
              </a:rPr>
              <a:t> Synfyfyrio.</a:t>
            </a:r>
          </a:p>
          <a:p>
            <a:endParaRPr lang="en-GB" dirty="0">
              <a:latin typeface="Century Gothic" panose="020B0502020202020204" pitchFamily="34" charset="0"/>
            </a:endParaRPr>
          </a:p>
          <a:p>
            <a:pPr>
              <a:buFont typeface="Arial" panose="020B0604020202020204" pitchFamily="34" charset="0"/>
              <a:buChar char="•"/>
            </a:pPr>
            <a:r>
              <a:rPr lang="cy-GB" sz="1800" b="0" i="0" u="none" strike="noStrike" cap="none" baseline="0" dirty="0">
                <a:solidFill>
                  <a:srgbClr val="000000"/>
                </a:solidFill>
                <a:effectLst/>
                <a:uFillTx/>
                <a:latin typeface="Century Gothic"/>
              </a:rPr>
              <a:t> Meddyliau negyddol awtomatig.</a:t>
            </a:r>
          </a:p>
          <a:p>
            <a:endParaRPr lang="en-GB" dirty="0">
              <a:latin typeface="Century Gothic" panose="020B0502020202020204" pitchFamily="34" charset="0"/>
            </a:endParaRPr>
          </a:p>
          <a:p>
            <a:pPr>
              <a:buFont typeface="Arial" panose="020B0604020202020204" pitchFamily="34" charset="0"/>
              <a:buChar char="•"/>
            </a:pPr>
            <a:r>
              <a:rPr lang="cy-GB" sz="1800" b="0" i="0" u="none" strike="noStrike" cap="none" baseline="0" dirty="0">
                <a:solidFill>
                  <a:srgbClr val="000000"/>
                </a:solidFill>
                <a:effectLst/>
                <a:uFillTx/>
                <a:latin typeface="Century Gothic"/>
              </a:rPr>
              <a:t> Casglu tystiolaeth i gefnogi barn negyddol.</a:t>
            </a:r>
          </a:p>
          <a:p>
            <a:endParaRPr lang="en-GB" dirty="0">
              <a:latin typeface="Century Gothic" panose="020B0502020202020204" pitchFamily="34" charset="0"/>
            </a:endParaRPr>
          </a:p>
          <a:p>
            <a:pPr>
              <a:buFont typeface="Arial" panose="020B0604020202020204" pitchFamily="34" charset="0"/>
              <a:buChar char="•"/>
            </a:pPr>
            <a:r>
              <a:rPr lang="cy-GB" sz="1800" b="0" i="0" u="none" strike="noStrike" cap="none" baseline="0" dirty="0">
                <a:solidFill>
                  <a:srgbClr val="000000"/>
                </a:solidFill>
                <a:effectLst/>
                <a:uFillTx/>
                <a:latin typeface="Century Gothic"/>
              </a:rPr>
              <a:t> Gormod o ddiddordeb yn y gorffennol;</a:t>
            </a:r>
          </a:p>
          <a:p>
            <a:endParaRPr lang="en-GB" dirty="0">
              <a:latin typeface="Century Gothic" panose="020B0502020202020204" pitchFamily="34" charset="0"/>
            </a:endParaRPr>
          </a:p>
          <a:p>
            <a:pPr>
              <a:buFont typeface="Arial" panose="020B0604020202020204" pitchFamily="34" charset="0"/>
              <a:buChar char="•"/>
            </a:pPr>
            <a:r>
              <a:rPr lang="cy-GB" sz="1800" b="0" i="0" u="none" strike="noStrike" cap="none" baseline="0" dirty="0">
                <a:solidFill>
                  <a:srgbClr val="000000"/>
                </a:solidFill>
                <a:effectLst/>
                <a:uFillTx/>
                <a:latin typeface="Century Gothic"/>
              </a:rPr>
              <a:t> Hunan feirniadaeth.</a:t>
            </a:r>
          </a:p>
          <a:p>
            <a:endParaRPr lang="en-GB" dirty="0">
              <a:latin typeface="Century Gothic" panose="020B0502020202020204" pitchFamily="34" charset="0"/>
            </a:endParaRPr>
          </a:p>
          <a:p>
            <a:pPr>
              <a:buFont typeface="Arial" panose="020B0604020202020204" pitchFamily="34" charset="0"/>
              <a:buChar char="•"/>
            </a:pPr>
            <a:r>
              <a:rPr lang="cy-GB" sz="1800" b="0" i="0" u="none" strike="noStrike" cap="none" baseline="0" dirty="0">
                <a:solidFill>
                  <a:srgbClr val="000000"/>
                </a:solidFill>
                <a:effectLst/>
                <a:uFillTx/>
                <a:latin typeface="Century Gothic"/>
              </a:rPr>
              <a:t> Mynd yn isel am deimlo'n isel.</a:t>
            </a:r>
          </a:p>
          <a:p>
            <a:endParaRPr lang="en-GB" dirty="0">
              <a:latin typeface="Century Gothic" panose="020B0502020202020204" pitchFamily="34" charset="0"/>
            </a:endParaRPr>
          </a:p>
          <a:p>
            <a:pPr>
              <a:buFont typeface="Arial" panose="020B0604020202020204" pitchFamily="34" charset="0"/>
              <a:buChar char="•"/>
            </a:pPr>
            <a:r>
              <a:rPr lang="cy-GB" sz="1800" b="0" i="0" u="none" strike="noStrike" cap="none" baseline="0" dirty="0">
                <a:solidFill>
                  <a:srgbClr val="000000"/>
                </a:solidFill>
                <a:effectLst/>
                <a:uFillTx/>
                <a:latin typeface="Century Gothic"/>
              </a:rPr>
              <a:t> "Ydw, ond" ymatebion.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098" name="Picture 2" descr="C:\Users\Jill\AppData\Local\Microsoft\Windows\Temporary Internet Files\Content.IE5\2S0F48EX\522025d3744905a31c391b0baf0a3a68[1].jpg"/>
          <p:cNvPicPr>
            <a:picLocks noChangeAspect="1" noChangeArrowheads="1"/>
          </p:cNvPicPr>
          <p:nvPr/>
        </p:nvPicPr>
        <p:blipFill>
          <a:blip r:embed="rId4"/>
          <a:stretch>
            <a:fillRect/>
          </a:stretch>
        </p:blipFill>
        <p:spPr bwMode="auto">
          <a:xfrm>
            <a:off x="6926543" y="1633994"/>
            <a:ext cx="4811363" cy="4167284"/>
          </a:xfrm>
          <a:prstGeom prst="rect">
            <a:avLst/>
          </a:prstGeom>
          <a:noFill/>
        </p:spPr>
      </p:pic>
    </p:spTree>
    <p:extLst>
      <p:ext uri="{BB962C8B-B14F-4D97-AF65-F5344CB8AC3E}">
        <p14:creationId xmlns:p14="http://schemas.microsoft.com/office/powerpoint/2010/main" val="42560058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1984</Words>
  <Application>Microsoft Office PowerPoint</Application>
  <PresentationFormat>Widescreen</PresentationFormat>
  <Paragraphs>222</Paragraphs>
  <Slides>17</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vt:lpstr>
      <vt:lpstr>PowerPoint Presentation</vt:lpstr>
      <vt:lpstr>PowerPoint Presentation</vt:lpstr>
      <vt:lpstr>PowerPoint Presentation</vt:lpstr>
    </vt:vector>
  </TitlesOfParts>
  <Company>Pryfysgol Bangor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Williams</dc:creator>
  <cp:lastModifiedBy>Helen Williams</cp:lastModifiedBy>
  <cp:revision>111</cp:revision>
  <dcterms:created xsi:type="dcterms:W3CDTF">2016-08-16T10:57:56Z</dcterms:created>
  <dcterms:modified xsi:type="dcterms:W3CDTF">2020-04-17T08:31:52Z</dcterms:modified>
</cp:coreProperties>
</file>