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6" r:id="rId5"/>
    <p:sldId id="257" r:id="rId6"/>
    <p:sldId id="258" r:id="rId7"/>
    <p:sldId id="259" r:id="rId8"/>
    <p:sldId id="260" r:id="rId9"/>
    <p:sldId id="268" r:id="rId10"/>
    <p:sldId id="269" r:id="rId11"/>
    <p:sldId id="271" r:id="rId12"/>
    <p:sldId id="262" r:id="rId13"/>
    <p:sldId id="301" r:id="rId14"/>
    <p:sldId id="263" r:id="rId15"/>
    <p:sldId id="295" r:id="rId16"/>
    <p:sldId id="266" r:id="rId17"/>
    <p:sldId id="296" r:id="rId18"/>
    <p:sldId id="297" r:id="rId19"/>
    <p:sldId id="273" r:id="rId20"/>
    <p:sldId id="298" r:id="rId21"/>
    <p:sldId id="299" r:id="rId22"/>
    <p:sldId id="300" r:id="rId23"/>
    <p:sldId id="274" r:id="rId24"/>
    <p:sldId id="275" r:id="rId25"/>
    <p:sldId id="276" r:id="rId26"/>
    <p:sldId id="277" r:id="rId27"/>
    <p:sldId id="280" r:id="rId28"/>
    <p:sldId id="283" r:id="rId29"/>
    <p:sldId id="284" r:id="rId30"/>
    <p:sldId id="286" r:id="rId31"/>
    <p:sldId id="287" r:id="rId32"/>
    <p:sldId id="294" r:id="rId33"/>
    <p:sldId id="291" r:id="rId34"/>
  </p:sldIdLst>
  <p:sldSz cx="12192000" cy="6858000"/>
  <p:notesSz cx="6797675" cy="9926638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77011" autoAdjust="0"/>
  </p:normalViewPr>
  <p:slideViewPr>
    <p:cSldViewPr snapToGrid="0">
      <p:cViewPr varScale="1">
        <p:scale>
          <a:sx n="72" d="100"/>
          <a:sy n="72" d="100"/>
        </p:scale>
        <p:origin x="624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1590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A1072-A136-4DAD-A7FC-B4059963E2F7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2563F-4287-41FF-8F52-A4DA19727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382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76279-9753-4824-9C7E-4FA9F49728D8}" type="datetimeFigureOut">
              <a:rPr lang="en-US" smtClean="0"/>
              <a:t>4/29/2020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03295-5FF5-4AE7-982A-D077CBA2C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2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ao4xdDK9iE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ZwajAJzG-M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03295-5FF5-4AE7-982A-D077CBA2CA0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626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03295-5FF5-4AE7-982A-D077CBA2CA0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37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03295-5FF5-4AE7-982A-D077CBA2CA0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128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Grounding Exercise</a:t>
            </a:r>
            <a:r>
              <a:rPr lang="en-GB"/>
              <a:t> – A YouTube video of a simple grounding exercise for managing anxiety.</a:t>
            </a:r>
          </a:p>
          <a:p>
            <a:r>
              <a:rPr lang="en-GB" u="sng">
                <a:hlinkClick r:id="rId3"/>
              </a:rPr>
              <a:t>www.youtube.com/watch?v=1ao4xdDK9iE</a:t>
            </a:r>
            <a:r>
              <a:rPr lang="en-GB"/>
              <a:t>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03295-5FF5-4AE7-982A-D077CBA2CA0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758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03295-5FF5-4AE7-982A-D077CBA2CA0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341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03295-5FF5-4AE7-982A-D077CBA2CA0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921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03295-5FF5-4AE7-982A-D077CBA2CA0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47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03295-5FF5-4AE7-982A-D077CBA2CA0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048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03295-5FF5-4AE7-982A-D077CBA2CA0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523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03295-5FF5-4AE7-982A-D077CBA2CA0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141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03295-5FF5-4AE7-982A-D077CBA2CA0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965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Amygdala hijack fight or flight response</a:t>
            </a:r>
            <a:r>
              <a:rPr lang="en-GB"/>
              <a:t> – A YouTube video explains how reaction to stress in the brain can lead to anxiety disorder.</a:t>
            </a:r>
          </a:p>
          <a:p>
            <a:r>
              <a:rPr lang="en-GB" u="sng">
                <a:hlinkClick r:id="rId3"/>
              </a:rPr>
              <a:t>www.youtube.com/watch?v=nZwajAJzG-M</a:t>
            </a:r>
            <a:r>
              <a:rPr lang="en-GB"/>
              <a:t> </a:t>
            </a:r>
          </a:p>
          <a:p>
            <a:r>
              <a:rPr lang="en-GB"/>
              <a:t>Short – informative on why we feel anxious for no apparent reason.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03295-5FF5-4AE7-982A-D077CBA2CA0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223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03295-5FF5-4AE7-982A-D077CBA2CA0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403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03295-5FF5-4AE7-982A-D077CBA2CA0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2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B05A-006A-48FF-AB63-846EC5AC68C8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B89B-DA8B-4984-904D-6FE6B612D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37895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B05A-006A-48FF-AB63-846EC5AC68C8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B89B-DA8B-4984-904D-6FE6B612D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2520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B05A-006A-48FF-AB63-846EC5AC68C8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B89B-DA8B-4984-904D-6FE6B612D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80900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B05A-006A-48FF-AB63-846EC5AC68C8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B89B-DA8B-4984-904D-6FE6B612D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93932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B05A-006A-48FF-AB63-846EC5AC68C8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B89B-DA8B-4984-904D-6FE6B612D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518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B05A-006A-48FF-AB63-846EC5AC68C8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B89B-DA8B-4984-904D-6FE6B612D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86065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B05A-006A-48FF-AB63-846EC5AC68C8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B89B-DA8B-4984-904D-6FE6B612D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33316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B05A-006A-48FF-AB63-846EC5AC68C8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B89B-DA8B-4984-904D-6FE6B612D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6538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B05A-006A-48FF-AB63-846EC5AC68C8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B89B-DA8B-4984-904D-6FE6B612D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35498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B05A-006A-48FF-AB63-846EC5AC68C8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B89B-DA8B-4984-904D-6FE6B612D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75105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B05A-006A-48FF-AB63-846EC5AC68C8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B89B-DA8B-4984-904D-6FE6B612D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2277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3B05A-006A-48FF-AB63-846EC5AC68C8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6B89B-DA8B-4984-904D-6FE6B612D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9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ZwajAJzG-M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.org.uk/information-support/types-of-mental-health-problems/anxiety-and-panic-attack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6536" y="996779"/>
            <a:ext cx="11783642" cy="494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000" b="1" i="0" u="none" strike="noStrike" cap="none" baseline="0" dirty="0">
                <a:solidFill>
                  <a:srgbClr val="000000"/>
                </a:solidFill>
                <a:effectLst/>
                <a:uFillTx/>
                <a:latin typeface="Century Gothic"/>
              </a:rPr>
              <a:t>Magu Gwytnwch 3</a:t>
            </a:r>
          </a:p>
          <a:p>
            <a:pPr algn="ctr"/>
            <a:r>
              <a:rPr lang="cy-GB" sz="3600" b="0" i="0" u="none" strike="noStrike" cap="none" baseline="0" dirty="0">
                <a:solidFill>
                  <a:srgbClr val="0070C0"/>
                </a:solidFill>
                <a:effectLst/>
                <a:uFillTx/>
                <a:latin typeface="Century Gothic"/>
              </a:rPr>
              <a:t>Rheoli </a:t>
            </a:r>
            <a:r>
              <a:rPr lang="cy-GB" sz="3600" b="0" i="0" u="none" strike="noStrike" cap="none" baseline="0" dirty="0" err="1">
                <a:solidFill>
                  <a:srgbClr val="0070C0"/>
                </a:solidFill>
                <a:effectLst/>
                <a:uFillTx/>
                <a:latin typeface="Century Gothic"/>
              </a:rPr>
              <a:t>Gorbryder</a:t>
            </a:r>
            <a:r>
              <a:rPr lang="cy-GB" sz="3600" b="0" i="0" u="none" strike="noStrike" cap="none" baseline="0" dirty="0">
                <a:solidFill>
                  <a:srgbClr val="0070C0"/>
                </a:solidFill>
                <a:effectLst/>
                <a:uFillTx/>
                <a:latin typeface="Century Gothic"/>
              </a:rPr>
              <a:t> </a:t>
            </a:r>
          </a:p>
          <a:p>
            <a:pPr algn="ctr"/>
            <a:endParaRPr lang="en-GB" sz="36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36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36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endParaRPr lang="en-GB" sz="36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cy-GB" sz="2000" b="0" i="0" u="none" strike="noStrike" cap="none" baseline="0" dirty="0">
                <a:solidFill>
                  <a:srgbClr val="000000"/>
                </a:solidFill>
                <a:effectLst/>
                <a:uFillTx/>
                <a:latin typeface="Century Gothic"/>
              </a:rPr>
              <a:t>Bwriad y gweithdy hwn yw cynnig dealltwriaeth o’r modd y mae ein teimladau, ein meddyliau a'n hymddygiad yn dod ynghyd i greu anawsterau cyffredin, a chynnig strategaethau er mwyn rheoli'r anawsterau hynny, fel y bydd modd i chi fynd i'r afael â'r heriau hynny gyda mwy o hyder yn eich gallu i ymdopi a ffynnu.</a:t>
            </a:r>
          </a:p>
          <a:p>
            <a:pPr algn="ctr"/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6" name="Picture 5" descr="Image result for hot cross bun diagra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1914" y="2343150"/>
            <a:ext cx="2705793" cy="1971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9669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nZwajAJzG-M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45502" y="1376314"/>
            <a:ext cx="7094195" cy="399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1067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2" descr="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26242" y="1"/>
            <a:ext cx="12418242" cy="698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57200" y="1475296"/>
            <a:ext cx="1470581" cy="6410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Sbardun</a:t>
            </a:r>
          </a:p>
        </p:txBody>
      </p:sp>
      <p:sp>
        <p:nvSpPr>
          <p:cNvPr id="5" name="Oval 4"/>
          <p:cNvSpPr/>
          <p:nvPr/>
        </p:nvSpPr>
        <p:spPr>
          <a:xfrm>
            <a:off x="4119512" y="1098222"/>
            <a:ext cx="2130458" cy="125376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Meddyliau</a:t>
            </a:r>
          </a:p>
        </p:txBody>
      </p:sp>
      <p:sp>
        <p:nvSpPr>
          <p:cNvPr id="6" name="Oval 5"/>
          <p:cNvSpPr/>
          <p:nvPr/>
        </p:nvSpPr>
        <p:spPr>
          <a:xfrm>
            <a:off x="6947555" y="2846896"/>
            <a:ext cx="2130457" cy="12914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Teimladau</a:t>
            </a:r>
          </a:p>
        </p:txBody>
      </p:sp>
      <p:sp>
        <p:nvSpPr>
          <p:cNvPr id="7" name="Oval 6"/>
          <p:cNvSpPr/>
          <p:nvPr/>
        </p:nvSpPr>
        <p:spPr>
          <a:xfrm>
            <a:off x="4232633" y="4166647"/>
            <a:ext cx="2149313" cy="134567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Synhwyrau</a:t>
            </a:r>
          </a:p>
        </p:txBody>
      </p:sp>
      <p:sp>
        <p:nvSpPr>
          <p:cNvPr id="8" name="Oval 7"/>
          <p:cNvSpPr/>
          <p:nvPr/>
        </p:nvSpPr>
        <p:spPr>
          <a:xfrm>
            <a:off x="1319752" y="2908171"/>
            <a:ext cx="1951348" cy="11689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Ymddygiad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194168" y="3035431"/>
            <a:ext cx="0" cy="104166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025245" y="3492632"/>
            <a:ext cx="235670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186260" y="2450969"/>
            <a:ext cx="763571" cy="45720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381946" y="2269502"/>
            <a:ext cx="829559" cy="5773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501353" y="4088880"/>
            <a:ext cx="900258" cy="66222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082565" y="4077093"/>
            <a:ext cx="904973" cy="67401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937208" y="1776954"/>
            <a:ext cx="1630837" cy="329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8867775" y="1536569"/>
            <a:ext cx="2143125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800" b="0" i="0" u="none" strike="noStrike" cap="none" baseline="0">
                <a:solidFill>
                  <a:srgbClr val="5B9BD5"/>
                </a:solidFill>
                <a:effectLst/>
                <a:uFillTx/>
                <a:latin typeface="Century Gothic"/>
              </a:rPr>
              <a:t>Ymladd/Ffoi/Rhewi</a:t>
            </a:r>
          </a:p>
        </p:txBody>
      </p:sp>
      <p:sp>
        <p:nvSpPr>
          <p:cNvPr id="17" name="Oval 16"/>
          <p:cNvSpPr/>
          <p:nvPr/>
        </p:nvSpPr>
        <p:spPr>
          <a:xfrm>
            <a:off x="9439274" y="4751109"/>
            <a:ext cx="2085975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800" b="0" i="0" u="none" strike="noStrike" cap="none" baseline="0">
                <a:solidFill>
                  <a:srgbClr val="5B9BD5"/>
                </a:solidFill>
                <a:effectLst/>
                <a:uFillTx/>
                <a:latin typeface="Century Gothic"/>
              </a:rPr>
              <a:t>Adrenalin</a:t>
            </a:r>
          </a:p>
          <a:p>
            <a:pPr algn="ctr"/>
            <a:r>
              <a:rPr lang="cy-GB" sz="1800" b="0" i="0" u="none" strike="noStrike" cap="none" baseline="0">
                <a:solidFill>
                  <a:srgbClr val="5B9BD5"/>
                </a:solidFill>
                <a:effectLst/>
                <a:uFillTx/>
                <a:latin typeface="Century Gothic"/>
              </a:rPr>
              <a:t>Cortisol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249970" y="1725105"/>
            <a:ext cx="2516958" cy="169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0228082" y="2450969"/>
            <a:ext cx="292231" cy="2064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501353" y="5288437"/>
            <a:ext cx="3048000" cy="37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3375" y="2116319"/>
            <a:ext cx="2545718" cy="57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6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Mae awyren yn gwneud sŵn rhyfedd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71950" y="2351987"/>
            <a:ext cx="2061226" cy="57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6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Awyren yn chwalu, marw, angladd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34324" y="4088879"/>
            <a:ext cx="2288286" cy="33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6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Ofnus, pryderus, trist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74417" y="5601880"/>
            <a:ext cx="3892347" cy="57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6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Allan o wynt, chwyslyd, calon yn mynd fel trên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49602" y="4232637"/>
            <a:ext cx="1421727" cy="57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6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Peidio byth â hedfan eto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6816" y="5175318"/>
            <a:ext cx="3091937" cy="396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000" b="1" i="0" u="sng" strike="noStrike" cap="none" baseline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entury Gothic"/>
              </a:rPr>
              <a:t>Enghraifft: Ofn hedfan</a:t>
            </a:r>
          </a:p>
        </p:txBody>
      </p:sp>
    </p:spTree>
    <p:extLst>
      <p:ext uri="{BB962C8B-B14F-4D97-AF65-F5344CB8AC3E}">
        <p14:creationId xmlns:p14="http://schemas.microsoft.com/office/powerpoint/2010/main" val="17747266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711722" y="1475296"/>
            <a:ext cx="1326627" cy="6410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Sbardun</a:t>
            </a:r>
          </a:p>
        </p:txBody>
      </p:sp>
      <p:sp>
        <p:nvSpPr>
          <p:cNvPr id="7" name="Oval 6"/>
          <p:cNvSpPr/>
          <p:nvPr/>
        </p:nvSpPr>
        <p:spPr>
          <a:xfrm>
            <a:off x="4119512" y="1313861"/>
            <a:ext cx="2130458" cy="125376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Meddyliau</a:t>
            </a:r>
          </a:p>
        </p:txBody>
      </p:sp>
      <p:sp>
        <p:nvSpPr>
          <p:cNvPr id="8" name="Oval 7"/>
          <p:cNvSpPr/>
          <p:nvPr/>
        </p:nvSpPr>
        <p:spPr>
          <a:xfrm>
            <a:off x="6947555" y="2865946"/>
            <a:ext cx="2130457" cy="12914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Teimladau</a:t>
            </a:r>
          </a:p>
        </p:txBody>
      </p:sp>
      <p:sp>
        <p:nvSpPr>
          <p:cNvPr id="9" name="Oval 8"/>
          <p:cNvSpPr/>
          <p:nvPr/>
        </p:nvSpPr>
        <p:spPr>
          <a:xfrm>
            <a:off x="4232633" y="4166647"/>
            <a:ext cx="2149313" cy="134567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Synhwyrau</a:t>
            </a:r>
          </a:p>
        </p:txBody>
      </p:sp>
      <p:sp>
        <p:nvSpPr>
          <p:cNvPr id="10" name="Oval 9"/>
          <p:cNvSpPr/>
          <p:nvPr/>
        </p:nvSpPr>
        <p:spPr>
          <a:xfrm>
            <a:off x="1319752" y="2908171"/>
            <a:ext cx="1951348" cy="11689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Ymddygiad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194168" y="3035431"/>
            <a:ext cx="0" cy="104166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025245" y="3492632"/>
            <a:ext cx="235670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186260" y="2450969"/>
            <a:ext cx="763571" cy="45720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81946" y="2269502"/>
            <a:ext cx="829559" cy="5773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501353" y="4088880"/>
            <a:ext cx="900258" cy="66222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082565" y="4077093"/>
            <a:ext cx="904973" cy="67401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937208" y="1776954"/>
            <a:ext cx="1630837" cy="329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8983744" y="1536569"/>
            <a:ext cx="2179556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800" b="0" i="0" u="none" strike="noStrike" cap="none" baseline="0">
                <a:solidFill>
                  <a:srgbClr val="5B9BD5"/>
                </a:solidFill>
                <a:effectLst/>
                <a:uFillTx/>
                <a:latin typeface="Century Gothic"/>
              </a:rPr>
              <a:t>Ymladd/Ffoi/Rhewi</a:t>
            </a:r>
          </a:p>
        </p:txBody>
      </p:sp>
      <p:sp>
        <p:nvSpPr>
          <p:cNvPr id="27" name="Oval 26"/>
          <p:cNvSpPr/>
          <p:nvPr/>
        </p:nvSpPr>
        <p:spPr>
          <a:xfrm>
            <a:off x="9363075" y="4751109"/>
            <a:ext cx="2057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800" b="0" i="0" u="none" strike="noStrike" cap="none" baseline="0">
                <a:solidFill>
                  <a:srgbClr val="5B9BD5"/>
                </a:solidFill>
                <a:effectLst/>
                <a:uFillTx/>
                <a:latin typeface="Century Gothic"/>
              </a:rPr>
              <a:t>Adrenalin</a:t>
            </a:r>
          </a:p>
          <a:p>
            <a:pPr algn="ctr"/>
            <a:r>
              <a:rPr lang="cy-GB" sz="1800" b="0" i="0" u="none" strike="noStrike" cap="none" baseline="0">
                <a:solidFill>
                  <a:srgbClr val="5B9BD5"/>
                </a:solidFill>
                <a:effectLst/>
                <a:uFillTx/>
                <a:latin typeface="Century Gothic"/>
              </a:rPr>
              <a:t>Cortisol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249970" y="1725105"/>
            <a:ext cx="2516958" cy="169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0228082" y="2450969"/>
            <a:ext cx="292231" cy="2064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6501353" y="5288437"/>
            <a:ext cx="3048000" cy="37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67645" y="5238752"/>
            <a:ext cx="3874851" cy="64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A allwch feddwl am enghraifft eich hun?</a:t>
            </a:r>
          </a:p>
        </p:txBody>
      </p:sp>
    </p:spTree>
    <p:extLst>
      <p:ext uri="{BB962C8B-B14F-4D97-AF65-F5344CB8AC3E}">
        <p14:creationId xmlns:p14="http://schemas.microsoft.com/office/powerpoint/2010/main" val="197186283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2998" y="1000126"/>
            <a:ext cx="6584988" cy="457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24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Rhai nodweddion gobryder:</a:t>
            </a:r>
          </a:p>
        </p:txBody>
      </p:sp>
      <p:sp>
        <p:nvSpPr>
          <p:cNvPr id="4" name="Rectangle 3"/>
          <p:cNvSpPr/>
          <p:nvPr/>
        </p:nvSpPr>
        <p:spPr>
          <a:xfrm>
            <a:off x="499621" y="1894787"/>
            <a:ext cx="11275019" cy="4485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Meddalwedd oes y cerrig yw gobryder mewn bywyd yn yr 21</a:t>
            </a:r>
            <a:r>
              <a:rPr lang="cy-GB" sz="2000" b="0" i="0" u="none" strike="noStrike" cap="none" baseline="30000">
                <a:solidFill>
                  <a:srgbClr val="000000"/>
                </a:solidFill>
                <a:effectLst/>
                <a:uFillTx/>
                <a:latin typeface="Century Gothic"/>
              </a:rPr>
              <a:t>ain</a:t>
            </a: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ganrif.  Nid yw adrenalin a cortisol yn cael eu 'dihysbyddu' felly maent yn aros yn ein cyrff gan wneud inni deimlo'n anghyfforddus.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altLang="en-US" sz="200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“Mae fy mywyd wedi bod yn llawn trychinebau, y mwyafrif ohonynt erioed wedi digwydd”.   Montaigne.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altLang="en-US" sz="200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Mae gorbryder yn ddefnyddiol pan fo perygl yn real ond mae'n broblem pan nad oes unrhyw berygl go iawn, fel larwm mwg rhy sensitif.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altLang="en-US" sz="200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Ni all system larwm y corff wahaniaethu rhwng peryglon dychmygol a pheryglon go iawn.             Y meddwl sy'n gyfrifol am lawer o orbryder.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altLang="en-US" sz="200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Mae gorbryder yn aml yn arwain at gynyddu cylchoedd dieflig.</a:t>
            </a:r>
          </a:p>
          <a:p>
            <a:pPr>
              <a:lnSpc>
                <a:spcPct val="80000"/>
              </a:lnSpc>
            </a:pPr>
            <a:endParaRPr lang="en-GB" altLang="en-US" sz="200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Mae gorbryder yn aml yn arwain at osgoi sy'n gwneud y broblem yn fwy.                    Nid ydym yn dysgu y gallwn ymdopi.</a:t>
            </a:r>
          </a:p>
          <a:p>
            <a:pPr marL="285750" indent="-285750">
              <a:lnSpc>
                <a:spcPct val="80000"/>
              </a:lnSpc>
            </a:pPr>
            <a:endParaRPr lang="en-GB" altLang="en-US" sz="2000">
              <a:latin typeface="Century Gothic" panose="020B0502020202020204" pitchFamily="34" charset="0"/>
            </a:endParaRPr>
          </a:p>
        </p:txBody>
      </p:sp>
      <p:pic>
        <p:nvPicPr>
          <p:cNvPr id="4105" name="Picture 9" descr="C:\Users\Jill\AppData\Local\Microsoft\Windows\Temporary Internet Files\Content.IE5\GF5IHVZB\stress[1]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991725" y="4129091"/>
            <a:ext cx="1714500" cy="1654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338305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9088" y="0"/>
            <a:ext cx="12418244" cy="6985262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</a:ln>
          <a:effectLst/>
        </p:spPr>
      </p:pic>
      <p:sp>
        <p:nvSpPr>
          <p:cNvPr id="6" name="Oval 5"/>
          <p:cNvSpPr/>
          <p:nvPr/>
        </p:nvSpPr>
        <p:spPr>
          <a:xfrm>
            <a:off x="711722" y="1475296"/>
            <a:ext cx="1326627" cy="6410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Sbardun</a:t>
            </a:r>
          </a:p>
        </p:txBody>
      </p:sp>
      <p:sp>
        <p:nvSpPr>
          <p:cNvPr id="7" name="Oval 6"/>
          <p:cNvSpPr/>
          <p:nvPr/>
        </p:nvSpPr>
        <p:spPr>
          <a:xfrm>
            <a:off x="4128939" y="1077011"/>
            <a:ext cx="2130458" cy="125376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Meddyliau</a:t>
            </a:r>
          </a:p>
        </p:txBody>
      </p:sp>
      <p:sp>
        <p:nvSpPr>
          <p:cNvPr id="8" name="Oval 7"/>
          <p:cNvSpPr/>
          <p:nvPr/>
        </p:nvSpPr>
        <p:spPr>
          <a:xfrm>
            <a:off x="7748832" y="2785621"/>
            <a:ext cx="2130457" cy="12914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Teimladau</a:t>
            </a:r>
          </a:p>
        </p:txBody>
      </p:sp>
      <p:sp>
        <p:nvSpPr>
          <p:cNvPr id="9" name="Oval 8"/>
          <p:cNvSpPr/>
          <p:nvPr/>
        </p:nvSpPr>
        <p:spPr>
          <a:xfrm>
            <a:off x="4238625" y="4417638"/>
            <a:ext cx="2149313" cy="134567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Synhwyrau</a:t>
            </a:r>
          </a:p>
        </p:txBody>
      </p:sp>
      <p:sp>
        <p:nvSpPr>
          <p:cNvPr id="10" name="Oval 9"/>
          <p:cNvSpPr/>
          <p:nvPr/>
        </p:nvSpPr>
        <p:spPr>
          <a:xfrm>
            <a:off x="659877" y="2908171"/>
            <a:ext cx="1951348" cy="11689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Ymddygiad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194168" y="3035431"/>
            <a:ext cx="0" cy="104166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025245" y="3492632"/>
            <a:ext cx="235670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186260" y="2450969"/>
            <a:ext cx="763571" cy="45720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81946" y="2269502"/>
            <a:ext cx="829559" cy="5773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501353" y="4088880"/>
            <a:ext cx="900258" cy="66222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082565" y="4077093"/>
            <a:ext cx="904973" cy="67401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937208" y="1776954"/>
            <a:ext cx="1630837" cy="329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8983744" y="1536569"/>
            <a:ext cx="2179556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800" b="0" i="0" u="none" strike="noStrike" cap="none" baseline="0">
                <a:solidFill>
                  <a:srgbClr val="5B9BD5"/>
                </a:solidFill>
                <a:effectLst/>
                <a:uFillTx/>
                <a:latin typeface="Century Gothic"/>
              </a:rPr>
              <a:t>Ymladd/Ffoi/Rhewi</a:t>
            </a:r>
          </a:p>
        </p:txBody>
      </p:sp>
      <p:sp>
        <p:nvSpPr>
          <p:cNvPr id="27" name="Oval 26"/>
          <p:cNvSpPr/>
          <p:nvPr/>
        </p:nvSpPr>
        <p:spPr>
          <a:xfrm>
            <a:off x="9363075" y="4751109"/>
            <a:ext cx="2057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800" b="0" i="0" u="none" strike="noStrike" cap="none" baseline="0">
                <a:solidFill>
                  <a:srgbClr val="5B9BD5"/>
                </a:solidFill>
                <a:effectLst/>
                <a:uFillTx/>
                <a:latin typeface="Century Gothic"/>
              </a:rPr>
              <a:t>Adrenalin</a:t>
            </a:r>
          </a:p>
          <a:p>
            <a:pPr algn="ctr"/>
            <a:r>
              <a:rPr lang="cy-GB" sz="1800" b="0" i="0" u="none" strike="noStrike" cap="none" baseline="0">
                <a:solidFill>
                  <a:srgbClr val="5B9BD5"/>
                </a:solidFill>
                <a:effectLst/>
                <a:uFillTx/>
                <a:latin typeface="Century Gothic"/>
              </a:rPr>
              <a:t>Cortisol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249970" y="1725105"/>
            <a:ext cx="2516958" cy="169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0228082" y="2450969"/>
            <a:ext cx="292231" cy="2064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6501353" y="5288437"/>
            <a:ext cx="3048000" cy="37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67645" y="5238752"/>
            <a:ext cx="3874851" cy="915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Mae cynnydd mewn cylchoedd dieflig yn arwain at byliau o banig.</a:t>
            </a:r>
          </a:p>
        </p:txBody>
      </p:sp>
      <p:sp>
        <p:nvSpPr>
          <p:cNvPr id="5" name="Oval 4"/>
          <p:cNvSpPr/>
          <p:nvPr/>
        </p:nvSpPr>
        <p:spPr>
          <a:xfrm>
            <a:off x="6033156" y="2450970"/>
            <a:ext cx="1244338" cy="91989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z="14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Meddyliau am </a:t>
            </a:r>
          </a:p>
          <a:p>
            <a:pPr algn="ctr"/>
            <a:r>
              <a:rPr lang="cy-GB" sz="14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synnwyr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769204" y="3252247"/>
            <a:ext cx="732149" cy="105580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966408" y="2076256"/>
            <a:ext cx="2092751" cy="43598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0058400" y="2542882"/>
            <a:ext cx="254524" cy="20715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589336" y="5090477"/>
            <a:ext cx="256409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1033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0009" y="1451728"/>
            <a:ext cx="9426795" cy="57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32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Technegau Cyflym i Reoli Panig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6755" y="2177593"/>
            <a:ext cx="10276056" cy="341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y-GB" sz="20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1. Techneg Stop</a:t>
            </a:r>
          </a:p>
          <a:p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Pan sylwch bod panig yn cynyddu, dywedwch STOP wrthych eich hun - yn uchel os yw'r sefyllfa'n caniatáu hyn.</a:t>
            </a:r>
          </a:p>
          <a:p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Anadlwch i mewn yn araf.</a:t>
            </a:r>
          </a:p>
          <a:p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Anadlwch allan yn araf, gan ymlacio eich YSGWYDDAU, BREICHIAU a DWYLO</a:t>
            </a:r>
          </a:p>
          <a:p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Seibiwch.</a:t>
            </a:r>
          </a:p>
          <a:p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Anadlwch i mewn eto.</a:t>
            </a:r>
          </a:p>
          <a:p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Anadlwch allan yn araf gan ymlacio eich TALCEN a'ch GÊN.</a:t>
            </a:r>
          </a:p>
          <a:p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Seibiwch yna ewch ymlaen â'r hyn roeddech yn  ei wneud, gan symud ychydig yn arafach, siarad yn arafach a siarad ychydig yn is.</a:t>
            </a:r>
          </a:p>
          <a:p>
            <a:endParaRPr lang="en-GB">
              <a:latin typeface="Century Gothic" panose="020B0502020202020204" pitchFamily="34" charset="0"/>
            </a:endParaRPr>
          </a:p>
          <a:p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2.  </a:t>
            </a:r>
            <a:r>
              <a:rPr lang="cy-GB" sz="18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Anadlu gwrth-bryder - </a:t>
            </a:r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anadl byr i mewn / anadl hir allan.  CYFRIF.</a:t>
            </a:r>
          </a:p>
        </p:txBody>
      </p:sp>
    </p:spTree>
    <p:extLst>
      <p:ext uri="{BB962C8B-B14F-4D97-AF65-F5344CB8AC3E}">
        <p14:creationId xmlns:p14="http://schemas.microsoft.com/office/powerpoint/2010/main" val="306583336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9048" y="1076325"/>
            <a:ext cx="5230227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4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Strategaethau Rheoli Gorbryder-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8166" y="1876426"/>
            <a:ext cx="10886561" cy="436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Dysgu sgiliau Ymwybyddiaeth Ofalgar.</a:t>
            </a:r>
          </a:p>
          <a:p>
            <a:pPr marL="285750" indent="-285750"/>
            <a:endParaRPr lang="en-GB" sz="200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Dysgu meddwl yn realistig.</a:t>
            </a:r>
          </a:p>
          <a:p>
            <a:endParaRPr lang="en-GB" sz="200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Dysgu wynebu'r sefyllfaoedd rydych yn eu hosgoi mewn camau bach; proses raddol.</a:t>
            </a:r>
          </a:p>
          <a:p>
            <a:endParaRPr lang="en-GB" sz="200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Dilyn ffordd o fyw gwrth-bryder.</a:t>
            </a:r>
          </a:p>
          <a:p>
            <a:endParaRPr lang="en-GB" sz="2000">
              <a:latin typeface="Century Gothic" panose="020B0502020202020204" pitchFamily="34" charset="0"/>
            </a:endParaRPr>
          </a:p>
          <a:p>
            <a:pPr marL="285750" indent="-285750"/>
            <a:endParaRPr lang="en-GB" sz="2000">
              <a:latin typeface="Century Gothic" panose="020B0502020202020204" pitchFamily="34" charset="0"/>
            </a:endParaRPr>
          </a:p>
          <a:p>
            <a:pPr marL="285750" indent="-285750"/>
            <a:endParaRPr lang="en-GB" sz="2000">
              <a:latin typeface="Century Gothic" panose="020B0502020202020204" pitchFamily="34" charset="0"/>
            </a:endParaRPr>
          </a:p>
          <a:p>
            <a:pPr marL="285750" indent="-285750"/>
            <a:endParaRPr lang="en-GB" sz="2000">
              <a:latin typeface="Century Gothic" panose="020B0502020202020204" pitchFamily="34" charset="0"/>
            </a:endParaRPr>
          </a:p>
          <a:p>
            <a:pPr marL="285750" indent="-285750"/>
            <a:endParaRPr lang="en-GB" sz="2000">
              <a:latin typeface="Century Gothic" panose="020B0502020202020204" pitchFamily="34" charset="0"/>
            </a:endParaRPr>
          </a:p>
          <a:p>
            <a:pPr marL="285750" indent="-285750"/>
            <a:endParaRPr lang="en-GB" sz="2000">
              <a:latin typeface="Century Gothic" panose="020B0502020202020204" pitchFamily="34" charset="0"/>
            </a:endParaRPr>
          </a:p>
          <a:p>
            <a:pPr marL="285750" indent="-285750"/>
            <a:endParaRPr lang="en-GB" sz="2000">
              <a:latin typeface="Century Gothic" panose="020B0502020202020204" pitchFamily="34" charset="0"/>
            </a:endParaRPr>
          </a:p>
        </p:txBody>
      </p:sp>
      <p:pic>
        <p:nvPicPr>
          <p:cNvPr id="6150" name="Picture 6" descr="C:\Users\Jill\AppData\Local\Microsoft\Windows\Temporary Internet Files\Content.IE5\NQN614TG\mindfulness[1]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43450" y="4110042"/>
            <a:ext cx="2095500" cy="1618774"/>
          </a:xfrm>
          <a:prstGeom prst="rect">
            <a:avLst/>
          </a:prstGeom>
          <a:noFill/>
        </p:spPr>
      </p:pic>
      <p:pic>
        <p:nvPicPr>
          <p:cNvPr id="6165" name="Picture 21" descr="C:\Users\Jill\AppData\Local\Microsoft\Windows\Temporary Internet Files\Content.IE5\N0FVWI27\one-bite-at-a-time-001[1]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134350" y="3990975"/>
            <a:ext cx="2743200" cy="1828800"/>
          </a:xfrm>
          <a:prstGeom prst="rect">
            <a:avLst/>
          </a:prstGeom>
          <a:noFill/>
        </p:spPr>
      </p:pic>
      <p:pic>
        <p:nvPicPr>
          <p:cNvPr id="6166" name="Picture 22" descr="C:\Users\Jill\AppData\Local\Microsoft\Windows\Temporary Internet Files\Content.IE5\MURBBS5N\Think[1]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396175" y="1133484"/>
            <a:ext cx="1293971" cy="1498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792364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2998" y="2676524"/>
            <a:ext cx="9879734" cy="3661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Caiff ymwybyddiaeth ofalgar ei datblygu drwy dalu sylw’n bwrpasol mewn ffordd sy’n ymatal rhag barnu, i’r hyn sy’n digwydd yn eich corff a’ch meddwl, ac yn y byd o’ch cwmpas. </a:t>
            </a:r>
          </a:p>
          <a:p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Mae ymwybyddiaeth ofalgar yn ymwneud â bod yn effro ac yn ymwybodol, byw yn y presennol, yn hytrach nag aros yn y gorffennol neu geisio rhagweld y dyfodol. </a:t>
            </a:r>
          </a:p>
          <a:p>
            <a:endParaRPr lang="en-GB" altLang="en-US">
              <a:latin typeface="Century Gothic" panose="020B0502020202020204" pitchFamily="34" charset="0"/>
            </a:endParaRPr>
          </a:p>
          <a:p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Gall aros mewn cysylltiad â’r presennol fel hyn, o un ennyd i’r nesaf, eich arwain i weld eich hun mewn goleuni gwahanol, a theimlo’n llai mewn rhigol o bosib, neu gydnabod mwy o gryfder, cydbwysedd a hyder ynoch eich hun. </a:t>
            </a:r>
          </a:p>
          <a:p>
            <a:endParaRPr lang="en-GB" altLang="en-US">
              <a:latin typeface="Century Gothic" panose="020B0502020202020204" pitchFamily="34" charset="0"/>
            </a:endParaRPr>
          </a:p>
          <a:p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Caiff ymwybyddiaeth ofalgar ei dysgu drwy sgiliau myfyrdod, sy’ n cynnwys tynnu sylw at yr anadl a’r corff mewn llonyddwch ac wrth symud.</a:t>
            </a:r>
          </a:p>
          <a:p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38986" y="962026"/>
            <a:ext cx="7860380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4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Dulliau Gweithredu ar Sail Ymwybyddiaeth Ofalgar</a:t>
            </a:r>
          </a:p>
        </p:txBody>
      </p:sp>
      <p:pic>
        <p:nvPicPr>
          <p:cNvPr id="2058" name="Picture 10" descr="C:\Users\Jill\AppData\Local\Microsoft\Windows\Temporary Internet Files\Content.IE5\OXYTLLRP\mindfulness[2]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191250" y="966795"/>
            <a:ext cx="3017520" cy="1694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849526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624" y="895350"/>
            <a:ext cx="10573593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4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Sut gall ymwybyddiaeth ofalgar helpu gyda gorbryder?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624" y="1476375"/>
            <a:ext cx="11431896" cy="4210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Mae dysgu ymwybyddiaeth ofalgar yn rhoi'r sgiliau canlynol i ni:</a:t>
            </a:r>
          </a:p>
          <a:p>
            <a:endParaRPr lang="en-GB" altLang="en-US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dysgu sylfaenu ein hunain gan alluogi ein meddyliau i ddod yn ôl ar-lein;</a:t>
            </a:r>
          </a:p>
          <a:p>
            <a:endParaRPr lang="en-GB" altLang="en-US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talu sylw i'n meddyliau;</a:t>
            </a:r>
          </a:p>
          <a:p>
            <a:endParaRPr lang="en-GB" altLang="en-US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labelu meddwl gorbryderus pan fyddwn yn sylwi arno;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cymryd cam yn ôl yn feddyliol a gadael i'r meddwl fynd fel cwmwl yn yr awyr neu ddŵr yn llifo;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rhwystro ein hunain rhag cymryd rhan yn y meddwl;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defnyddio ein hanadl a'n corff i'n cadw yn gadarn yn y presennol;</a:t>
            </a:r>
          </a:p>
          <a:p>
            <a:endParaRPr lang="en-GB" altLang="en-US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gwneud rhywbeth i symud eich meddwl pan fo angen.</a:t>
            </a:r>
          </a:p>
        </p:txBody>
      </p:sp>
      <p:pic>
        <p:nvPicPr>
          <p:cNvPr id="8203" name="Picture 11" descr="C:\Users\Jill\AppData\Local\Microsoft\Windows\Temporary Internet Files\Content.IE5\OXYTLLRP\08-mindfulness[1]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668729" y="1708638"/>
            <a:ext cx="2667000" cy="1381125"/>
          </a:xfrm>
          <a:prstGeom prst="rect">
            <a:avLst/>
          </a:prstGeom>
          <a:noFill/>
        </p:spPr>
      </p:pic>
      <p:pic>
        <p:nvPicPr>
          <p:cNvPr id="8205" name="Picture 13" descr="C:\Users\Jill\AppData\Local\Microsoft\Windows\Temporary Internet Files\Content.IE5\OXYTLLRP\mindfulness-quote[1]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002229" y="4065458"/>
            <a:ext cx="1717883" cy="16582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114222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4561" y="1517715"/>
            <a:ext cx="9370179" cy="51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2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Dysgu Sgiliau Ymwybyddiaeth Ofalgar.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7204" y="2526384"/>
            <a:ext cx="9172018" cy="2532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Mae dysgu sgiliau ymwybyddiaeth ofalgar yn cymryd amser, ymrwymiad a dyfalbarhad - fel dysgu unrhyw sgil newydd.</a:t>
            </a:r>
          </a:p>
          <a:p>
            <a:endParaRPr lang="en-GB" sz="2000">
              <a:latin typeface="Century Gothic" panose="020B0502020202020204" pitchFamily="34" charset="0"/>
            </a:endParaRP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Gallwch ddysgu trwy wneud y canlynol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Dod i sesiynau galw heibio ymwybyddiaeth ofalgar -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bob dydd Mawrth 11am-11:50am yn ystod y tymor yn Atodiad Rathbone.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Defnyddio apiau am ddim, fel Insight Timer.</a:t>
            </a:r>
          </a:p>
        </p:txBody>
      </p:sp>
    </p:spTree>
    <p:extLst>
      <p:ext uri="{BB962C8B-B14F-4D97-AF65-F5344CB8AC3E}">
        <p14:creationId xmlns:p14="http://schemas.microsoft.com/office/powerpoint/2010/main" val="315692840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309" y="951346"/>
            <a:ext cx="11917577" cy="573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36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Beth yw gorbryder?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cy-GB" sz="24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Mae gorbryder yn air rydym yn ei ddefnyddio i ddisgrifio teimladau o anesmwythder, pryder ac ofn. </a:t>
            </a:r>
          </a:p>
          <a:p>
            <a:r>
              <a:rPr lang="cy-GB" sz="24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Mae'n cynnwys yr emosiynau a'r teimladau corfforol y gallem eu cael pan fyddwn yn poeni neu'n nerfus am rywbeth. </a:t>
            </a:r>
          </a:p>
          <a:p>
            <a:r>
              <a:rPr lang="cy-GB" sz="24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Er ei fod yn beth annymunol fel arfer, mae pryder yn gysylltiedig â'r </a:t>
            </a:r>
          </a:p>
          <a:p>
            <a:r>
              <a:rPr lang="cy-GB" sz="24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  <a:hlinkClick r:id="rId3" history="0"/>
              </a:rPr>
              <a:t>ymateb 'ymladd neu ffoi'</a:t>
            </a:r>
            <a:r>
              <a:rPr lang="cy-GB" sz="24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- sef ein hymateb biolegol arferol i deimlo dan fygythiad.</a:t>
            </a:r>
          </a:p>
          <a:p>
            <a:endParaRPr lang="en-GB" sz="2400">
              <a:latin typeface="Century Gothic" panose="020B0502020202020204" pitchFamily="34" charset="0"/>
            </a:endParaRPr>
          </a:p>
          <a:p>
            <a:r>
              <a:rPr lang="cy-GB" sz="16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O mind.org.uk.</a:t>
            </a:r>
          </a:p>
        </p:txBody>
      </p:sp>
      <p:pic>
        <p:nvPicPr>
          <p:cNvPr id="1032" name="Picture 8" descr="C:\Users\Jill\AppData\Local\Microsoft\Windows\Temporary Internet Files\Content.IE5\NQ1MJ55T\test_anxiety[1]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994268" y="1198700"/>
            <a:ext cx="1807845" cy="1956435"/>
          </a:xfrm>
          <a:prstGeom prst="rect">
            <a:avLst/>
          </a:prstGeom>
          <a:noFill/>
        </p:spPr>
      </p:pic>
      <p:pic>
        <p:nvPicPr>
          <p:cNvPr id="1042" name="Picture 18" descr="C:\Users\Jill\AppData\Local\Microsoft\Windows\Temporary Internet Files\Content.IE5\KY4DKD8C\mr-men-mr-worry[1]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041410" y="1153393"/>
            <a:ext cx="2133600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125890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4656" y="1009651"/>
            <a:ext cx="8539789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4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Beth yw meddwl yn realistig?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2425" y="1447801"/>
            <a:ext cx="10820309" cy="6041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Mae meddwl yn realistig yn cynnwys sylwi ar ein tueddiad i fynd gyda'n hymatebion byrbwyll, greddfol i sefyllfa a gadael fynd i'r tueddiad hwnnw.  </a:t>
            </a:r>
          </a:p>
          <a:p>
            <a:pPr>
              <a:lnSpc>
                <a:spcPct val="150000"/>
              </a:lnSpc>
            </a:pPr>
            <a:endParaRPr lang="en-GB" sz="200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00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00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Mae'n golygu arafu ac ystyried pob agwedd ar sefyllfa -</a:t>
            </a:r>
          </a:p>
          <a:p>
            <a:pPr>
              <a:lnSpc>
                <a:spcPct val="150000"/>
              </a:lnSpc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cadarnhaol, negyddol a niwtral, cyn dod i gasgliad </a:t>
            </a:r>
          </a:p>
          <a:p>
            <a:pPr>
              <a:lnSpc>
                <a:spcPct val="150000"/>
              </a:lnSpc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neu benderfyniad ynglŷn â sut i weithredu.</a:t>
            </a:r>
          </a:p>
          <a:p>
            <a:pPr>
              <a:lnSpc>
                <a:spcPct val="150000"/>
              </a:lnSpc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Mae'n golygu edrych arnoch eich hun, pobl eraill a'r byd mewn ffordd deg a chytbwys.</a:t>
            </a:r>
          </a:p>
          <a:p>
            <a:pPr>
              <a:lnSpc>
                <a:spcPct val="150000"/>
              </a:lnSpc>
            </a:pPr>
            <a:endParaRPr lang="en-GB" sz="200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00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000">
              <a:latin typeface="Century Gothic" panose="020B0502020202020204" pitchFamily="34" charset="0"/>
            </a:endParaRPr>
          </a:p>
        </p:txBody>
      </p:sp>
      <p:pic>
        <p:nvPicPr>
          <p:cNvPr id="7170" name="Picture 2" descr="C:\Users\Jill\AppData\Local\Microsoft\Windows\Temporary Internet Files\Content.IE5\Y7X7MPM1\thinking-cartoon12[1]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682164" y="3686175"/>
            <a:ext cx="1303020" cy="1463040"/>
          </a:xfrm>
          <a:prstGeom prst="rect">
            <a:avLst/>
          </a:prstGeom>
          <a:noFill/>
        </p:spPr>
      </p:pic>
      <p:pic>
        <p:nvPicPr>
          <p:cNvPr id="7177" name="Picture 9" descr="C:\Users\Jill\AppData\Local\Microsoft\Windows\Temporary Internet Files\Content.IE5\BMV5I9ZN\pulling_your_hair_out[1]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803285" y="1919496"/>
            <a:ext cx="1478585" cy="1790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731163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2" descr="Powerpoi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 flipV="1">
            <a:off x="12344399" y="7010400"/>
            <a:ext cx="742971" cy="41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2" descr="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1"/>
            <a:ext cx="12344400" cy="694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5864" y="1019176"/>
            <a:ext cx="9172018" cy="51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8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Sut i ddatblygu sgiliau meddwl yn realistig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0449" y="2309567"/>
            <a:ext cx="11076367" cy="448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cy-GB" sz="20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</a:t>
            </a: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Talu sylw i'r ffordd rydych yn siarad â chi eich hun.                                                                                                                                                  (Gall dysgu sgiliau ymwybyddiaeth ofalgar ei wneud yn haws i ni sylwi ar hyn)</a:t>
            </a:r>
          </a:p>
          <a:p>
            <a:pPr marL="457200" indent="-457200">
              <a:lnSpc>
                <a:spcPct val="90000"/>
              </a:lnSpc>
            </a:pPr>
            <a:endParaRPr lang="en-GB" altLang="en-US" sz="2000">
              <a:latin typeface="Century Gothic" panose="020B0502020202020204" pitchFamily="34" charset="0"/>
            </a:endParaRPr>
          </a:p>
          <a:p>
            <a:pPr marL="457200" indent="-457200">
              <a:lnSpc>
                <a:spcPct val="90000"/>
              </a:lnSpc>
            </a:pPr>
            <a:endParaRPr lang="en-GB" altLang="en-US" sz="2000">
              <a:latin typeface="Century Gothic" panose="020B0502020202020204" pitchFamily="34" charset="0"/>
            </a:endParaRPr>
          </a:p>
          <a:p>
            <a:pPr marL="457200" indent="-457200">
              <a:lnSpc>
                <a:spcPct val="90000"/>
              </a:lnSpc>
            </a:pPr>
            <a:endParaRPr lang="en-GB" altLang="en-US" sz="2000">
              <a:latin typeface="Century Gothic" panose="020B0502020202020204" pitchFamily="34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cy-GB" sz="20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2.    </a:t>
            </a: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Nodi meddyliau sy'n arwain at deimladau o orbryder.</a:t>
            </a:r>
            <a:r>
              <a:rPr lang="cy-GB" sz="20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     Gofynnwch i chi eich hun:</a:t>
            </a:r>
          </a:p>
          <a:p>
            <a:pPr>
              <a:lnSpc>
                <a:spcPct val="90000"/>
              </a:lnSpc>
            </a:pPr>
            <a:endParaRPr lang="en-GB" altLang="en-US" sz="200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     Beth ydw i'n ei feddwl amdano ar hyn o bryd?</a:t>
            </a:r>
          </a:p>
          <a:p>
            <a:pPr>
              <a:lnSpc>
                <a:spcPct val="90000"/>
              </a:lnSpc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     Beth sy'n gwneud i mi deimlo'n orbryderus?</a:t>
            </a:r>
          </a:p>
          <a:p>
            <a:pPr>
              <a:lnSpc>
                <a:spcPct val="90000"/>
              </a:lnSpc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     Beth ydw i'n poeni fydd yn digwydd?</a:t>
            </a:r>
          </a:p>
          <a:p>
            <a:pPr>
              <a:lnSpc>
                <a:spcPct val="90000"/>
              </a:lnSpc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     Pa beth drwg ydw i'n disgwyl fydd yn digwydd? </a:t>
            </a:r>
          </a:p>
          <a:p>
            <a:pPr>
              <a:lnSpc>
                <a:spcPct val="90000"/>
              </a:lnSpc>
            </a:pPr>
            <a:endParaRPr lang="en-GB" altLang="en-US" sz="200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endParaRPr lang="en-GB" altLang="en-US" sz="200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endParaRPr lang="en-GB" altLang="en-US" sz="200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endParaRPr lang="en-GB" altLang="en-US" sz="2000">
              <a:latin typeface="Century Gothic" panose="020B0502020202020204" pitchFamily="34" charset="0"/>
            </a:endParaRPr>
          </a:p>
        </p:txBody>
      </p:sp>
      <p:pic>
        <p:nvPicPr>
          <p:cNvPr id="8198" name="Picture 6" descr="C:\Users\Jill\AppData\Local\Microsoft\Windows\Temporary Internet Files\Content.IE5\MURBBS5N\Question_Clip_Art[1]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029661" y="1461811"/>
            <a:ext cx="1428950" cy="2463509"/>
          </a:xfrm>
          <a:prstGeom prst="rect">
            <a:avLst/>
          </a:prstGeom>
          <a:noFill/>
        </p:spPr>
      </p:pic>
      <p:pic>
        <p:nvPicPr>
          <p:cNvPr id="8201" name="Picture 9" descr="C:\Users\Jill\AppData\Local\Microsoft\Windows\Temporary Internet Files\Content.IE5\IAP68R3S\question_1[1]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391400" y="3609975"/>
            <a:ext cx="24384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230104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1057275"/>
            <a:ext cx="10364029" cy="4668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20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3. </a:t>
            </a: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Heriwch eich meddyliau gorbryderus</a:t>
            </a:r>
          </a:p>
          <a:p>
            <a:endParaRPr lang="en-GB" altLang="en-US" sz="2000">
              <a:latin typeface="Century Gothic" panose="020B0502020202020204" pitchFamily="34" charset="0"/>
            </a:endParaRP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Nid yw meddwl rhywbeth yn ei wneud yn wir.</a:t>
            </a:r>
          </a:p>
          <a:p>
            <a:endParaRPr lang="en-GB" altLang="en-US" sz="2000">
              <a:latin typeface="Century Gothic" panose="020B0502020202020204" pitchFamily="34" charset="0"/>
            </a:endParaRPr>
          </a:p>
          <a:p>
            <a:r>
              <a:rPr lang="cy-GB" sz="2000" b="0" i="0" u="sng" strike="noStrike" cap="none" baseline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entury Gothic"/>
              </a:rPr>
              <a:t>Cadwch lygad am faglau i'r meddwl:</a:t>
            </a:r>
          </a:p>
          <a:p>
            <a:endParaRPr lang="en-GB" altLang="en-US" sz="200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Dweud ffortiwn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Meddwl yn ddu a gwyn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Darllen meddwl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Gor-gyffredinoli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Labelu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Gorbwysleisio perygl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Meddwl am y peth gwaethaf a all ddigwydd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'dylai' a 'rhaid'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Hidlo</a:t>
            </a:r>
          </a:p>
        </p:txBody>
      </p:sp>
      <p:pic>
        <p:nvPicPr>
          <p:cNvPr id="9219" name="Picture 3" descr="C:\Users\Jill\AppData\Local\Microsoft\Windows\Temporary Internet Files\Content.IE5\IAP68R3S\trap[1]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08242" y="4117617"/>
            <a:ext cx="1788568" cy="1788568"/>
          </a:xfrm>
          <a:prstGeom prst="rect">
            <a:avLst/>
          </a:prstGeom>
          <a:noFill/>
        </p:spPr>
      </p:pic>
      <p:pic>
        <p:nvPicPr>
          <p:cNvPr id="9231" name="Picture 15" descr="C:\Users\Jill\AppData\Local\Microsoft\Windows\Temporary Internet Files\Content.IE5\2S0F48EX\questions[1]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119498" y="2724150"/>
            <a:ext cx="2589581" cy="2194560"/>
          </a:xfrm>
          <a:prstGeom prst="rect">
            <a:avLst/>
          </a:prstGeom>
          <a:noFill/>
        </p:spPr>
      </p:pic>
      <p:pic>
        <p:nvPicPr>
          <p:cNvPr id="9232" name="Picture 16" descr="C:\Users\Jill\AppData\Local\Microsoft\Windows\Temporary Internet Files\Content.IE5\21H21I1O\Smiley_Pondering_Thought_Bubble[1]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747887" y="1290062"/>
            <a:ext cx="1013460" cy="1584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935023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1950" y="0"/>
            <a:ext cx="125539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2741" y="1047750"/>
            <a:ext cx="10704127" cy="5583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18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4.</a:t>
            </a:r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</a:t>
            </a: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Edrychwch ar y dystiolaeth a lluniwch feddwl newydd, cytbwys.</a:t>
            </a:r>
          </a:p>
          <a:p>
            <a:endParaRPr lang="en-GB" altLang="en-US" sz="2000">
              <a:latin typeface="Century Gothic" panose="020B0502020202020204" pitchFamily="34" charset="0"/>
            </a:endParaRPr>
          </a:p>
          <a:p>
            <a:endParaRPr lang="en-GB" altLang="en-US" sz="2000">
              <a:latin typeface="Century Gothic" panose="020B0502020202020204" pitchFamily="34" charset="0"/>
            </a:endParaRPr>
          </a:p>
          <a:p>
            <a:endParaRPr lang="en-GB" altLang="en-US" sz="2000">
              <a:latin typeface="Century Gothic" panose="020B0502020202020204" pitchFamily="34" charset="0"/>
            </a:endParaRPr>
          </a:p>
          <a:p>
            <a:endParaRPr lang="en-GB" altLang="en-US" sz="2000">
              <a:latin typeface="Century Gothic" panose="020B0502020202020204" pitchFamily="34" charset="0"/>
            </a:endParaRPr>
          </a:p>
          <a:p>
            <a:endParaRPr lang="en-GB" altLang="en-US" sz="2000">
              <a:latin typeface="Century Gothic" panose="020B0502020202020204" pitchFamily="34" charset="0"/>
            </a:endParaRPr>
          </a:p>
          <a:p>
            <a:endParaRPr lang="en-GB" altLang="en-US" sz="2000">
              <a:latin typeface="Century Gothic" panose="020B0502020202020204" pitchFamily="34" charset="0"/>
            </a:endParaRPr>
          </a:p>
          <a:p>
            <a:r>
              <a:rPr lang="cy-GB" sz="20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C.</a:t>
            </a: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Pa dystiolaeth sydd gennyf o blaid y meddwl hwn?</a:t>
            </a: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    Pa dystiolaeth sydd gennyf yn ei erbyn?</a:t>
            </a:r>
          </a:p>
          <a:p>
            <a:endParaRPr lang="en-GB" altLang="en-US" sz="2000">
              <a:latin typeface="Century Gothic" panose="020B0502020202020204" pitchFamily="34" charset="0"/>
            </a:endParaRPr>
          </a:p>
          <a:p>
            <a:endParaRPr lang="en-GB" altLang="en-US" sz="2000">
              <a:latin typeface="Century Gothic" panose="020B0502020202020204" pitchFamily="34" charset="0"/>
            </a:endParaRPr>
          </a:p>
          <a:p>
            <a:endParaRPr lang="en-GB" altLang="en-US" sz="2000">
              <a:latin typeface="Century Gothic" panose="020B0502020202020204" pitchFamily="34" charset="0"/>
            </a:endParaRP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   Rhowch eich meddwl ar brawf</a:t>
            </a: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   Defnyddiwch gofnod meddwl i wneud hyn</a:t>
            </a:r>
          </a:p>
          <a:p>
            <a:endParaRPr lang="en-GB" altLang="en-US" sz="2000">
              <a:latin typeface="Century Gothic" panose="020B0502020202020204" pitchFamily="34" charset="0"/>
            </a:endParaRPr>
          </a:p>
          <a:p>
            <a:endParaRPr lang="en-GB" altLang="en-US" sz="2000">
              <a:latin typeface="Century Gothic" panose="020B0502020202020204" pitchFamily="34" charset="0"/>
            </a:endParaRPr>
          </a:p>
          <a:p>
            <a:endParaRPr lang="en-GB" altLang="en-US" sz="2000">
              <a:latin typeface="Century Gothic" panose="020B0502020202020204" pitchFamily="34" charset="0"/>
            </a:endParaRPr>
          </a:p>
          <a:p>
            <a:endParaRPr lang="en-GB" altLang="en-US" sz="2000">
              <a:latin typeface="Century Gothic" panose="020B0502020202020204" pitchFamily="34" charset="0"/>
            </a:endParaRPr>
          </a:p>
        </p:txBody>
      </p:sp>
      <p:pic>
        <p:nvPicPr>
          <p:cNvPr id="10242" name="Picture 2" descr="C:\Users\Jill\AppData\Local\Microsoft\Windows\Temporary Internet Files\Content.IE5\21H21I1O\detective[1]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967665" y="2657490"/>
            <a:ext cx="1473518" cy="1520190"/>
          </a:xfrm>
          <a:prstGeom prst="rect">
            <a:avLst/>
          </a:prstGeom>
          <a:noFill/>
        </p:spPr>
      </p:pic>
      <p:pic>
        <p:nvPicPr>
          <p:cNvPr id="10244" name="Picture 4" descr="C:\Users\Jill\AppData\Local\Microsoft\Windows\Temporary Internet Files\Content.IE5\NQN614TG\judgeani[1].gif"/>
          <p:cNvPicPr>
            <a:picLocks noChangeAspect="1" noChangeArrowheads="1" noCrop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391275" y="4400550"/>
            <a:ext cx="1219200" cy="1219200"/>
          </a:xfrm>
          <a:prstGeom prst="rect">
            <a:avLst/>
          </a:prstGeom>
          <a:noFill/>
        </p:spPr>
      </p:pic>
      <p:pic>
        <p:nvPicPr>
          <p:cNvPr id="10253" name="Picture 13" descr="C:\Users\Jill\AppData\Local\Microsoft\Windows\Temporary Internet Files\Content.IE5\GDI3VHS2\question2-300x300[1]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267100" y="1447825"/>
            <a:ext cx="1428750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907741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150884"/>
              </p:ext>
            </p:extLst>
          </p:nvPr>
        </p:nvGraphicFramePr>
        <p:xfrm>
          <a:off x="476252" y="1583703"/>
          <a:ext cx="11239497" cy="4383464"/>
        </p:xfrm>
        <a:graphic>
          <a:graphicData uri="http://schemas.openxmlformats.org/drawingml/2006/table">
            <a:tbl>
              <a:tblPr/>
              <a:tblGrid>
                <a:gridCol w="2162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2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68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83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y-GB" sz="2000" b="0" i="0" u="sng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</a:rPr>
                        <a:t>Sefyllfa.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sz="20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y-GB" sz="2000" b="0" i="0" u="sng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</a:rPr>
                        <a:t>Teimlad yn awr- </a:t>
                      </a:r>
                      <a:r>
                        <a:rPr lang="cy-GB" sz="1200" b="0" i="0" u="sng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</a:rPr>
                        <a:t>(0-10)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y-GB" sz="2000" b="0" i="0" u="sng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</a:rPr>
                        <a:t>Meddyliau gorbryderus.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y-GB" sz="2000" b="1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entury Gothic"/>
                        </a:rPr>
                        <a:t>Meddwl poeth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y-GB" sz="2000" b="0" i="0" u="sng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</a:rPr>
                        <a:t>Tystiolaeth o blaid/yn erbyn meddyliau.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y-GB" sz="2000" b="1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entury Gothic"/>
                        </a:rPr>
                        <a:t>O blaid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y-GB" sz="2000" b="1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entury Gothic"/>
                        </a:rPr>
                        <a:t>Yn erbyn</a:t>
                      </a:r>
                      <a:r>
                        <a:rPr lang="cy-GB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entury Gothic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y-GB" sz="2000" b="1" i="0" u="sng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</a:rPr>
                        <a:t>Meddwl cytbwys-</a:t>
                      </a:r>
                      <a:r>
                        <a:rPr lang="cy-GB" sz="2000" b="1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entury Gothic"/>
                        </a:rPr>
                        <a:t>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y-GB" sz="2000" b="0" i="0" u="sng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</a:rPr>
                        <a:t>Teimlad wedyn.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sz="20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1855" y="989814"/>
            <a:ext cx="8294443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4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Cofnod meddwl: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3889" y="5071621"/>
            <a:ext cx="1764575" cy="11899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y-GB" sz="1800" b="0" i="0" u="none" strike="noStrike" cap="none" baseline="0">
                <a:solidFill>
                  <a:srgbClr val="92D050"/>
                </a:solidFill>
                <a:effectLst/>
                <a:uFillTx/>
                <a:latin typeface="Calibri"/>
              </a:rPr>
              <a:t>Rhowch gynnig ar gofnod meddwl eich hun</a:t>
            </a:r>
          </a:p>
        </p:txBody>
      </p:sp>
    </p:spTree>
    <p:extLst>
      <p:ext uri="{BB962C8B-B14F-4D97-AF65-F5344CB8AC3E}">
        <p14:creationId xmlns:p14="http://schemas.microsoft.com/office/powerpoint/2010/main" val="328410377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446" y="1005722"/>
            <a:ext cx="10606326" cy="51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8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Wynebu eich ofnau; proses raddol: Sut i’w wneud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3962" y="1617286"/>
            <a:ext cx="10898847" cy="4973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Gwnewch restr o'r holl bethau rydych yn eu hosgoi oherwydd eu bod yn codi gormod o ofn arnoch.  </a:t>
            </a:r>
          </a:p>
          <a:p>
            <a:pPr marL="342900" indent="-342900"/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    Yna ailysgrifennwch eich rhestr gyda'r un sy'n codi'r ofn mwyaf arnoch ar y brig a'r un sy'n codi'r lleiaf o ofn arnoch ar y gwaelod.</a:t>
            </a:r>
          </a:p>
          <a:p>
            <a:pPr marL="342900" indent="-342900">
              <a:buAutoNum type="arabicPeriod"/>
            </a:pPr>
            <a:endParaRPr lang="en-GB" sz="2000">
              <a:latin typeface="Century Gothic" panose="020B0502020202020204" pitchFamily="34" charset="0"/>
            </a:endParaRPr>
          </a:p>
          <a:p>
            <a:pPr marL="342900" indent="-342900"/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2.  Yna dewiswch un o'r eitemau ar waelod eich rhestr i ganolbwyntio arni.  Tynnwch lun o ysgol gyda llawer o risiau.  Gweithiwch allan beth rydych eisiau ei gyflawni gyda'r eitem hon a'i rhoi ar ben yr ysgol.  Yna rhannwch sut gallwch gyflawni hynny yn GAMAU BACH.   Defnyddiwch eich dychymyg.</a:t>
            </a:r>
          </a:p>
          <a:p>
            <a:pPr marL="342900" indent="-342900">
              <a:buAutoNum type="arabicPeriod"/>
            </a:pPr>
            <a:endParaRPr lang="en-GB" sz="2000">
              <a:latin typeface="Century Gothic" panose="020B0502020202020204" pitchFamily="34" charset="0"/>
            </a:endParaRPr>
          </a:p>
          <a:p>
            <a:pPr marL="342900" indent="-342900"/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3.  Yna gan ddechrau gyda Cham 1 - y cam hawsaf, gwnewch hynny drosodd a throsodd nes nad yw'n achosi unrhyw orbryder i chi bellach.  Y mwyaf y byddwch yn ei wneud, yr hawsaf y bydd yn mynd.  </a:t>
            </a:r>
          </a:p>
          <a:p>
            <a:pPr marL="342900" indent="-342900"/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    Pan fyddwch yn gallu gwneud hyn, symudwch ymlaen i gam 2 ac yn y blaen.</a:t>
            </a:r>
          </a:p>
          <a:p>
            <a:endParaRPr lang="en-GB" sz="2000">
              <a:latin typeface="Century Gothic" panose="020B0502020202020204" pitchFamily="34" charset="0"/>
            </a:endParaRP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Rhaid CYNLLUNIO, RHEOLI AC AILADRODD y broses</a:t>
            </a:r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.</a:t>
            </a:r>
          </a:p>
        </p:txBody>
      </p:sp>
      <p:pic>
        <p:nvPicPr>
          <p:cNvPr id="2052" name="Picture 4" descr="C:\Users\Jill\AppData\Local\Microsoft\Windows\Temporary Internet Files\Content.IE5\2S0F48EX\5-steps-success[1]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691695" y="4472013"/>
            <a:ext cx="2117408" cy="13973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680874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2487" y="1036949"/>
            <a:ext cx="10181694" cy="512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4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Enghraifft o broses raddol o ymdrin â gorbryder cyflwyno:</a:t>
            </a:r>
          </a:p>
          <a:p>
            <a:endParaRPr lang="en-GB">
              <a:latin typeface="Century Gothic" panose="020B0502020202020204" pitchFamily="34" charset="0"/>
            </a:endParaRPr>
          </a:p>
          <a:p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Amcan: Gallu rhoi cyflwyniad hyderus a graenus</a:t>
            </a:r>
          </a:p>
          <a:p>
            <a:endParaRPr lang="en-GB">
              <a:latin typeface="Century Gothic" panose="020B0502020202020204" pitchFamily="34" charset="0"/>
            </a:endParaRPr>
          </a:p>
          <a:p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7. Ymarfer rhoi'r cyflwyniad o flaen ffrindiau yn yr ystafell</a:t>
            </a:r>
          </a:p>
          <a:p>
            <a:endParaRPr lang="en-GB">
              <a:latin typeface="Century Gothic" panose="020B0502020202020204" pitchFamily="34" charset="0"/>
            </a:endParaRPr>
          </a:p>
          <a:p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6. Ymarfer ei ddarllen yn uchel i chi eich hun yn yr ystafell</a:t>
            </a:r>
          </a:p>
          <a:p>
            <a:endParaRPr lang="en-GB">
              <a:latin typeface="Century Gothic" panose="020B0502020202020204" pitchFamily="34" charset="0"/>
            </a:endParaRPr>
          </a:p>
          <a:p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5. Ymgyfarwyddo â'r ystafell lle cynhelir y sesiwn</a:t>
            </a:r>
          </a:p>
          <a:p>
            <a:endParaRPr lang="en-GB">
              <a:latin typeface="Century Gothic" panose="020B0502020202020204" pitchFamily="34" charset="0"/>
            </a:endParaRPr>
          </a:p>
          <a:p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4. Ymarfer rhoi'r cyflwyniad o flaen ffrindiau a gofyn am sylwadau</a:t>
            </a:r>
          </a:p>
          <a:p>
            <a:endParaRPr lang="en-GB">
              <a:latin typeface="Century Gothic" panose="020B0502020202020204" pitchFamily="34" charset="0"/>
            </a:endParaRPr>
          </a:p>
          <a:p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3. Ymarfer rhoi'r cyflwyniad o flaen ffrindiau yn eich ystafell chi</a:t>
            </a:r>
          </a:p>
          <a:p>
            <a:endParaRPr lang="en-GB">
              <a:latin typeface="Century Gothic" panose="020B0502020202020204" pitchFamily="34" charset="0"/>
            </a:endParaRPr>
          </a:p>
          <a:p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2. Ymarfer rhoi'r cyflwyniad o flaen ffrind yn eich ystafell chi</a:t>
            </a:r>
          </a:p>
          <a:p>
            <a:endParaRPr lang="en-GB">
              <a:latin typeface="Century Gothic" panose="020B0502020202020204" pitchFamily="34" charset="0"/>
            </a:endParaRPr>
          </a:p>
          <a:p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1. Ymarfer trwy ddarllen y cyflwyniad yn uchel i chi eich hun yn eich ystafell</a:t>
            </a:r>
          </a:p>
          <a:p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52487" y="1668544"/>
            <a:ext cx="0" cy="4081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97963" y="2045616"/>
            <a:ext cx="8550111" cy="37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408709" y="1668544"/>
            <a:ext cx="37707" cy="4270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97963" y="2545239"/>
            <a:ext cx="8550111" cy="65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97963" y="3148553"/>
            <a:ext cx="8672660" cy="56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97963" y="3638746"/>
            <a:ext cx="8766928" cy="84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97963" y="4166647"/>
            <a:ext cx="8832915" cy="84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97963" y="4703975"/>
            <a:ext cx="8870623" cy="103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16818" y="5312004"/>
            <a:ext cx="8851768" cy="61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52487" y="5316718"/>
            <a:ext cx="0" cy="622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 descr="C:\Users\Jill\AppData\Local\Microsoft\Windows\Temporary Internet Files\Content.IE5\Y7X7MPM1\presentation[1]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048750" y="2247900"/>
            <a:ext cx="2400300" cy="2533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48810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3278" y="1244143"/>
            <a:ext cx="11167879" cy="585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y-GB" sz="20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Cam 4: </a:t>
            </a: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Dal ati i ymarfer.  Cynnal y cynnydd rydych wedi ei wneud.</a:t>
            </a:r>
          </a:p>
          <a:p>
            <a:pPr>
              <a:lnSpc>
                <a:spcPct val="90000"/>
              </a:lnSpc>
            </a:pPr>
            <a:endParaRPr lang="en-GB" altLang="en-US" sz="200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endParaRPr lang="en-GB" altLang="en-US" sz="2000" b="1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endParaRPr lang="en-GB" altLang="en-US" sz="2000" b="1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endParaRPr lang="en-GB" altLang="en-US" sz="2000" b="1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cy-GB" sz="20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Cam 5:</a:t>
            </a: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Gwobrwyo ymddygiad dewr.  </a:t>
            </a:r>
          </a:p>
          <a:p>
            <a:pPr>
              <a:lnSpc>
                <a:spcPct val="90000"/>
              </a:lnSpc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            Nid yw'n hawdd wynebu ofnau, felly gwobrwywch eich hun pan gyrhaeddwch nod.</a:t>
            </a:r>
          </a:p>
          <a:p>
            <a:pPr>
              <a:lnSpc>
                <a:spcPct val="90000"/>
              </a:lnSpc>
            </a:pPr>
            <a:endParaRPr lang="en-GB" altLang="en-US" sz="200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endParaRPr lang="en-GB" altLang="en-US" sz="200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endParaRPr lang="en-GB" altLang="en-US" sz="2000">
              <a:latin typeface="Century Gothic" panose="020B0502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GB" altLang="en-US" sz="2000">
                <a:latin typeface="Century Gothic" panose="020B0502020202020204" pitchFamily="34" charset="0"/>
              </a:rPr>
              <a:t>            </a:t>
            </a:r>
          </a:p>
          <a:p>
            <a:pPr algn="ctr">
              <a:lnSpc>
                <a:spcPct val="90000"/>
              </a:lnSpc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                   Peidiwch â digalonni os yw'r ofnau'n ymgripio'n ôl ar adegau o straen -</a:t>
            </a:r>
          </a:p>
          <a:p>
            <a:pPr algn="ctr">
              <a:lnSpc>
                <a:spcPct val="90000"/>
              </a:lnSpc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           Defnyddiwch y dulliau rydych wedi eu dysgu i ddechrau eto.  </a:t>
            </a:r>
          </a:p>
          <a:p>
            <a:pPr algn="ctr">
              <a:lnSpc>
                <a:spcPct val="90000"/>
              </a:lnSpc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Mae ymdopi â gorbryder yn dasg gydol oes.</a:t>
            </a:r>
          </a:p>
          <a:p>
            <a:pPr>
              <a:lnSpc>
                <a:spcPct val="90000"/>
              </a:lnSpc>
            </a:pPr>
            <a:endParaRPr lang="en-GB" altLang="en-US" sz="200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endParaRPr lang="en-GB" altLang="en-US" sz="200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endParaRPr lang="en-GB" altLang="en-US" sz="200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endParaRPr lang="en-GB" altLang="en-US" sz="200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endParaRPr lang="en-GB" altLang="en-US" sz="200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endParaRPr lang="en-GB" altLang="en-US" sz="2000">
              <a:solidFill>
                <a:srgbClr val="0070C0"/>
              </a:solidFill>
            </a:endParaRPr>
          </a:p>
        </p:txBody>
      </p:sp>
      <p:pic>
        <p:nvPicPr>
          <p:cNvPr id="5122" name="Picture 2" descr="C:\Users\Jill\AppData\Local\Microsoft\Windows\Temporary Internet Files\Content.IE5\IAP68R3S\Stress-ZebraStripes[1]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23918" y="3652843"/>
            <a:ext cx="1690688" cy="2109788"/>
          </a:xfrm>
          <a:prstGeom prst="rect">
            <a:avLst/>
          </a:prstGeom>
          <a:noFill/>
        </p:spPr>
      </p:pic>
      <p:pic>
        <p:nvPicPr>
          <p:cNvPr id="5126" name="Picture 6" descr="C:\Users\Jill\AppData\Local\Microsoft\Windows\Temporary Internet Files\Content.IE5\SHHXK0KA\goodjob[1]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582310" y="2786088"/>
            <a:ext cx="857250" cy="1185863"/>
          </a:xfrm>
          <a:prstGeom prst="rect">
            <a:avLst/>
          </a:prstGeom>
          <a:noFill/>
        </p:spPr>
      </p:pic>
      <p:pic>
        <p:nvPicPr>
          <p:cNvPr id="5130" name="Picture 10" descr="C:\Users\Jill\AppData\Local\Microsoft\Windows\Temporary Internet Files\Content.IE5\OXYTLLRP\practice[1].gif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258175" y="1066813"/>
            <a:ext cx="1714500" cy="1590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268034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7329" y="914401"/>
            <a:ext cx="9521157" cy="100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4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Ffordd o fyw gwrth-bryder</a:t>
            </a:r>
          </a:p>
          <a:p>
            <a:endParaRPr lang="en-GB"/>
          </a:p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37328" y="1552575"/>
            <a:ext cx="8577535" cy="4362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Bwyta'n dda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Datblygu patrwm cysgu 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Gwneud hobïau a chael hwyl gyda ffrindiau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Mae ymarfer corff rheolaidd yn llosgi hormonau pryder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Bod yn ofalus gyda chaffein, alcohol, ysmygu a chyffuriau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Dysgu sgiliau ymlacio - neu Ymwybyddiaeth Ofalgar, Ioga, Tai Chi,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Gweithio tuag at gael bywyd cytbwys</a:t>
            </a:r>
          </a:p>
        </p:txBody>
      </p:sp>
      <p:pic>
        <p:nvPicPr>
          <p:cNvPr id="6150" name="Picture 6" descr="C:\Users\Jill\AppData\Local\Microsoft\Windows\Temporary Internet Files\Content.IE5\57QD8K45\healthy_heart[1]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334375" y="2057400"/>
            <a:ext cx="3067050" cy="3162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425260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608" y="942975"/>
            <a:ext cx="11046878" cy="5217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4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Adnoddau sydd ar gael:</a:t>
            </a:r>
          </a:p>
          <a:p>
            <a:endParaRPr lang="en-GB">
              <a:latin typeface="Century Gothic" panose="020B0502020202020204" pitchFamily="34" charset="0"/>
            </a:endParaRPr>
          </a:p>
          <a:p>
            <a:endParaRPr lang="en-GB">
              <a:latin typeface="Century Gothic" panose="020B0502020202020204" pitchFamily="34" charset="0"/>
            </a:endParaRPr>
          </a:p>
          <a:p>
            <a:endParaRPr lang="en-GB">
              <a:latin typeface="Century Gothic" panose="020B0502020202020204" pitchFamily="34" charset="0"/>
            </a:endParaRPr>
          </a:p>
          <a:p>
            <a:pPr marL="285750" indent="-285750"/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Defnyddiwch y systemau cefnogi sydd ar gael yn y brifysgol 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Cefnogaeth academaidd - tiwtoriaid personol, tiwtoriaid pwnc, Gwasanaeth Dyslecsia, Gwasanaeth Cefnogaeth Astudio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Cefnogi Myfyrwyr - Gwasanaethau Anabledd, Cymorth Ariannol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Gwasanaethau Undeb y Myfyrwyr.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latin typeface="Century Gothic" panose="020B0502020202020204" pitchFamily="34" charset="0"/>
            </a:endParaRPr>
          </a:p>
          <a:p>
            <a:pPr marL="285750" indent="-285750"/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Dysgwch fwy am straen a ffyrdd o'i oresgyn.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Ewch i weithdai Adeiladu Gwydnwch - gweler gwefan y Gwasanaeth Cwnsela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Dysgwch sgiliau myfyrdod Ymwybyddiaeth Ofalgar.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Edrychwch ar y cysylltiadau hunan-gymorth sydd ar wefan y Gwasanaeth Cwnsela.</a:t>
            </a:r>
          </a:p>
          <a:p>
            <a:endParaRPr lang="en-GB">
              <a:latin typeface="Century Gothic" panose="020B0502020202020204" pitchFamily="34" charset="0"/>
            </a:endParaRPr>
          </a:p>
          <a:p>
            <a:endParaRPr lang="en-GB" sz="2000">
              <a:latin typeface="Century Gothic" panose="020B0502020202020204" pitchFamily="34" charset="0"/>
            </a:endParaRP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  Mae cymryd rhan yn y gweithdy hwn yn ennill pwyntiau Gwobr Cyflogadwyedd Bangor i chi.  </a:t>
            </a:r>
          </a:p>
        </p:txBody>
      </p:sp>
      <p:pic>
        <p:nvPicPr>
          <p:cNvPr id="9234" name="Picture 18" descr="C:\Users\Jill\AppData\Local\Microsoft\Windows\Temporary Internet Files\Content.IE5\JJRZ3VHE\Here_to_Help[1]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867650" y="976316"/>
            <a:ext cx="1950720" cy="1444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196450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1821" y="951345"/>
            <a:ext cx="11409835" cy="6010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32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Pryd mae gorbryder yn broblem?</a:t>
            </a:r>
          </a:p>
          <a:p>
            <a:endParaRPr lang="en-GB">
              <a:latin typeface="Century Gothic" panose="020B0502020202020204" pitchFamily="34" charset="0"/>
            </a:endParaRP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Mae teimladau o orbryder yn ymateb arferol i heriau bywyd - e.e. cyn cyfweliad am swydd; </a:t>
            </a: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cyflwyniad grŵp; neu arholiad.</a:t>
            </a:r>
          </a:p>
          <a:p>
            <a:endParaRPr lang="en-GB" sz="2000">
              <a:latin typeface="Century Gothic" panose="020B0502020202020204" pitchFamily="34" charset="0"/>
            </a:endParaRPr>
          </a:p>
          <a:p>
            <a:endParaRPr lang="en-GB" sz="2000">
              <a:latin typeface="Century Gothic" panose="020B0502020202020204" pitchFamily="34" charset="0"/>
            </a:endParaRP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Ond mae gorbryder yn dod yn broblem: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Pan mae teimladau o orbryder yn llethol ac yn effeithio'n negyddol ar berfformiad.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Pan mae gorbryder mor gryf fel ei fod yn ein rhwystro rhag gwneud pethau y mae'n rhaid i ni eu gwneud.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Pan mae gorbryder mor gryf nes ein bod yn dechrau cael pyliau o banig.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Nid yw gorbryder yn beth sy'n para am gyfnod byr yn unig, mae'n beth sy'n gallu para am amser maith, mae'n ymwreiddio ac yn treiddio trwy lawer o agweddau ar ein bywydau.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Rydym yn sylweddoli ein bod yn poeni trwy'r amser, efallai am bethau sy'n rhan arferol o fywyd bob dydd, neu am bethau na fydd efallai'n digwydd - neu hyd yn oed yn poeni am boeni.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latin typeface="Century Gothic" panose="020B0502020202020204" pitchFamily="34" charset="0"/>
            </a:endParaRPr>
          </a:p>
        </p:txBody>
      </p:sp>
      <p:pic>
        <p:nvPicPr>
          <p:cNvPr id="2056" name="Picture 8" descr="C:\Users\Jill\AppData\Local\Microsoft\Windows\Temporary Internet Files\Content.IE5\KY4DKD8C\Picture_9[1]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795308" y="2113457"/>
            <a:ext cx="1819275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720426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306300" cy="698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93509" y="1809946"/>
            <a:ext cx="2941163" cy="3846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42925" y="971550"/>
            <a:ext cx="8609677" cy="94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20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Ac yn olaf..... </a:t>
            </a:r>
            <a:r>
              <a:rPr lang="cy-GB" sz="2000" b="1" i="0" u="sng" strike="noStrike" cap="none" baseline="0">
                <a:solidFill>
                  <a:srgbClr val="0070C0"/>
                </a:solidFill>
                <a:effectLst/>
                <a:uFill>
                  <a:solidFill>
                    <a:srgbClr val="0070C0"/>
                  </a:solidFill>
                </a:uFill>
                <a:latin typeface="Century Gothic"/>
              </a:rPr>
              <a:t>There’s a Hole in my Sidewalk</a:t>
            </a:r>
          </a:p>
          <a:p>
            <a:br>
              <a:rPr lang="en-GB" altLang="en-US" b="1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</a:br>
            <a:endParaRPr lang="en-GB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6750" y="1285875"/>
            <a:ext cx="5158178" cy="305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14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An Autobiography in Five Short Chapters (Nelson, 1994)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451" y="2124075"/>
            <a:ext cx="4347744" cy="4103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None/>
            </a:pPr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 I)      I walk down the street. </a:t>
            </a:r>
            <a:br>
              <a:rPr sz="1800"/>
            </a:br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There is a deep hole in the sidewalk. </a:t>
            </a:r>
            <a:br>
              <a:rPr sz="1800"/>
            </a:br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I fall in. </a:t>
            </a:r>
            <a:br>
              <a:rPr sz="1800"/>
            </a:br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I am lost ... I am helpless. </a:t>
            </a:r>
            <a:br>
              <a:rPr sz="1800"/>
            </a:br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It isn't my fault. </a:t>
            </a:r>
            <a:br>
              <a:rPr sz="1800"/>
            </a:br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It takes me forever to find a way out. </a:t>
            </a:r>
          </a:p>
          <a:p>
            <a:pPr marL="457200" indent="-457200">
              <a:buNone/>
            </a:pPr>
            <a:endParaRPr lang="en-GB" altLang="en-US" sz="11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Tx/>
              <a:buAutoNum type="arabicParenR" startAt="2"/>
            </a:pPr>
            <a:r>
              <a:rPr lang="cy-GB" sz="1800" b="0" i="0" u="none" strike="noStrike" cap="none" baseline="0">
                <a:solidFill>
                  <a:srgbClr val="000066"/>
                </a:solidFill>
                <a:effectLst/>
                <a:uFillTx/>
                <a:latin typeface="Calibri"/>
              </a:rPr>
              <a:t>I walk down the same street. </a:t>
            </a:r>
            <a:br>
              <a:rPr sz="1800"/>
            </a:br>
            <a:r>
              <a:rPr lang="cy-GB" sz="1800" b="0" i="0" u="none" strike="noStrike" cap="none" baseline="0">
                <a:solidFill>
                  <a:srgbClr val="000066"/>
                </a:solidFill>
                <a:effectLst/>
                <a:uFillTx/>
                <a:latin typeface="Calibri"/>
              </a:rPr>
              <a:t>There is a deep hole in the sidewalk. </a:t>
            </a:r>
            <a:br>
              <a:rPr sz="1800"/>
            </a:br>
            <a:r>
              <a:rPr lang="cy-GB" sz="1800" b="0" i="0" u="none" strike="noStrike" cap="none" baseline="0">
                <a:solidFill>
                  <a:srgbClr val="000066"/>
                </a:solidFill>
                <a:effectLst/>
                <a:uFillTx/>
                <a:latin typeface="Calibri"/>
              </a:rPr>
              <a:t>I pretend I don't see it. </a:t>
            </a:r>
            <a:br>
              <a:rPr sz="1800"/>
            </a:br>
            <a:r>
              <a:rPr lang="cy-GB" sz="1800" b="0" i="0" u="none" strike="noStrike" cap="none" baseline="0">
                <a:solidFill>
                  <a:srgbClr val="000066"/>
                </a:solidFill>
                <a:effectLst/>
                <a:uFillTx/>
                <a:latin typeface="Calibri"/>
              </a:rPr>
              <a:t>I fall in again. </a:t>
            </a:r>
            <a:br>
              <a:rPr sz="1800"/>
            </a:br>
            <a:r>
              <a:rPr lang="cy-GB" sz="1800" b="0" i="0" u="none" strike="noStrike" cap="none" baseline="0">
                <a:solidFill>
                  <a:srgbClr val="000066"/>
                </a:solidFill>
                <a:effectLst/>
                <a:uFillTx/>
                <a:latin typeface="Calibri"/>
              </a:rPr>
              <a:t>I can't believe I am in the same place. </a:t>
            </a:r>
            <a:br>
              <a:rPr sz="1800"/>
            </a:br>
            <a:r>
              <a:rPr lang="cy-GB" sz="1800" b="0" i="0" u="none" strike="noStrike" cap="none" baseline="0">
                <a:solidFill>
                  <a:srgbClr val="000066"/>
                </a:solidFill>
                <a:effectLst/>
                <a:uFillTx/>
                <a:latin typeface="Calibri"/>
              </a:rPr>
              <a:t>But, it isn't my fault. </a:t>
            </a:r>
            <a:br>
              <a:rPr sz="1800"/>
            </a:br>
            <a:r>
              <a:rPr lang="cy-GB" sz="1800" b="0" i="0" u="none" strike="noStrike" cap="none" baseline="0">
                <a:solidFill>
                  <a:srgbClr val="000066"/>
                </a:solidFill>
                <a:effectLst/>
                <a:uFillTx/>
                <a:latin typeface="Calibri"/>
              </a:rPr>
              <a:t>It still takes a long time to get out. </a:t>
            </a:r>
          </a:p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419725" y="2238374"/>
            <a:ext cx="4319140" cy="3880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3)    </a:t>
            </a:r>
            <a:r>
              <a:rPr lang="cy-GB" sz="1800" b="0" i="0" u="none" strike="noStrike" cap="none" baseline="0">
                <a:solidFill>
                  <a:srgbClr val="000099"/>
                </a:solidFill>
                <a:effectLst/>
                <a:uFillTx/>
                <a:latin typeface="Calibri"/>
              </a:rPr>
              <a:t>I walk down the same street. </a:t>
            </a:r>
            <a:br>
              <a:rPr sz="1800"/>
            </a:br>
            <a:r>
              <a:rPr lang="cy-GB" sz="1800" b="0" i="0" u="none" strike="noStrike" cap="none" baseline="0">
                <a:solidFill>
                  <a:srgbClr val="000099"/>
                </a:solidFill>
                <a:effectLst/>
                <a:uFillTx/>
                <a:latin typeface="Calibri"/>
              </a:rPr>
              <a:t>       There is a deep hole in the sidewalk. </a:t>
            </a:r>
            <a:br>
              <a:rPr sz="1800"/>
            </a:br>
            <a:r>
              <a:rPr lang="cy-GB" sz="1800" b="0" i="0" u="none" strike="noStrike" cap="none" baseline="0">
                <a:solidFill>
                  <a:srgbClr val="000099"/>
                </a:solidFill>
                <a:effectLst/>
                <a:uFillTx/>
                <a:latin typeface="Calibri"/>
              </a:rPr>
              <a:t>       I see it is there. </a:t>
            </a:r>
            <a:br>
              <a:rPr sz="1800"/>
            </a:br>
            <a:r>
              <a:rPr lang="cy-GB" sz="1800" b="0" i="0" u="none" strike="noStrike" cap="none" baseline="0">
                <a:solidFill>
                  <a:srgbClr val="000099"/>
                </a:solidFill>
                <a:effectLst/>
                <a:uFillTx/>
                <a:latin typeface="Calibri"/>
              </a:rPr>
              <a:t>       I still fall in ... it's a habit. </a:t>
            </a:r>
            <a:br>
              <a:rPr sz="1800"/>
            </a:br>
            <a:r>
              <a:rPr lang="cy-GB" sz="1800" b="0" i="0" u="none" strike="noStrike" cap="none" baseline="0">
                <a:solidFill>
                  <a:srgbClr val="000099"/>
                </a:solidFill>
                <a:effectLst/>
                <a:uFillTx/>
                <a:latin typeface="Calibri"/>
              </a:rPr>
              <a:t>       My eyes are open.</a:t>
            </a:r>
            <a:br>
              <a:rPr sz="1800"/>
            </a:br>
            <a:r>
              <a:rPr lang="cy-GB" sz="1800" b="0" i="0" u="none" strike="noStrike" cap="none" baseline="0">
                <a:solidFill>
                  <a:srgbClr val="000099"/>
                </a:solidFill>
                <a:effectLst/>
                <a:uFillTx/>
                <a:latin typeface="Calibri"/>
              </a:rPr>
              <a:t>       I know where I am. </a:t>
            </a:r>
            <a:br>
              <a:rPr sz="1800"/>
            </a:br>
            <a:r>
              <a:rPr lang="cy-GB" sz="1800" b="0" i="0" u="none" strike="noStrike" cap="none" baseline="0">
                <a:solidFill>
                  <a:srgbClr val="000099"/>
                </a:solidFill>
                <a:effectLst/>
                <a:uFillTx/>
                <a:latin typeface="Calibri"/>
              </a:rPr>
              <a:t>       It is my fault. </a:t>
            </a:r>
            <a:br>
              <a:rPr sz="1800"/>
            </a:br>
            <a:r>
              <a:rPr lang="cy-GB" sz="1800" b="0" i="0" u="none" strike="noStrike" cap="none" baseline="0">
                <a:solidFill>
                  <a:srgbClr val="000099"/>
                </a:solidFill>
                <a:effectLst/>
                <a:uFillTx/>
                <a:latin typeface="Calibri"/>
              </a:rPr>
              <a:t>       I get out immediately. </a:t>
            </a:r>
          </a:p>
          <a:p>
            <a:pPr>
              <a:lnSpc>
                <a:spcPct val="90000"/>
              </a:lnSpc>
            </a:pPr>
            <a:endParaRPr lang="en-GB" altLang="en-US" sz="1100">
              <a:solidFill>
                <a:srgbClr val="000099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4)   </a:t>
            </a:r>
            <a:r>
              <a:rPr lang="cy-GB" sz="1800" b="0" i="0" u="none" strike="noStrike" cap="none" baseline="0">
                <a:solidFill>
                  <a:srgbClr val="003399"/>
                </a:solidFill>
                <a:effectLst/>
                <a:uFillTx/>
                <a:latin typeface="Calibri"/>
              </a:rPr>
              <a:t>I walk down the same street. </a:t>
            </a:r>
            <a:br>
              <a:rPr sz="1800"/>
            </a:br>
            <a:r>
              <a:rPr lang="cy-GB" sz="1800" b="0" i="0" u="none" strike="noStrike" cap="none" baseline="0">
                <a:solidFill>
                  <a:srgbClr val="003399"/>
                </a:solidFill>
                <a:effectLst/>
                <a:uFillTx/>
                <a:latin typeface="Calibri"/>
              </a:rPr>
              <a:t>      There is a deep hole in the sidewalk. </a:t>
            </a:r>
            <a:br>
              <a:rPr sz="1800"/>
            </a:br>
            <a:r>
              <a:rPr lang="cy-GB" sz="1800" b="0" i="0" u="none" strike="noStrike" cap="none" baseline="0">
                <a:solidFill>
                  <a:srgbClr val="003399"/>
                </a:solidFill>
                <a:effectLst/>
                <a:uFillTx/>
                <a:latin typeface="Calibri"/>
              </a:rPr>
              <a:t>       I walk around it. </a:t>
            </a:r>
          </a:p>
          <a:p>
            <a:pPr>
              <a:lnSpc>
                <a:spcPct val="90000"/>
              </a:lnSpc>
            </a:pPr>
            <a:endParaRPr lang="en-GB" altLang="en-US" sz="1100">
              <a:solidFill>
                <a:srgbClr val="003399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5)  </a:t>
            </a:r>
            <a:r>
              <a:rPr lang="cy-GB" sz="1800" b="0" i="0" u="none" strike="noStrike" cap="none" baseline="0">
                <a:solidFill>
                  <a:srgbClr val="0000CC"/>
                </a:solidFill>
                <a:effectLst/>
                <a:uFillTx/>
                <a:latin typeface="Calibri"/>
              </a:rPr>
              <a:t>I walk down another street.</a:t>
            </a:r>
          </a:p>
          <a:p>
            <a:pPr>
              <a:lnSpc>
                <a:spcPct val="90000"/>
              </a:lnSpc>
            </a:pPr>
            <a:r>
              <a:rPr lang="en-GB" altLang="en-US">
                <a:solidFill>
                  <a:srgbClr val="000000"/>
                </a:solidFill>
                <a:cs typeface="Arial"/>
              </a:rPr>
              <a:t> </a:t>
            </a:r>
            <a:endParaRPr lang="en-GB" altLang="en-US"/>
          </a:p>
          <a:p>
            <a:endParaRPr lang="en-GB"/>
          </a:p>
        </p:txBody>
      </p:sp>
      <p:pic>
        <p:nvPicPr>
          <p:cNvPr id="10249" name="Picture 9" descr="C:\Users\Jill\AppData\Local\Microsoft\Windows\Temporary Internet Files\Content.IE5\57QD8K45\A_hole_in_road[1]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915525" y="2600325"/>
            <a:ext cx="1950720" cy="2600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860965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4143" y="0"/>
            <a:ext cx="12477948" cy="69522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89435" y="1545996"/>
            <a:ext cx="8880050" cy="80127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68940" y="1524000"/>
            <a:ext cx="11777807" cy="5308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Nid yw llawer o bobl yn deall gorbryder ac maent yn meddwl:</a:t>
            </a:r>
          </a:p>
          <a:p>
            <a:r>
              <a:rPr lang="en-GB" altLang="en-US" sz="2000">
                <a:latin typeface="Century Gothic" panose="020B0502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bod rhywbeth 'o'i le' yn gorfforol		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eu bod yn mynd yn wallgof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eu bod yn rhyfedd</a:t>
            </a:r>
          </a:p>
          <a:p>
            <a:endParaRPr lang="en-GB" altLang="en-US" sz="2000">
              <a:latin typeface="Century Gothic" panose="020B0502020202020204" pitchFamily="34" charset="0"/>
            </a:endParaRPr>
          </a:p>
          <a:p>
            <a:endParaRPr lang="en-GB" altLang="en-US" sz="2000">
              <a:latin typeface="Century Gothic" panose="020B0502020202020204" pitchFamily="34" charset="0"/>
            </a:endParaRPr>
          </a:p>
          <a:p>
            <a:endParaRPr lang="en-GB" altLang="en-US" sz="2000">
              <a:latin typeface="Century Gothic" panose="020B0502020202020204" pitchFamily="34" charset="0"/>
            </a:endParaRP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	</a:t>
            </a:r>
            <a:r>
              <a:rPr lang="cy-GB" sz="24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Dim ond eu gwneud yn fwy pryderus mae'r syniadau hyn.</a:t>
            </a:r>
          </a:p>
          <a:p>
            <a:endParaRPr lang="en-GB" altLang="en-US" sz="2000">
              <a:latin typeface="Century Gothic" panose="020B0502020202020204" pitchFamily="34" charset="0"/>
            </a:endParaRPr>
          </a:p>
          <a:p>
            <a:endParaRPr lang="en-GB" altLang="en-US" sz="2000">
              <a:latin typeface="Century Gothic" panose="020B0502020202020204" pitchFamily="34" charset="0"/>
            </a:endParaRPr>
          </a:p>
          <a:p>
            <a:endParaRPr lang="en-GB" altLang="en-US" sz="2000">
              <a:latin typeface="Century Gothic" panose="020B0502020202020204" pitchFamily="34" charset="0"/>
            </a:endParaRP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Deall natur gorbryder a sut mae'n gweithio yw'r cam cyntaf er mwyn dysgu ei reoli.</a:t>
            </a:r>
          </a:p>
          <a:p>
            <a:endParaRPr lang="en-GB" altLang="en-US" sz="2000">
              <a:latin typeface="Century Gothic" panose="020B0502020202020204" pitchFamily="34" charset="0"/>
            </a:endParaRPr>
          </a:p>
          <a:p>
            <a:endParaRPr lang="en-GB" altLang="en-US" sz="2000">
              <a:latin typeface="Century Gothic" panose="020B0502020202020204" pitchFamily="34" charset="0"/>
            </a:endParaRPr>
          </a:p>
          <a:p>
            <a:endParaRPr lang="en-GB" altLang="en-US" sz="2000">
              <a:latin typeface="Century Gothic" panose="020B0502020202020204" pitchFamily="34" charset="0"/>
            </a:endParaRPr>
          </a:p>
          <a:p>
            <a:endParaRPr lang="en-GB" altLang="en-US"/>
          </a:p>
        </p:txBody>
      </p:sp>
      <p:sp>
        <p:nvSpPr>
          <p:cNvPr id="5" name="Rectangle 4"/>
          <p:cNvSpPr/>
          <p:nvPr/>
        </p:nvSpPr>
        <p:spPr>
          <a:xfrm>
            <a:off x="527901" y="868218"/>
            <a:ext cx="9341869" cy="518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28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Pam dysgu am gorbryder?</a:t>
            </a:r>
          </a:p>
        </p:txBody>
      </p:sp>
      <p:pic>
        <p:nvPicPr>
          <p:cNvPr id="3075" name="Picture 3" descr="C:\Users\Jill\AppData\Local\Microsoft\Windows\Temporary Internet Files\Content.IE5\Y7X7MPM1\Picture_testanxiety[1].gif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241239" y="2068565"/>
            <a:ext cx="1442561" cy="1671638"/>
          </a:xfrm>
          <a:prstGeom prst="rect">
            <a:avLst/>
          </a:prstGeom>
          <a:noFill/>
        </p:spPr>
      </p:pic>
      <p:pic>
        <p:nvPicPr>
          <p:cNvPr id="1033" name="Picture 9" descr="C:\Users\Jill\AppData\Local\Microsoft\Windows\Temporary Internet Files\Content.IE5\GDI3VHS2\anxiety[1]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496146" y="2973239"/>
            <a:ext cx="1813560" cy="18059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716695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7010" y="969819"/>
            <a:ext cx="6992021" cy="579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32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Dysgu'r ffeithiau am orbryder</a:t>
            </a:r>
          </a:p>
        </p:txBody>
      </p:sp>
      <p:sp>
        <p:nvSpPr>
          <p:cNvPr id="4" name="Rectangle 3"/>
          <p:cNvSpPr/>
          <p:nvPr/>
        </p:nvSpPr>
        <p:spPr>
          <a:xfrm>
            <a:off x="355001" y="1570182"/>
            <a:ext cx="11576036" cy="4485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200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000">
                <a:latin typeface="Century Gothic" panose="020B0502020202020204" pitchFamily="34" charset="0"/>
              </a:rPr>
              <a:t>						</a:t>
            </a:r>
          </a:p>
          <a:p>
            <a:pPr>
              <a:lnSpc>
                <a:spcPct val="90000"/>
              </a:lnSpc>
            </a:pPr>
            <a:endParaRPr lang="en-GB" altLang="en-US" sz="200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endParaRPr lang="en-GB" altLang="en-US" sz="200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Mae gorbryder yn normal - rydym i gyd yn pryderu am bethau.</a:t>
            </a:r>
          </a:p>
          <a:p>
            <a:pPr>
              <a:lnSpc>
                <a:spcPct val="90000"/>
              </a:lnSpc>
            </a:pPr>
            <a:endParaRPr lang="en-GB" altLang="en-US" sz="200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Mae pryder yn ymaddasol - mae'n ein helpu i ddelio â pherygl GO IAWN.  </a:t>
            </a:r>
          </a:p>
          <a:p>
            <a:pPr>
              <a:lnSpc>
                <a:spcPct val="90000"/>
              </a:lnSpc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 Heb system ganfod bygythiadau effeithiol ni fyddai ein rhywogaeth wedi goroesi.</a:t>
            </a:r>
          </a:p>
          <a:p>
            <a:pPr>
              <a:lnSpc>
                <a:spcPct val="90000"/>
              </a:lnSpc>
            </a:pPr>
            <a:endParaRPr lang="en-GB" altLang="en-US" sz="200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Nid yw gorbryder yn beryglus - mae'n annymunol ond nid yn niweidiol - mae yno i'ch helpu chi.</a:t>
            </a:r>
          </a:p>
          <a:p>
            <a:pPr>
              <a:lnSpc>
                <a:spcPct val="90000"/>
              </a:lnSpc>
            </a:pPr>
            <a:endParaRPr lang="en-GB" altLang="en-US" sz="200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Nid yw gorbryder yn para am byth - mae'n mynd yn y pen draw.</a:t>
            </a:r>
          </a:p>
          <a:p>
            <a:pPr>
              <a:lnSpc>
                <a:spcPct val="90000"/>
              </a:lnSpc>
            </a:pPr>
            <a:endParaRPr lang="en-GB" altLang="en-US" sz="200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Nid yw'r mwyafrif o bobl yn gallu gweld eich bod yn teimlo'n bryderus.</a:t>
            </a:r>
          </a:p>
          <a:p>
            <a:pPr>
              <a:lnSpc>
                <a:spcPct val="90000"/>
              </a:lnSpc>
            </a:pPr>
            <a:endParaRPr lang="en-GB" altLang="en-US" sz="2000">
              <a:latin typeface="Century Gothic" panose="020B0502020202020204" pitchFamily="34" charset="0"/>
            </a:endParaRPr>
          </a:p>
        </p:txBody>
      </p:sp>
      <p:pic>
        <p:nvPicPr>
          <p:cNvPr id="2061" name="Picture 13" descr="C:\Users\Jill\AppData\Local\Microsoft\Windows\Temporary Internet Files\Content.IE5\GDI3VHS2\Transitional_Object[1]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001000" y="1262062"/>
            <a:ext cx="1905000" cy="1895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622309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8731" y="978946"/>
            <a:ext cx="9606081" cy="94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8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Symptomau gorbryder: Beth sy'n digwydd yn eich corff?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3254" y="2441542"/>
            <a:ext cx="9078012" cy="272434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12742" y="1885950"/>
            <a:ext cx="11209455" cy="4485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en-GB" altLang="en-US" sz="2000">
              <a:latin typeface="Century Gothic" panose="020B0502020202020204" pitchFamily="34" charset="0"/>
            </a:endParaRP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Cyfradd curiad calon cyflym- 'calon yn mynd fel trên'</a:t>
            </a: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Anadlu'n gyflym</a:t>
            </a: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Chwysu</a:t>
            </a: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Cyfog a salwch stumog</a:t>
            </a: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Teimlo'n benysgafn neu cael y bendro</a:t>
            </a: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Y frest yn teimlo'n dynn/poenus</a:t>
            </a: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Diffyg teimlad neu binnau mân</a:t>
            </a: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Popeth yn edrych yn llachar/afreal</a:t>
            </a: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Coesau trwm</a:t>
            </a: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Teimlo eich bod yn mygu</a:t>
            </a: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Teimlo'n boeth ac yn oer</a:t>
            </a: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Angen mynd i'r tŷ bach</a:t>
            </a:r>
          </a:p>
          <a:p>
            <a:pPr>
              <a:lnSpc>
                <a:spcPct val="80000"/>
              </a:lnSpc>
            </a:pPr>
            <a:endParaRPr lang="en-GB" altLang="en-US" sz="2000"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</a:pPr>
            <a:endParaRPr lang="en-GB" altLang="en-US" sz="2000">
              <a:latin typeface="Century Gothic" panose="020B0502020202020204" pitchFamily="34" charset="0"/>
            </a:endParaRPr>
          </a:p>
        </p:txBody>
      </p:sp>
      <p:pic>
        <p:nvPicPr>
          <p:cNvPr id="1034" name="Picture 10" descr="C:\Users\Jill\AppData\Local\Microsoft\Windows\Temporary Internet Files\Content.IE5\IAP68R3S\5771-Woman-Hyperventilating-And-Breathing-Into-A-Bag-Poster-Art-Print[1]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086495" y="1933595"/>
            <a:ext cx="1714500" cy="1714500"/>
          </a:xfrm>
          <a:prstGeom prst="rect">
            <a:avLst/>
          </a:prstGeom>
          <a:noFill/>
        </p:spPr>
      </p:pic>
      <p:pic>
        <p:nvPicPr>
          <p:cNvPr id="1035" name="Picture 11" descr="C:\Users\Jill\AppData\Local\Microsoft\Windows\Temporary Internet Files\Content.IE5\IAP68R3S\0511-0709-0401-4253_Sweating_Over_an_Exam_clipart_image[1]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9350692" y="1605217"/>
            <a:ext cx="1793572" cy="1928572"/>
          </a:xfrm>
          <a:prstGeom prst="rect">
            <a:avLst/>
          </a:prstGeom>
          <a:noFill/>
        </p:spPr>
      </p:pic>
      <p:pic>
        <p:nvPicPr>
          <p:cNvPr id="1037" name="Picture 13" descr="C:\Users\Jill\AppData\Local\Microsoft\Windows\Temporary Internet Files\Content.IE5\GDI3VHS2\logo_toilet[1]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8963025" y="4200525"/>
            <a:ext cx="2286000" cy="1524000"/>
          </a:xfrm>
          <a:prstGeom prst="rect">
            <a:avLst/>
          </a:prstGeom>
          <a:noFill/>
        </p:spPr>
      </p:pic>
      <p:pic>
        <p:nvPicPr>
          <p:cNvPr id="1040" name="Picture 16" descr="C:\Users\Jill\AppData\Local\Microsoft\Windows\Temporary Internet Files\Content.IE5\GF5IHVZB\nausea_smiley-300x289[1]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003925" y="4279900"/>
            <a:ext cx="1270000" cy="127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727950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36949" y="1009650"/>
            <a:ext cx="8737950" cy="94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8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Symptomau gorbryder: Beth sy'n digwydd yn eich meddwl?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4082" y="1904213"/>
            <a:ext cx="9426805" cy="343135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71500" y="1632525"/>
            <a:ext cx="11250740" cy="4607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Yn eich emosiynau efallai y byddwch yn teimlo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dan straen, nerfus ac ar bigau'r drain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teimlo'n bryderus, neu ofni'r gwaethaf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aflonydd neu gynhyrfus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ofn neu banig</a:t>
            </a:r>
          </a:p>
          <a:p>
            <a:endParaRPr lang="en-GB" sz="2000">
              <a:latin typeface="Century Gothic" panose="020B0502020202020204" pitchFamily="34" charset="0"/>
            </a:endParaRP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Eich meddwl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mae'n troi a throi gyda phatrymau meddwl ailadroddus.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mae'n dueddol o ganolbwyntio ar brofiadau negyddol, gan feddwl dros yr un sefyllfaoedd dro ar ôl tro.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mae'n cael anhawster canolbwyntio, meddwl yn glir neu ganolbwyntio'n effeithiol.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mae'n cael anhawster cofio pethau.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mae'n ei chael yn anodd gwneud penderfyniadau.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pic>
        <p:nvPicPr>
          <p:cNvPr id="2065" name="Picture 17" descr="C:\Users\Jill\AppData\Local\Microsoft\Windows\Temporary Internet Files\Content.IE5\N0FVWI27\restless-egg-syndrome[1]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619875" y="1647824"/>
            <a:ext cx="2286000" cy="1630680"/>
          </a:xfrm>
          <a:prstGeom prst="rect">
            <a:avLst/>
          </a:prstGeom>
          <a:noFill/>
        </p:spPr>
      </p:pic>
      <p:pic>
        <p:nvPicPr>
          <p:cNvPr id="2067" name="Picture 19" descr="C:\Users\Jill\AppData\Local\Microsoft\Windows\Temporary Internet Files\Content.IE5\GF5IHVZB\confuse6[1].gif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0267960" y="4467226"/>
            <a:ext cx="1405890" cy="1485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134103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0525" y="1000126"/>
            <a:ext cx="10478443" cy="94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8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Symptomau gorbryder: </a:t>
            </a:r>
          </a:p>
          <a:p>
            <a:r>
              <a:rPr lang="cy-GB" sz="28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Pa newidiadau allai ddigwydd i chi?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1022" y="2092751"/>
            <a:ext cx="11104872" cy="3722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Cysgu'n wael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Colli chwant am fwyd neu orfwyta.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Perfformiad academaidd yn dirywio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Cynyddu defnydd o sylweddau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Cilio oddi wrth ffrindiau a gweithgareddau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Llai o awydd cael rhyw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Colli mwynhad a phleser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OSGOI</a:t>
            </a:r>
          </a:p>
          <a:p>
            <a:pPr marL="285750" indent="-285750"/>
            <a:endParaRPr lang="en-GB" sz="2000">
              <a:latin typeface="Century Gothic" panose="020B0502020202020204" pitchFamily="34" charset="0"/>
            </a:endParaRPr>
          </a:p>
          <a:p>
            <a:pPr marL="285750" indent="-285750"/>
            <a:endParaRPr lang="en-GB" sz="200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pic>
        <p:nvPicPr>
          <p:cNvPr id="3082" name="Picture 10" descr="C:\Users\Jill\AppData\Local\Microsoft\Windows\Temporary Internet Files\Content.IE5\KY4DKD8C\y4c9xagTE[1]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951436" y="2333633"/>
            <a:ext cx="2238851" cy="1310164"/>
          </a:xfrm>
          <a:prstGeom prst="rect">
            <a:avLst/>
          </a:prstGeom>
          <a:noFill/>
        </p:spPr>
      </p:pic>
      <p:pic>
        <p:nvPicPr>
          <p:cNvPr id="3087" name="Picture 15" descr="C:\Users\Jill\AppData\Local\Microsoft\Windows\Temporary Internet Files\Content.IE5\2S0F48EX\insomnio-adolescente[1]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605465" y="4414840"/>
            <a:ext cx="2700338" cy="1366838"/>
          </a:xfrm>
          <a:prstGeom prst="rect">
            <a:avLst/>
          </a:prstGeom>
          <a:noFill/>
        </p:spPr>
      </p:pic>
      <p:pic>
        <p:nvPicPr>
          <p:cNvPr id="1026" name="Picture 2" descr="C:\Users\Jill\AppData\Local\Microsoft\Windows\Temporary Internet Files\Content.IE5\BMV5I9ZN\alcohol1[1]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8543925" y="2547952"/>
            <a:ext cx="3143250" cy="2097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809523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711722" y="1475296"/>
            <a:ext cx="1326627" cy="6410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Sbardun</a:t>
            </a:r>
          </a:p>
        </p:txBody>
      </p:sp>
      <p:sp>
        <p:nvSpPr>
          <p:cNvPr id="7" name="Oval 6"/>
          <p:cNvSpPr/>
          <p:nvPr/>
        </p:nvSpPr>
        <p:spPr>
          <a:xfrm>
            <a:off x="4119512" y="1313861"/>
            <a:ext cx="2130458" cy="125376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Meddyliau</a:t>
            </a:r>
          </a:p>
        </p:txBody>
      </p:sp>
      <p:sp>
        <p:nvSpPr>
          <p:cNvPr id="8" name="Oval 7"/>
          <p:cNvSpPr/>
          <p:nvPr/>
        </p:nvSpPr>
        <p:spPr>
          <a:xfrm>
            <a:off x="6947555" y="2865946"/>
            <a:ext cx="2130457" cy="12914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Teimladau</a:t>
            </a:r>
          </a:p>
        </p:txBody>
      </p:sp>
      <p:sp>
        <p:nvSpPr>
          <p:cNvPr id="9" name="Oval 8"/>
          <p:cNvSpPr/>
          <p:nvPr/>
        </p:nvSpPr>
        <p:spPr>
          <a:xfrm>
            <a:off x="4232633" y="4166647"/>
            <a:ext cx="2149313" cy="134567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Synhwyrau</a:t>
            </a:r>
          </a:p>
        </p:txBody>
      </p:sp>
      <p:sp>
        <p:nvSpPr>
          <p:cNvPr id="10" name="Oval 9"/>
          <p:cNvSpPr/>
          <p:nvPr/>
        </p:nvSpPr>
        <p:spPr>
          <a:xfrm>
            <a:off x="1319752" y="2908171"/>
            <a:ext cx="1951348" cy="11689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Ymddygiad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194168" y="3035431"/>
            <a:ext cx="0" cy="104166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025245" y="3492632"/>
            <a:ext cx="235670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186260" y="2450969"/>
            <a:ext cx="763571" cy="45720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81946" y="2269502"/>
            <a:ext cx="829559" cy="5773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501353" y="4088880"/>
            <a:ext cx="900258" cy="66222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082565" y="4077093"/>
            <a:ext cx="904973" cy="67401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937208" y="1776954"/>
            <a:ext cx="1630837" cy="329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8983744" y="1536569"/>
            <a:ext cx="2179556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800" b="0" i="0" u="none" strike="noStrike" cap="none" baseline="0">
                <a:solidFill>
                  <a:srgbClr val="5B9BD5"/>
                </a:solidFill>
                <a:effectLst/>
                <a:uFillTx/>
                <a:latin typeface="Century Gothic"/>
              </a:rPr>
              <a:t>Ymladd/Ffoi/Rhewi</a:t>
            </a:r>
          </a:p>
        </p:txBody>
      </p:sp>
      <p:sp>
        <p:nvSpPr>
          <p:cNvPr id="27" name="Oval 26"/>
          <p:cNvSpPr/>
          <p:nvPr/>
        </p:nvSpPr>
        <p:spPr>
          <a:xfrm>
            <a:off x="9363075" y="4751109"/>
            <a:ext cx="2057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800" b="0" i="0" u="none" strike="noStrike" cap="none" baseline="0">
                <a:solidFill>
                  <a:srgbClr val="5B9BD5"/>
                </a:solidFill>
                <a:effectLst/>
                <a:uFillTx/>
                <a:latin typeface="Century Gothic"/>
              </a:rPr>
              <a:t>Adrenalin</a:t>
            </a:r>
          </a:p>
          <a:p>
            <a:pPr algn="ctr"/>
            <a:r>
              <a:rPr lang="cy-GB" sz="1800" b="0" i="0" u="none" strike="noStrike" cap="none" baseline="0">
                <a:solidFill>
                  <a:srgbClr val="5B9BD5"/>
                </a:solidFill>
                <a:effectLst/>
                <a:uFillTx/>
                <a:latin typeface="Century Gothic"/>
              </a:rPr>
              <a:t>Cortisol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249970" y="1725105"/>
            <a:ext cx="2516958" cy="169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0228082" y="2450969"/>
            <a:ext cx="292231" cy="2064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6501353" y="5288437"/>
            <a:ext cx="3048000" cy="37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67645" y="5238752"/>
            <a:ext cx="3874851" cy="823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4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Sut mae gorbryder yn gweithio?</a:t>
            </a:r>
          </a:p>
        </p:txBody>
      </p:sp>
    </p:spTree>
    <p:extLst>
      <p:ext uri="{BB962C8B-B14F-4D97-AF65-F5344CB8AC3E}">
        <p14:creationId xmlns:p14="http://schemas.microsoft.com/office/powerpoint/2010/main" val="326748877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17.10.31"/>
  <p:tag name="AS_TITLE" val="Aspose.Slides for Java"/>
  <p:tag name="AS_VERSION" val="17.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F64DC04611B4D84233692E900D4AE" ma:contentTypeVersion="8" ma:contentTypeDescription="Create a new document." ma:contentTypeScope="" ma:versionID="d381fdd6aebd7d1df3287da145133eeb">
  <xsd:schema xmlns:xsd="http://www.w3.org/2001/XMLSchema" xmlns:xs="http://www.w3.org/2001/XMLSchema" xmlns:p="http://schemas.microsoft.com/office/2006/metadata/properties" xmlns:ns2="aef6bab9-9631-4042-8ac1-fec4e85c81ec" targetNamespace="http://schemas.microsoft.com/office/2006/metadata/properties" ma:root="true" ma:fieldsID="748b7fe4daf2fe1aef4f8dd8b8e2a563" ns2:_="">
    <xsd:import namespace="aef6bab9-9631-4042-8ac1-fec4e85c81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f6bab9-9631-4042-8ac1-fec4e85c81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30514A-C281-47A6-9F19-979C4D3507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40E72F-4560-4756-BF12-53BFE3DB435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ef6bab9-9631-4042-8ac1-fec4e85c81e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0518EF0-CA7B-4392-970A-2EBF9D4C9B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f6bab9-9631-4042-8ac1-fec4e85c81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1846</TotalTime>
  <Words>2148</Words>
  <Application>Microsoft Office PowerPoint</Application>
  <PresentationFormat>Widescreen</PresentationFormat>
  <Paragraphs>392</Paragraphs>
  <Slides>30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Pryfysgol Bangor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Williams</dc:creator>
  <cp:lastModifiedBy>Helen Williams</cp:lastModifiedBy>
  <cp:revision>169</cp:revision>
  <cp:lastPrinted>2017-10-18T08:15:53Z</cp:lastPrinted>
  <dcterms:created xsi:type="dcterms:W3CDTF">2016-08-16T10:57:56Z</dcterms:created>
  <dcterms:modified xsi:type="dcterms:W3CDTF">2020-04-29T11:07:32Z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0x010100691F64DC04611B4D84233692E900D4AE</vt:lpwstr>
  </property>
  <property fmtid="{D5CDD505-2E9C-101B-9397-08002B2CF9AE}" pid="3" name="Order">
    <vt:r8>100</vt:r8>
  </property>
</Properties>
</file>